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294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409" r:id="rId3"/>
    <p:sldId id="454" r:id="rId5"/>
    <p:sldId id="455" r:id="rId6"/>
    <p:sldId id="430" r:id="rId7"/>
    <p:sldId id="447" r:id="rId8"/>
    <p:sldId id="457" r:id="rId9"/>
    <p:sldId id="458" r:id="rId10"/>
    <p:sldId id="459" r:id="rId11"/>
    <p:sldId id="465" r:id="rId12"/>
    <p:sldId id="461" r:id="rId13"/>
    <p:sldId id="469" r:id="rId14"/>
    <p:sldId id="460" r:id="rId15"/>
    <p:sldId id="463" r:id="rId16"/>
    <p:sldId id="471" r:id="rId17"/>
    <p:sldId id="467" r:id="rId18"/>
    <p:sldId id="464" r:id="rId19"/>
  </p:sldIdLst>
  <p:sldSz cx="12192000" cy="6858000"/>
  <p:notesSz cx="6858000" cy="9144000"/>
  <p:embeddedFontLst>
    <p:embeddedFont>
      <p:font typeface="汉仪粗简黑简" panose="00020600040101010101" charset="-122"/>
      <p:regular r:id="rId27"/>
    </p:embeddedFont>
    <p:embeddedFont>
      <p:font typeface="微软雅黑" panose="020B0503020204020204" pitchFamily="34" charset="-122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4" userDrawn="1">
          <p15:clr>
            <a:srgbClr val="A4A3A4"/>
          </p15:clr>
        </p15:guide>
        <p15:guide id="2" pos="39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uSina" initials="A" lastIdx="0" clrIdx="0"/>
  <p:cmAuthor id="2" name="作者" initials="A" lastIdx="0" clrIdx="1"/>
  <p:cmAuthor id="1483810881" name="WPS_1679281038" initials="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6B7E"/>
    <a:srgbClr val="7A7A7A"/>
    <a:srgbClr val="08934B"/>
    <a:srgbClr val="F1B8BC"/>
    <a:srgbClr val="EB9A0F"/>
    <a:srgbClr val="B4171A"/>
    <a:srgbClr val="691A82"/>
    <a:srgbClr val="199D78"/>
    <a:srgbClr val="EA7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246" y="102"/>
      </p:cViewPr>
      <p:guideLst>
        <p:guide orient="horz" pos="1994"/>
        <p:guide pos="39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ustomXml" Target="../customXml/item1.xml"/><Relationship Id="rId25" Type="http://schemas.openxmlformats.org/officeDocument/2006/relationships/customXmlProps" Target="../customXml/itemProps294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粗简黑简" panose="00020600040101010101" charset="-122"/>
              </a:rPr>
            </a:fld>
            <a:endParaRPr lang="zh-CN" altLang="en-US">
              <a:cs typeface="汉仪粗简黑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粗简黑简" panose="00020600040101010101" charset="-122"/>
              </a:rPr>
            </a:fld>
            <a:endParaRPr lang="zh-CN" altLang="en-US">
              <a:cs typeface="汉仪粗简黑简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汉仪粗简黑简" panose="00020600040101010101" charset="-122"/>
        <a:cs typeface="汉仪粗简黑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汉仪粗简黑简" panose="00020600040101010101" charset="-122"/>
        <a:cs typeface="汉仪粗简黑简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汉仪粗简黑简" panose="00020600040101010101" charset="-122"/>
        <a:cs typeface="汉仪粗简黑简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汉仪粗简黑简" panose="00020600040101010101" charset="-122"/>
        <a:cs typeface="汉仪粗简黑简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粗简黑简" panose="00020600040101010101" charset="-122"/>
        <a:ea typeface="汉仪粗简黑简" panose="00020600040101010101" charset="-122"/>
        <a:cs typeface="汉仪粗简黑简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占位符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66490" y="14358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66490" y="14358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66490" y="14358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4" name="文本框 43"/>
          <p:cNvSpPr txBox="1"/>
          <p:nvPr userDrawn="1"/>
        </p:nvSpPr>
        <p:spPr>
          <a:xfrm>
            <a:off x="4937125" y="6551295"/>
            <a:ext cx="2317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资</a:t>
            </a:r>
            <a:r>
              <a:rPr lang="en-US" altLang="zh-CN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|</a:t>
            </a: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源</a:t>
            </a:r>
            <a:r>
              <a:rPr lang="en-US" altLang="zh-CN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|</a:t>
            </a: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共</a:t>
            </a:r>
            <a:r>
              <a:rPr lang="en-US" altLang="zh-CN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|</a:t>
            </a: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享</a:t>
            </a:r>
            <a:r>
              <a:rPr lang="en-US" altLang="zh-CN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|</a:t>
            </a: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合</a:t>
            </a:r>
            <a:r>
              <a:rPr lang="en-US" altLang="zh-CN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|</a:t>
            </a: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作</a:t>
            </a:r>
            <a:r>
              <a:rPr lang="en-US" altLang="zh-CN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|</a:t>
            </a: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共</a:t>
            </a:r>
            <a:r>
              <a:rPr lang="en-US" altLang="zh-CN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|</a:t>
            </a: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汉仪粗简黑简" panose="00020600040101010101" charset="-122"/>
              </a:rPr>
              <a:t>赢 </a:t>
            </a:r>
            <a:endParaRPr lang="zh-CN" altLang="en-US" sz="800" dirty="0">
              <a:solidFill>
                <a:schemeClr val="bg1">
                  <a:lumMod val="6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汉仪粗简黑简" panose="00020600040101010101" charset="-122"/>
            </a:endParaRPr>
          </a:p>
        </p:txBody>
      </p:sp>
      <p:sp>
        <p:nvSpPr>
          <p:cNvPr id="29" name="六边形 28"/>
          <p:cNvSpPr/>
          <p:nvPr userDrawn="1"/>
        </p:nvSpPr>
        <p:spPr>
          <a:xfrm>
            <a:off x="-373380" y="295275"/>
            <a:ext cx="848995" cy="368935"/>
          </a:xfrm>
          <a:prstGeom prst="hexagon">
            <a:avLst/>
          </a:prstGeom>
          <a:solidFill>
            <a:srgbClr val="006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300" normalizeH="0" baseline="0">
          <a:solidFill>
            <a:srgbClr val="006B7E"/>
          </a:solidFill>
          <a:uFillTx/>
          <a:latin typeface="汉仪粗简黑简" panose="00020600040101010101" charset="-122"/>
          <a:ea typeface="汉仪粗简黑简" panose="00020600040101010101" charset="-122"/>
          <a:cs typeface="汉仪粗简黑简" panose="00020600040101010101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9" Type="http://schemas.openxmlformats.org/officeDocument/2006/relationships/tags" Target="../tags/tag156.xml"/><Relationship Id="rId98" Type="http://schemas.openxmlformats.org/officeDocument/2006/relationships/tags" Target="../tags/tag155.xml"/><Relationship Id="rId97" Type="http://schemas.openxmlformats.org/officeDocument/2006/relationships/tags" Target="../tags/tag154.xml"/><Relationship Id="rId96" Type="http://schemas.openxmlformats.org/officeDocument/2006/relationships/tags" Target="../tags/tag153.xml"/><Relationship Id="rId95" Type="http://schemas.openxmlformats.org/officeDocument/2006/relationships/tags" Target="../tags/tag152.xml"/><Relationship Id="rId94" Type="http://schemas.openxmlformats.org/officeDocument/2006/relationships/tags" Target="../tags/tag151.xml"/><Relationship Id="rId93" Type="http://schemas.openxmlformats.org/officeDocument/2006/relationships/tags" Target="../tags/tag150.xml"/><Relationship Id="rId92" Type="http://schemas.openxmlformats.org/officeDocument/2006/relationships/tags" Target="../tags/tag149.xml"/><Relationship Id="rId91" Type="http://schemas.openxmlformats.org/officeDocument/2006/relationships/tags" Target="../tags/tag148.xml"/><Relationship Id="rId90" Type="http://schemas.openxmlformats.org/officeDocument/2006/relationships/tags" Target="../tags/tag147.xml"/><Relationship Id="rId9" Type="http://schemas.openxmlformats.org/officeDocument/2006/relationships/tags" Target="../tags/tag68.xml"/><Relationship Id="rId89" Type="http://schemas.openxmlformats.org/officeDocument/2006/relationships/tags" Target="../tags/tag146.xml"/><Relationship Id="rId88" Type="http://schemas.openxmlformats.org/officeDocument/2006/relationships/tags" Target="../tags/tag145.xml"/><Relationship Id="rId87" Type="http://schemas.openxmlformats.org/officeDocument/2006/relationships/tags" Target="../tags/tag144.xml"/><Relationship Id="rId86" Type="http://schemas.openxmlformats.org/officeDocument/2006/relationships/tags" Target="../tags/tag143.xml"/><Relationship Id="rId85" Type="http://schemas.openxmlformats.org/officeDocument/2006/relationships/tags" Target="../tags/tag142.xml"/><Relationship Id="rId84" Type="http://schemas.openxmlformats.org/officeDocument/2006/relationships/tags" Target="../tags/tag141.xml"/><Relationship Id="rId83" Type="http://schemas.openxmlformats.org/officeDocument/2006/relationships/tags" Target="../tags/tag140.xml"/><Relationship Id="rId82" Type="http://schemas.openxmlformats.org/officeDocument/2006/relationships/tags" Target="../tags/tag139.xml"/><Relationship Id="rId81" Type="http://schemas.openxmlformats.org/officeDocument/2006/relationships/tags" Target="../tags/tag138.xml"/><Relationship Id="rId80" Type="http://schemas.openxmlformats.org/officeDocument/2006/relationships/tags" Target="../tags/tag137.xml"/><Relationship Id="rId8" Type="http://schemas.openxmlformats.org/officeDocument/2006/relationships/tags" Target="../tags/tag67.xml"/><Relationship Id="rId79" Type="http://schemas.openxmlformats.org/officeDocument/2006/relationships/tags" Target="../tags/tag136.xml"/><Relationship Id="rId78" Type="http://schemas.openxmlformats.org/officeDocument/2006/relationships/tags" Target="../tags/tag135.xml"/><Relationship Id="rId77" Type="http://schemas.openxmlformats.org/officeDocument/2006/relationships/tags" Target="../tags/tag134.xml"/><Relationship Id="rId76" Type="http://schemas.openxmlformats.org/officeDocument/2006/relationships/tags" Target="../tags/tag133.xml"/><Relationship Id="rId75" Type="http://schemas.openxmlformats.org/officeDocument/2006/relationships/tags" Target="../tags/tag132.xml"/><Relationship Id="rId74" Type="http://schemas.openxmlformats.org/officeDocument/2006/relationships/tags" Target="../tags/tag131.xml"/><Relationship Id="rId73" Type="http://schemas.openxmlformats.org/officeDocument/2006/relationships/tags" Target="../tags/tag130.xml"/><Relationship Id="rId72" Type="http://schemas.openxmlformats.org/officeDocument/2006/relationships/tags" Target="../tags/tag129.xml"/><Relationship Id="rId71" Type="http://schemas.openxmlformats.org/officeDocument/2006/relationships/tags" Target="../tags/tag128.xml"/><Relationship Id="rId70" Type="http://schemas.openxmlformats.org/officeDocument/2006/relationships/tags" Target="../tags/tag127.xml"/><Relationship Id="rId7" Type="http://schemas.openxmlformats.org/officeDocument/2006/relationships/tags" Target="../tags/tag66.xml"/><Relationship Id="rId69" Type="http://schemas.openxmlformats.org/officeDocument/2006/relationships/tags" Target="../tags/tag126.xml"/><Relationship Id="rId68" Type="http://schemas.openxmlformats.org/officeDocument/2006/relationships/tags" Target="../tags/tag125.xml"/><Relationship Id="rId67" Type="http://schemas.openxmlformats.org/officeDocument/2006/relationships/tags" Target="../tags/tag124.xml"/><Relationship Id="rId66" Type="http://schemas.openxmlformats.org/officeDocument/2006/relationships/tags" Target="../tags/tag123.xml"/><Relationship Id="rId65" Type="http://schemas.openxmlformats.org/officeDocument/2006/relationships/tags" Target="../tags/tag122.xml"/><Relationship Id="rId64" Type="http://schemas.openxmlformats.org/officeDocument/2006/relationships/tags" Target="../tags/tag121.xml"/><Relationship Id="rId63" Type="http://schemas.openxmlformats.org/officeDocument/2006/relationships/tags" Target="../tags/tag120.xml"/><Relationship Id="rId62" Type="http://schemas.openxmlformats.org/officeDocument/2006/relationships/tags" Target="../tags/tag119.xml"/><Relationship Id="rId61" Type="http://schemas.openxmlformats.org/officeDocument/2006/relationships/tags" Target="../tags/tag118.xml"/><Relationship Id="rId60" Type="http://schemas.openxmlformats.org/officeDocument/2006/relationships/tags" Target="../tags/tag117.xml"/><Relationship Id="rId6" Type="http://schemas.openxmlformats.org/officeDocument/2006/relationships/tags" Target="../tags/tag65.xml"/><Relationship Id="rId59" Type="http://schemas.openxmlformats.org/officeDocument/2006/relationships/tags" Target="../tags/tag116.xml"/><Relationship Id="rId58" Type="http://schemas.openxmlformats.org/officeDocument/2006/relationships/tags" Target="../tags/tag115.xml"/><Relationship Id="rId57" Type="http://schemas.openxmlformats.org/officeDocument/2006/relationships/tags" Target="../tags/tag114.xml"/><Relationship Id="rId56" Type="http://schemas.openxmlformats.org/officeDocument/2006/relationships/tags" Target="../tags/tag113.xml"/><Relationship Id="rId55" Type="http://schemas.openxmlformats.org/officeDocument/2006/relationships/tags" Target="../tags/tag112.xml"/><Relationship Id="rId54" Type="http://schemas.openxmlformats.org/officeDocument/2006/relationships/tags" Target="../tags/tag111.xml"/><Relationship Id="rId53" Type="http://schemas.openxmlformats.org/officeDocument/2006/relationships/tags" Target="../tags/tag110.xml"/><Relationship Id="rId52" Type="http://schemas.openxmlformats.org/officeDocument/2006/relationships/tags" Target="../tags/tag109.xml"/><Relationship Id="rId51" Type="http://schemas.openxmlformats.org/officeDocument/2006/relationships/tags" Target="../tags/tag108.xml"/><Relationship Id="rId50" Type="http://schemas.openxmlformats.org/officeDocument/2006/relationships/tags" Target="../tags/tag107.xml"/><Relationship Id="rId5" Type="http://schemas.openxmlformats.org/officeDocument/2006/relationships/tags" Target="../tags/tag64.xml"/><Relationship Id="rId49" Type="http://schemas.openxmlformats.org/officeDocument/2006/relationships/tags" Target="../tags/tag106.xml"/><Relationship Id="rId48" Type="http://schemas.openxmlformats.org/officeDocument/2006/relationships/tags" Target="../tags/tag105.xml"/><Relationship Id="rId47" Type="http://schemas.openxmlformats.org/officeDocument/2006/relationships/tags" Target="../tags/tag104.xml"/><Relationship Id="rId46" Type="http://schemas.openxmlformats.org/officeDocument/2006/relationships/tags" Target="../tags/tag103.xml"/><Relationship Id="rId45" Type="http://schemas.openxmlformats.org/officeDocument/2006/relationships/tags" Target="../tags/tag102.xml"/><Relationship Id="rId44" Type="http://schemas.openxmlformats.org/officeDocument/2006/relationships/tags" Target="../tags/tag101.xml"/><Relationship Id="rId43" Type="http://schemas.openxmlformats.org/officeDocument/2006/relationships/tags" Target="../tags/tag100.xml"/><Relationship Id="rId42" Type="http://schemas.openxmlformats.org/officeDocument/2006/relationships/tags" Target="../tags/tag99.xml"/><Relationship Id="rId41" Type="http://schemas.openxmlformats.org/officeDocument/2006/relationships/tags" Target="../tags/tag98.xml"/><Relationship Id="rId40" Type="http://schemas.openxmlformats.org/officeDocument/2006/relationships/image" Target="../media/image13.svg"/><Relationship Id="rId4" Type="http://schemas.openxmlformats.org/officeDocument/2006/relationships/tags" Target="../tags/tag63.xml"/><Relationship Id="rId39" Type="http://schemas.openxmlformats.org/officeDocument/2006/relationships/image" Target="../media/image12.png"/><Relationship Id="rId38" Type="http://schemas.openxmlformats.org/officeDocument/2006/relationships/tags" Target="../tags/tag97.xml"/><Relationship Id="rId37" Type="http://schemas.openxmlformats.org/officeDocument/2006/relationships/tags" Target="../tags/tag96.xml"/><Relationship Id="rId36" Type="http://schemas.openxmlformats.org/officeDocument/2006/relationships/tags" Target="../tags/tag95.xml"/><Relationship Id="rId35" Type="http://schemas.openxmlformats.org/officeDocument/2006/relationships/tags" Target="../tags/tag94.xml"/><Relationship Id="rId34" Type="http://schemas.openxmlformats.org/officeDocument/2006/relationships/tags" Target="../tags/tag93.xml"/><Relationship Id="rId33" Type="http://schemas.openxmlformats.org/officeDocument/2006/relationships/tags" Target="../tags/tag92.xml"/><Relationship Id="rId32" Type="http://schemas.openxmlformats.org/officeDocument/2006/relationships/tags" Target="../tags/tag91.xml"/><Relationship Id="rId31" Type="http://schemas.openxmlformats.org/officeDocument/2006/relationships/tags" Target="../tags/tag90.xml"/><Relationship Id="rId30" Type="http://schemas.openxmlformats.org/officeDocument/2006/relationships/tags" Target="../tags/tag89.xml"/><Relationship Id="rId3" Type="http://schemas.openxmlformats.org/officeDocument/2006/relationships/tags" Target="../tags/tag62.xml"/><Relationship Id="rId29" Type="http://schemas.openxmlformats.org/officeDocument/2006/relationships/tags" Target="../tags/tag88.xml"/><Relationship Id="rId28" Type="http://schemas.openxmlformats.org/officeDocument/2006/relationships/tags" Target="../tags/tag87.xml"/><Relationship Id="rId27" Type="http://schemas.openxmlformats.org/officeDocument/2006/relationships/tags" Target="../tags/tag86.xml"/><Relationship Id="rId26" Type="http://schemas.openxmlformats.org/officeDocument/2006/relationships/tags" Target="../tags/tag85.xml"/><Relationship Id="rId25" Type="http://schemas.openxmlformats.org/officeDocument/2006/relationships/tags" Target="../tags/tag84.xml"/><Relationship Id="rId24" Type="http://schemas.openxmlformats.org/officeDocument/2006/relationships/tags" Target="../tags/tag83.xml"/><Relationship Id="rId23" Type="http://schemas.openxmlformats.org/officeDocument/2006/relationships/tags" Target="../tags/tag82.xml"/><Relationship Id="rId22" Type="http://schemas.openxmlformats.org/officeDocument/2006/relationships/tags" Target="../tags/tag81.xml"/><Relationship Id="rId21" Type="http://schemas.openxmlformats.org/officeDocument/2006/relationships/tags" Target="../tags/tag80.xml"/><Relationship Id="rId20" Type="http://schemas.openxmlformats.org/officeDocument/2006/relationships/tags" Target="../tags/tag79.xml"/><Relationship Id="rId2" Type="http://schemas.openxmlformats.org/officeDocument/2006/relationships/tags" Target="../tags/tag61.xml"/><Relationship Id="rId19" Type="http://schemas.openxmlformats.org/officeDocument/2006/relationships/tags" Target="../tags/tag78.xml"/><Relationship Id="rId18" Type="http://schemas.openxmlformats.org/officeDocument/2006/relationships/tags" Target="../tags/tag77.xml"/><Relationship Id="rId17" Type="http://schemas.openxmlformats.org/officeDocument/2006/relationships/tags" Target="../tags/tag76.xml"/><Relationship Id="rId16" Type="http://schemas.openxmlformats.org/officeDocument/2006/relationships/tags" Target="../tags/tag75.xml"/><Relationship Id="rId156" Type="http://schemas.openxmlformats.org/officeDocument/2006/relationships/slideLayout" Target="../slideLayouts/slideLayout2.xml"/><Relationship Id="rId155" Type="http://schemas.openxmlformats.org/officeDocument/2006/relationships/tags" Target="../tags/tag212.xml"/><Relationship Id="rId154" Type="http://schemas.openxmlformats.org/officeDocument/2006/relationships/tags" Target="../tags/tag211.xml"/><Relationship Id="rId153" Type="http://schemas.openxmlformats.org/officeDocument/2006/relationships/tags" Target="../tags/tag210.xml"/><Relationship Id="rId152" Type="http://schemas.openxmlformats.org/officeDocument/2006/relationships/tags" Target="../tags/tag209.xml"/><Relationship Id="rId151" Type="http://schemas.openxmlformats.org/officeDocument/2006/relationships/tags" Target="../tags/tag208.xml"/><Relationship Id="rId150" Type="http://schemas.openxmlformats.org/officeDocument/2006/relationships/tags" Target="../tags/tag207.xml"/><Relationship Id="rId15" Type="http://schemas.openxmlformats.org/officeDocument/2006/relationships/tags" Target="../tags/tag74.xml"/><Relationship Id="rId149" Type="http://schemas.openxmlformats.org/officeDocument/2006/relationships/tags" Target="../tags/tag206.xml"/><Relationship Id="rId148" Type="http://schemas.openxmlformats.org/officeDocument/2006/relationships/tags" Target="../tags/tag205.xml"/><Relationship Id="rId147" Type="http://schemas.openxmlformats.org/officeDocument/2006/relationships/tags" Target="../tags/tag204.xml"/><Relationship Id="rId146" Type="http://schemas.openxmlformats.org/officeDocument/2006/relationships/tags" Target="../tags/tag203.xml"/><Relationship Id="rId145" Type="http://schemas.openxmlformats.org/officeDocument/2006/relationships/tags" Target="../tags/tag202.xml"/><Relationship Id="rId144" Type="http://schemas.openxmlformats.org/officeDocument/2006/relationships/tags" Target="../tags/tag201.xml"/><Relationship Id="rId143" Type="http://schemas.openxmlformats.org/officeDocument/2006/relationships/tags" Target="../tags/tag200.xml"/><Relationship Id="rId142" Type="http://schemas.openxmlformats.org/officeDocument/2006/relationships/tags" Target="../tags/tag199.xml"/><Relationship Id="rId141" Type="http://schemas.openxmlformats.org/officeDocument/2006/relationships/tags" Target="../tags/tag198.xml"/><Relationship Id="rId140" Type="http://schemas.openxmlformats.org/officeDocument/2006/relationships/tags" Target="../tags/tag197.xml"/><Relationship Id="rId14" Type="http://schemas.openxmlformats.org/officeDocument/2006/relationships/tags" Target="../tags/tag73.xml"/><Relationship Id="rId139" Type="http://schemas.openxmlformats.org/officeDocument/2006/relationships/tags" Target="../tags/tag196.xml"/><Relationship Id="rId138" Type="http://schemas.openxmlformats.org/officeDocument/2006/relationships/tags" Target="../tags/tag195.xml"/><Relationship Id="rId137" Type="http://schemas.openxmlformats.org/officeDocument/2006/relationships/tags" Target="../tags/tag194.xml"/><Relationship Id="rId136" Type="http://schemas.openxmlformats.org/officeDocument/2006/relationships/tags" Target="../tags/tag193.xml"/><Relationship Id="rId135" Type="http://schemas.openxmlformats.org/officeDocument/2006/relationships/tags" Target="../tags/tag192.xml"/><Relationship Id="rId134" Type="http://schemas.openxmlformats.org/officeDocument/2006/relationships/tags" Target="../tags/tag191.xml"/><Relationship Id="rId133" Type="http://schemas.openxmlformats.org/officeDocument/2006/relationships/tags" Target="../tags/tag190.xml"/><Relationship Id="rId132" Type="http://schemas.openxmlformats.org/officeDocument/2006/relationships/tags" Target="../tags/tag189.xml"/><Relationship Id="rId131" Type="http://schemas.openxmlformats.org/officeDocument/2006/relationships/tags" Target="../tags/tag188.xml"/><Relationship Id="rId130" Type="http://schemas.openxmlformats.org/officeDocument/2006/relationships/tags" Target="../tags/tag187.xml"/><Relationship Id="rId13" Type="http://schemas.openxmlformats.org/officeDocument/2006/relationships/tags" Target="../tags/tag72.xml"/><Relationship Id="rId129" Type="http://schemas.openxmlformats.org/officeDocument/2006/relationships/tags" Target="../tags/tag186.xml"/><Relationship Id="rId128" Type="http://schemas.openxmlformats.org/officeDocument/2006/relationships/tags" Target="../tags/tag185.xml"/><Relationship Id="rId127" Type="http://schemas.openxmlformats.org/officeDocument/2006/relationships/tags" Target="../tags/tag184.xml"/><Relationship Id="rId126" Type="http://schemas.openxmlformats.org/officeDocument/2006/relationships/tags" Target="../tags/tag183.xml"/><Relationship Id="rId125" Type="http://schemas.openxmlformats.org/officeDocument/2006/relationships/tags" Target="../tags/tag182.xml"/><Relationship Id="rId124" Type="http://schemas.openxmlformats.org/officeDocument/2006/relationships/tags" Target="../tags/tag181.xml"/><Relationship Id="rId123" Type="http://schemas.openxmlformats.org/officeDocument/2006/relationships/tags" Target="../tags/tag180.xml"/><Relationship Id="rId122" Type="http://schemas.openxmlformats.org/officeDocument/2006/relationships/tags" Target="../tags/tag179.xml"/><Relationship Id="rId121" Type="http://schemas.openxmlformats.org/officeDocument/2006/relationships/tags" Target="../tags/tag178.xml"/><Relationship Id="rId120" Type="http://schemas.openxmlformats.org/officeDocument/2006/relationships/tags" Target="../tags/tag177.xml"/><Relationship Id="rId12" Type="http://schemas.openxmlformats.org/officeDocument/2006/relationships/tags" Target="../tags/tag71.xml"/><Relationship Id="rId119" Type="http://schemas.openxmlformats.org/officeDocument/2006/relationships/tags" Target="../tags/tag176.xml"/><Relationship Id="rId118" Type="http://schemas.openxmlformats.org/officeDocument/2006/relationships/tags" Target="../tags/tag175.xml"/><Relationship Id="rId117" Type="http://schemas.openxmlformats.org/officeDocument/2006/relationships/tags" Target="../tags/tag174.xml"/><Relationship Id="rId116" Type="http://schemas.openxmlformats.org/officeDocument/2006/relationships/tags" Target="../tags/tag173.xml"/><Relationship Id="rId115" Type="http://schemas.openxmlformats.org/officeDocument/2006/relationships/tags" Target="../tags/tag172.xml"/><Relationship Id="rId114" Type="http://schemas.openxmlformats.org/officeDocument/2006/relationships/tags" Target="../tags/tag171.xml"/><Relationship Id="rId113" Type="http://schemas.openxmlformats.org/officeDocument/2006/relationships/tags" Target="../tags/tag170.xml"/><Relationship Id="rId112" Type="http://schemas.openxmlformats.org/officeDocument/2006/relationships/tags" Target="../tags/tag169.xml"/><Relationship Id="rId111" Type="http://schemas.openxmlformats.org/officeDocument/2006/relationships/tags" Target="../tags/tag168.xml"/><Relationship Id="rId110" Type="http://schemas.openxmlformats.org/officeDocument/2006/relationships/tags" Target="../tags/tag167.xml"/><Relationship Id="rId11" Type="http://schemas.openxmlformats.org/officeDocument/2006/relationships/tags" Target="../tags/tag70.xml"/><Relationship Id="rId109" Type="http://schemas.openxmlformats.org/officeDocument/2006/relationships/tags" Target="../tags/tag166.xml"/><Relationship Id="rId108" Type="http://schemas.openxmlformats.org/officeDocument/2006/relationships/tags" Target="../tags/tag165.xml"/><Relationship Id="rId107" Type="http://schemas.openxmlformats.org/officeDocument/2006/relationships/tags" Target="../tags/tag164.xml"/><Relationship Id="rId106" Type="http://schemas.openxmlformats.org/officeDocument/2006/relationships/tags" Target="../tags/tag163.xml"/><Relationship Id="rId105" Type="http://schemas.openxmlformats.org/officeDocument/2006/relationships/tags" Target="../tags/tag162.xml"/><Relationship Id="rId104" Type="http://schemas.openxmlformats.org/officeDocument/2006/relationships/tags" Target="../tags/tag161.xml"/><Relationship Id="rId103" Type="http://schemas.openxmlformats.org/officeDocument/2006/relationships/tags" Target="../tags/tag160.xml"/><Relationship Id="rId102" Type="http://schemas.openxmlformats.org/officeDocument/2006/relationships/tags" Target="../tags/tag159.xml"/><Relationship Id="rId101" Type="http://schemas.openxmlformats.org/officeDocument/2006/relationships/tags" Target="../tags/tag158.xml"/><Relationship Id="rId100" Type="http://schemas.openxmlformats.org/officeDocument/2006/relationships/tags" Target="../tags/tag157.xml"/><Relationship Id="rId10" Type="http://schemas.openxmlformats.org/officeDocument/2006/relationships/tags" Target="../tags/tag69.xml"/><Relationship Id="rId1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0" Type="http://schemas.openxmlformats.org/officeDocument/2006/relationships/notesSlide" Target="../notesSlides/notesSlide2.xml"/><Relationship Id="rId2" Type="http://schemas.openxmlformats.org/officeDocument/2006/relationships/tags" Target="../tags/tag2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230.xml"/><Relationship Id="rId17" Type="http://schemas.openxmlformats.org/officeDocument/2006/relationships/tags" Target="../tags/tag229.xml"/><Relationship Id="rId16" Type="http://schemas.openxmlformats.org/officeDocument/2006/relationships/tags" Target="../tags/tag228.xml"/><Relationship Id="rId15" Type="http://schemas.openxmlformats.org/officeDocument/2006/relationships/tags" Target="../tags/tag227.xml"/><Relationship Id="rId14" Type="http://schemas.openxmlformats.org/officeDocument/2006/relationships/tags" Target="../tags/tag226.xml"/><Relationship Id="rId13" Type="http://schemas.openxmlformats.org/officeDocument/2006/relationships/tags" Target="../tags/tag225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tags" Target="../tags/tag2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41.xml"/><Relationship Id="rId8" Type="http://schemas.openxmlformats.org/officeDocument/2006/relationships/tags" Target="../tags/tag240.xml"/><Relationship Id="rId7" Type="http://schemas.openxmlformats.org/officeDocument/2006/relationships/tags" Target="../tags/tag239.xml"/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7" Type="http://schemas.openxmlformats.org/officeDocument/2006/relationships/slideLayout" Target="../slideLayouts/slideLayout2.xml"/><Relationship Id="rId36" Type="http://schemas.openxmlformats.org/officeDocument/2006/relationships/tags" Target="../tags/tag268.xml"/><Relationship Id="rId35" Type="http://schemas.openxmlformats.org/officeDocument/2006/relationships/tags" Target="../tags/tag267.xml"/><Relationship Id="rId34" Type="http://schemas.openxmlformats.org/officeDocument/2006/relationships/tags" Target="../tags/tag266.xml"/><Relationship Id="rId33" Type="http://schemas.openxmlformats.org/officeDocument/2006/relationships/tags" Target="../tags/tag265.xml"/><Relationship Id="rId32" Type="http://schemas.openxmlformats.org/officeDocument/2006/relationships/tags" Target="../tags/tag264.xml"/><Relationship Id="rId31" Type="http://schemas.openxmlformats.org/officeDocument/2006/relationships/tags" Target="../tags/tag263.xml"/><Relationship Id="rId30" Type="http://schemas.openxmlformats.org/officeDocument/2006/relationships/tags" Target="../tags/tag262.xml"/><Relationship Id="rId3" Type="http://schemas.openxmlformats.org/officeDocument/2006/relationships/tags" Target="../tags/tag235.xml"/><Relationship Id="rId29" Type="http://schemas.openxmlformats.org/officeDocument/2006/relationships/tags" Target="../tags/tag261.xml"/><Relationship Id="rId28" Type="http://schemas.openxmlformats.org/officeDocument/2006/relationships/tags" Target="../tags/tag260.xml"/><Relationship Id="rId27" Type="http://schemas.openxmlformats.org/officeDocument/2006/relationships/tags" Target="../tags/tag259.xml"/><Relationship Id="rId26" Type="http://schemas.openxmlformats.org/officeDocument/2006/relationships/tags" Target="../tags/tag258.xml"/><Relationship Id="rId25" Type="http://schemas.openxmlformats.org/officeDocument/2006/relationships/tags" Target="../tags/tag257.xml"/><Relationship Id="rId24" Type="http://schemas.openxmlformats.org/officeDocument/2006/relationships/tags" Target="../tags/tag256.xml"/><Relationship Id="rId23" Type="http://schemas.openxmlformats.org/officeDocument/2006/relationships/tags" Target="../tags/tag255.xml"/><Relationship Id="rId22" Type="http://schemas.openxmlformats.org/officeDocument/2006/relationships/tags" Target="../tags/tag254.xml"/><Relationship Id="rId21" Type="http://schemas.openxmlformats.org/officeDocument/2006/relationships/tags" Target="../tags/tag253.xml"/><Relationship Id="rId20" Type="http://schemas.openxmlformats.org/officeDocument/2006/relationships/tags" Target="../tags/tag252.xml"/><Relationship Id="rId2" Type="http://schemas.openxmlformats.org/officeDocument/2006/relationships/tags" Target="../tags/tag234.xml"/><Relationship Id="rId19" Type="http://schemas.openxmlformats.org/officeDocument/2006/relationships/tags" Target="../tags/tag251.xml"/><Relationship Id="rId18" Type="http://schemas.openxmlformats.org/officeDocument/2006/relationships/tags" Target="../tags/tag250.xml"/><Relationship Id="rId17" Type="http://schemas.openxmlformats.org/officeDocument/2006/relationships/tags" Target="../tags/tag249.xml"/><Relationship Id="rId16" Type="http://schemas.openxmlformats.org/officeDocument/2006/relationships/tags" Target="../tags/tag248.xml"/><Relationship Id="rId15" Type="http://schemas.openxmlformats.org/officeDocument/2006/relationships/tags" Target="../tags/tag247.xml"/><Relationship Id="rId14" Type="http://schemas.openxmlformats.org/officeDocument/2006/relationships/tags" Target="../tags/tag246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tags" Target="../tags/tag243.xml"/><Relationship Id="rId10" Type="http://schemas.openxmlformats.org/officeDocument/2006/relationships/tags" Target="../tags/tag242.xml"/><Relationship Id="rId1" Type="http://schemas.openxmlformats.org/officeDocument/2006/relationships/tags" Target="../tags/tag23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9" Type="http://schemas.openxmlformats.org/officeDocument/2006/relationships/notesSlide" Target="../notesSlides/notesSlide3.xml"/><Relationship Id="rId38" Type="http://schemas.openxmlformats.org/officeDocument/2006/relationships/slideLayout" Target="../slideLayouts/slideLayout3.xml"/><Relationship Id="rId37" Type="http://schemas.openxmlformats.org/officeDocument/2006/relationships/tags" Target="../tags/tag291.xml"/><Relationship Id="rId36" Type="http://schemas.openxmlformats.org/officeDocument/2006/relationships/image" Target="../media/image27.svg"/><Relationship Id="rId35" Type="http://schemas.openxmlformats.org/officeDocument/2006/relationships/image" Target="../media/image26.png"/><Relationship Id="rId34" Type="http://schemas.openxmlformats.org/officeDocument/2006/relationships/tags" Target="../tags/tag290.xml"/><Relationship Id="rId33" Type="http://schemas.openxmlformats.org/officeDocument/2006/relationships/image" Target="../media/image25.svg"/><Relationship Id="rId32" Type="http://schemas.openxmlformats.org/officeDocument/2006/relationships/image" Target="../media/image24.png"/><Relationship Id="rId31" Type="http://schemas.openxmlformats.org/officeDocument/2006/relationships/tags" Target="../tags/tag289.xml"/><Relationship Id="rId30" Type="http://schemas.openxmlformats.org/officeDocument/2006/relationships/image" Target="../media/image23.svg"/><Relationship Id="rId3" Type="http://schemas.openxmlformats.org/officeDocument/2006/relationships/tags" Target="../tags/tag271.xml"/><Relationship Id="rId29" Type="http://schemas.openxmlformats.org/officeDocument/2006/relationships/image" Target="../media/image22.png"/><Relationship Id="rId28" Type="http://schemas.openxmlformats.org/officeDocument/2006/relationships/tags" Target="../tags/tag288.xml"/><Relationship Id="rId27" Type="http://schemas.openxmlformats.org/officeDocument/2006/relationships/image" Target="../media/image21.svg"/><Relationship Id="rId26" Type="http://schemas.openxmlformats.org/officeDocument/2006/relationships/image" Target="../media/image20.png"/><Relationship Id="rId25" Type="http://schemas.openxmlformats.org/officeDocument/2006/relationships/tags" Target="../tags/tag287.xml"/><Relationship Id="rId24" Type="http://schemas.openxmlformats.org/officeDocument/2006/relationships/image" Target="../media/image19.svg"/><Relationship Id="rId23" Type="http://schemas.openxmlformats.org/officeDocument/2006/relationships/image" Target="../media/image18.png"/><Relationship Id="rId22" Type="http://schemas.openxmlformats.org/officeDocument/2006/relationships/tags" Target="../tags/tag286.xml"/><Relationship Id="rId21" Type="http://schemas.openxmlformats.org/officeDocument/2006/relationships/image" Target="../media/image17.svg"/><Relationship Id="rId20" Type="http://schemas.openxmlformats.org/officeDocument/2006/relationships/image" Target="../media/image16.png"/><Relationship Id="rId2" Type="http://schemas.openxmlformats.org/officeDocument/2006/relationships/tags" Target="../tags/tag270.xml"/><Relationship Id="rId19" Type="http://schemas.openxmlformats.org/officeDocument/2006/relationships/tags" Target="../tags/tag285.xml"/><Relationship Id="rId18" Type="http://schemas.openxmlformats.org/officeDocument/2006/relationships/image" Target="../media/image15.svg"/><Relationship Id="rId17" Type="http://schemas.openxmlformats.org/officeDocument/2006/relationships/image" Target="../media/image14.png"/><Relationship Id="rId16" Type="http://schemas.openxmlformats.org/officeDocument/2006/relationships/tags" Target="../tags/tag284.xml"/><Relationship Id="rId15" Type="http://schemas.openxmlformats.org/officeDocument/2006/relationships/tags" Target="../tags/tag283.xml"/><Relationship Id="rId14" Type="http://schemas.openxmlformats.org/officeDocument/2006/relationships/tags" Target="../tags/tag282.xml"/><Relationship Id="rId13" Type="http://schemas.openxmlformats.org/officeDocument/2006/relationships/tags" Target="../tags/tag281.xml"/><Relationship Id="rId12" Type="http://schemas.openxmlformats.org/officeDocument/2006/relationships/tags" Target="../tags/tag280.xml"/><Relationship Id="rId11" Type="http://schemas.openxmlformats.org/officeDocument/2006/relationships/tags" Target="../tags/tag279.xml"/><Relationship Id="rId10" Type="http://schemas.openxmlformats.org/officeDocument/2006/relationships/tags" Target="../tags/tag278.xml"/><Relationship Id="rId1" Type="http://schemas.openxmlformats.org/officeDocument/2006/relationships/tags" Target="../tags/tag2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2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93.xml"/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7" Type="http://schemas.openxmlformats.org/officeDocument/2006/relationships/slideLayout" Target="../slideLayouts/slideLayout3.xml"/><Relationship Id="rId36" Type="http://schemas.openxmlformats.org/officeDocument/2006/relationships/tags" Target="../tags/tag45.xml"/><Relationship Id="rId35" Type="http://schemas.openxmlformats.org/officeDocument/2006/relationships/image" Target="../media/image5.jpeg"/><Relationship Id="rId34" Type="http://schemas.openxmlformats.org/officeDocument/2006/relationships/tags" Target="../tags/tag44.xml"/><Relationship Id="rId33" Type="http://schemas.openxmlformats.org/officeDocument/2006/relationships/tags" Target="../tags/tag43.xml"/><Relationship Id="rId32" Type="http://schemas.openxmlformats.org/officeDocument/2006/relationships/tags" Target="../tags/tag42.xml"/><Relationship Id="rId31" Type="http://schemas.openxmlformats.org/officeDocument/2006/relationships/tags" Target="../tags/tag41.xml"/><Relationship Id="rId30" Type="http://schemas.openxmlformats.org/officeDocument/2006/relationships/tags" Target="../tags/tag40.xml"/><Relationship Id="rId3" Type="http://schemas.openxmlformats.org/officeDocument/2006/relationships/tags" Target="../tags/tag13.xml"/><Relationship Id="rId29" Type="http://schemas.openxmlformats.org/officeDocument/2006/relationships/tags" Target="../tags/tag39.xml"/><Relationship Id="rId28" Type="http://schemas.openxmlformats.org/officeDocument/2006/relationships/tags" Target="../tags/tag38.xml"/><Relationship Id="rId27" Type="http://schemas.openxmlformats.org/officeDocument/2006/relationships/tags" Target="../tags/tag37.xml"/><Relationship Id="rId26" Type="http://schemas.openxmlformats.org/officeDocument/2006/relationships/tags" Target="../tags/tag36.xml"/><Relationship Id="rId25" Type="http://schemas.openxmlformats.org/officeDocument/2006/relationships/tags" Target="../tags/tag35.xml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8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1.xml"/><Relationship Id="rId4" Type="http://schemas.openxmlformats.org/officeDocument/2006/relationships/image" Target="../media/image9.png"/><Relationship Id="rId3" Type="http://schemas.openxmlformats.org/officeDocument/2006/relationships/tags" Target="../tags/tag50.xml"/><Relationship Id="rId2" Type="http://schemas.openxmlformats.org/officeDocument/2006/relationships/image" Target="../media/image8.png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image" Target="../media/image10.jpeg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边形 6"/>
          <p:cNvSpPr/>
          <p:nvPr/>
        </p:nvSpPr>
        <p:spPr>
          <a:xfrm>
            <a:off x="8343265" y="-2315210"/>
            <a:ext cx="5504180" cy="4634230"/>
          </a:xfrm>
          <a:prstGeom prst="hexagon">
            <a:avLst/>
          </a:prstGeom>
          <a:solidFill>
            <a:srgbClr val="006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粗简黑简" panose="00020600040101010101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9199880" cy="4739005"/>
          </a:xfrm>
          <a:custGeom>
            <a:avLst/>
            <a:gdLst>
              <a:gd name="connsiteX0" fmla="*/ 0 w 14903"/>
              <a:gd name="connsiteY0" fmla="*/ 0 h 7584"/>
              <a:gd name="connsiteX1" fmla="*/ 13008 w 14903"/>
              <a:gd name="connsiteY1" fmla="*/ 0 h 7584"/>
              <a:gd name="connsiteX2" fmla="*/ 14903 w 14903"/>
              <a:gd name="connsiteY2" fmla="*/ 3711 h 7584"/>
              <a:gd name="connsiteX3" fmla="*/ 13008 w 14903"/>
              <a:gd name="connsiteY3" fmla="*/ 7584 h 7584"/>
              <a:gd name="connsiteX4" fmla="*/ 0 w 14903"/>
              <a:gd name="connsiteY4" fmla="*/ 7584 h 7584"/>
              <a:gd name="connsiteX5" fmla="*/ 0 w 14903"/>
              <a:gd name="connsiteY5" fmla="*/ 0 h 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03" h="7584">
                <a:moveTo>
                  <a:pt x="0" y="0"/>
                </a:moveTo>
                <a:lnTo>
                  <a:pt x="13008" y="0"/>
                </a:lnTo>
                <a:lnTo>
                  <a:pt x="14903" y="3711"/>
                </a:lnTo>
                <a:lnTo>
                  <a:pt x="13008" y="7584"/>
                </a:lnTo>
                <a:lnTo>
                  <a:pt x="0" y="75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粗简黑简" panose="00020600040101010101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4789170"/>
            <a:ext cx="9031605" cy="2057400"/>
          </a:xfrm>
          <a:custGeom>
            <a:avLst/>
            <a:gdLst>
              <a:gd name="connsiteX0" fmla="*/ 0 w 14223"/>
              <a:gd name="connsiteY0" fmla="*/ 0 h 3168"/>
              <a:gd name="connsiteX1" fmla="*/ 12635 w 14223"/>
              <a:gd name="connsiteY1" fmla="*/ 0 h 3168"/>
              <a:gd name="connsiteX2" fmla="*/ 14223 w 14223"/>
              <a:gd name="connsiteY2" fmla="*/ 3166 h 3168"/>
              <a:gd name="connsiteX3" fmla="*/ 0 w 14223"/>
              <a:gd name="connsiteY3" fmla="*/ 3168 h 3168"/>
              <a:gd name="connsiteX4" fmla="*/ 0 w 14223"/>
              <a:gd name="connsiteY4" fmla="*/ 0 h 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3" h="3168">
                <a:moveTo>
                  <a:pt x="0" y="0"/>
                </a:moveTo>
                <a:lnTo>
                  <a:pt x="12635" y="0"/>
                </a:lnTo>
                <a:lnTo>
                  <a:pt x="14223" y="3166"/>
                </a:lnTo>
                <a:lnTo>
                  <a:pt x="0" y="316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粗简黑简" panose="00020600040101010101" charset="-122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638175" y="1654810"/>
            <a:ext cx="7216140" cy="4772025"/>
            <a:chOff x="1125" y="2606"/>
            <a:chExt cx="11364" cy="7515"/>
          </a:xfrm>
        </p:grpSpPr>
        <p:sp>
          <p:nvSpPr>
            <p:cNvPr id="42" name="文本框 41"/>
            <p:cNvSpPr txBox="1"/>
            <p:nvPr/>
          </p:nvSpPr>
          <p:spPr>
            <a:xfrm>
              <a:off x="1922" y="9590"/>
              <a:ext cx="9770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顺</a:t>
              </a:r>
              <a:r>
                <a:rPr lang="en-US" altLang="zh-CN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|</a:t>
              </a:r>
              <a:r>
                <a:rPr lang="zh-CN" altLang="en-US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势</a:t>
              </a:r>
              <a:r>
                <a:rPr lang="en-US" altLang="zh-CN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|</a:t>
              </a:r>
              <a:r>
                <a:rPr lang="zh-CN" altLang="en-US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而</a:t>
              </a:r>
              <a:r>
                <a:rPr lang="en-US" altLang="zh-CN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|</a:t>
              </a:r>
              <a:r>
                <a:rPr lang="zh-CN" altLang="en-US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为</a:t>
              </a:r>
              <a:r>
                <a:rPr lang="en-US" altLang="zh-CN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|</a:t>
              </a:r>
              <a:r>
                <a:rPr lang="zh-CN" altLang="en-US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乘</a:t>
              </a:r>
              <a:r>
                <a:rPr lang="en-US" altLang="zh-CN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|</a:t>
              </a:r>
              <a:r>
                <a:rPr lang="zh-CN" altLang="en-US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风</a:t>
              </a:r>
              <a:r>
                <a:rPr lang="en-US" altLang="zh-CN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|</a:t>
              </a:r>
              <a:r>
                <a:rPr lang="zh-CN" altLang="en-US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而</a:t>
              </a:r>
              <a:r>
                <a:rPr lang="en-US" altLang="zh-CN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|</a:t>
              </a:r>
              <a:r>
                <a:rPr lang="zh-CN" altLang="en-US" sz="1600" dirty="0">
                  <a:solidFill>
                    <a:srgbClr val="006170"/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起 </a:t>
              </a:r>
              <a:endParaRPr lang="zh-CN" altLang="en-US" sz="1600" dirty="0">
                <a:solidFill>
                  <a:srgbClr val="006170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endParaRP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1125" y="2606"/>
              <a:ext cx="11364" cy="4253"/>
              <a:chOff x="1125" y="2366"/>
              <a:chExt cx="11364" cy="4253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1125" y="3517"/>
                <a:ext cx="11364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5600" b="1">
                    <a:solidFill>
                      <a:srgbClr val="006170"/>
                    </a:solidFill>
                    <a:cs typeface="汉仪粗简黑简" panose="00020600040101010101" charset="-122"/>
                  </a:rPr>
                  <a:t>长三角（柬埔寨）</a:t>
                </a:r>
                <a:endParaRPr lang="zh-CN" altLang="en-US" sz="5600" b="1">
                  <a:solidFill>
                    <a:srgbClr val="006170"/>
                  </a:solidFill>
                  <a:cs typeface="汉仪粗简黑简" panose="00020600040101010101" charset="-122"/>
                </a:endParaRPr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4291" y="2366"/>
                <a:ext cx="5032" cy="1018"/>
                <a:chOff x="4372" y="2238"/>
                <a:chExt cx="5032" cy="1018"/>
              </a:xfrm>
            </p:grpSpPr>
            <p:grpSp>
              <p:nvGrpSpPr>
                <p:cNvPr id="34" name="组合 33"/>
                <p:cNvGrpSpPr/>
                <p:nvPr/>
              </p:nvGrpSpPr>
              <p:grpSpPr>
                <a:xfrm>
                  <a:off x="4372" y="2238"/>
                  <a:ext cx="1960" cy="1018"/>
                  <a:chOff x="4372" y="2110"/>
                  <a:chExt cx="1960" cy="1018"/>
                </a:xfrm>
              </p:grpSpPr>
              <p:sp>
                <p:nvSpPr>
                  <p:cNvPr id="16" name="椭圆 15"/>
                  <p:cNvSpPr/>
                  <p:nvPr/>
                </p:nvSpPr>
                <p:spPr>
                  <a:xfrm>
                    <a:off x="4823" y="2110"/>
                    <a:ext cx="964" cy="965"/>
                  </a:xfrm>
                  <a:prstGeom prst="ellipse">
                    <a:avLst/>
                  </a:prstGeom>
                  <a:noFill/>
                  <a:ln w="15875">
                    <a:gradFill>
                      <a:gsLst>
                        <a:gs pos="0">
                          <a:srgbClr val="006170">
                            <a:alpha val="62000"/>
                          </a:srgbClr>
                        </a:gs>
                        <a:gs pos="59000">
                          <a:srgbClr val="00617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汉仪粗简黑简" panose="00020600040101010101" charset="-122"/>
                    </a:endParaRPr>
                  </a:p>
                </p:txBody>
              </p:sp>
              <p:sp>
                <p:nvSpPr>
                  <p:cNvPr id="17" name="椭圆 16"/>
                  <p:cNvSpPr/>
                  <p:nvPr/>
                </p:nvSpPr>
                <p:spPr>
                  <a:xfrm rot="21300000">
                    <a:off x="5347" y="2510"/>
                    <a:ext cx="423" cy="425"/>
                  </a:xfrm>
                  <a:prstGeom prst="ellipse">
                    <a:avLst/>
                  </a:prstGeom>
                  <a:noFill/>
                  <a:ln w="15875">
                    <a:gradFill>
                      <a:gsLst>
                        <a:gs pos="0">
                          <a:srgbClr val="006170">
                            <a:alpha val="44000"/>
                          </a:srgbClr>
                        </a:gs>
                        <a:gs pos="72000">
                          <a:srgbClr val="00617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汉仪粗简黑简" panose="00020600040101010101" charset="-122"/>
                    </a:endParaRPr>
                  </a:p>
                </p:txBody>
              </p:sp>
              <p:sp>
                <p:nvSpPr>
                  <p:cNvPr id="18" name="椭圆 17"/>
                  <p:cNvSpPr/>
                  <p:nvPr/>
                </p:nvSpPr>
                <p:spPr>
                  <a:xfrm rot="540000">
                    <a:off x="5762" y="2408"/>
                    <a:ext cx="570" cy="571"/>
                  </a:xfrm>
                  <a:prstGeom prst="ellipse">
                    <a:avLst/>
                  </a:prstGeom>
                  <a:noFill/>
                  <a:ln w="15875">
                    <a:gradFill>
                      <a:gsLst>
                        <a:gs pos="0">
                          <a:srgbClr val="006170">
                            <a:alpha val="55000"/>
                          </a:srgbClr>
                        </a:gs>
                        <a:gs pos="72000">
                          <a:srgbClr val="00617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汉仪粗简黑简" panose="00020600040101010101" charset="-122"/>
                    </a:endParaRPr>
                  </a:p>
                </p:txBody>
              </p:sp>
              <p:sp>
                <p:nvSpPr>
                  <p:cNvPr id="19" name="椭圆 18"/>
                  <p:cNvSpPr/>
                  <p:nvPr/>
                </p:nvSpPr>
                <p:spPr>
                  <a:xfrm rot="18600000">
                    <a:off x="4372" y="2558"/>
                    <a:ext cx="571" cy="570"/>
                  </a:xfrm>
                  <a:prstGeom prst="ellipse">
                    <a:avLst/>
                  </a:prstGeom>
                  <a:noFill/>
                  <a:ln w="15875">
                    <a:gradFill>
                      <a:gsLst>
                        <a:gs pos="0">
                          <a:srgbClr val="004C58">
                            <a:alpha val="51000"/>
                          </a:srgbClr>
                        </a:gs>
                        <a:gs pos="72000">
                          <a:srgbClr val="005C6A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汉仪粗简黑简" panose="00020600040101010101" charset="-122"/>
                    </a:endParaRPr>
                  </a:p>
                </p:txBody>
              </p:sp>
            </p:grpSp>
            <p:grpSp>
              <p:nvGrpSpPr>
                <p:cNvPr id="35" name="组合 34"/>
                <p:cNvGrpSpPr/>
                <p:nvPr/>
              </p:nvGrpSpPr>
              <p:grpSpPr>
                <a:xfrm rot="540000">
                  <a:off x="7444" y="2238"/>
                  <a:ext cx="1960" cy="1018"/>
                  <a:chOff x="4372" y="2110"/>
                  <a:chExt cx="1960" cy="1018"/>
                </a:xfrm>
              </p:grpSpPr>
              <p:sp>
                <p:nvSpPr>
                  <p:cNvPr id="36" name="椭圆 35"/>
                  <p:cNvSpPr/>
                  <p:nvPr/>
                </p:nvSpPr>
                <p:spPr>
                  <a:xfrm>
                    <a:off x="4823" y="2110"/>
                    <a:ext cx="964" cy="965"/>
                  </a:xfrm>
                  <a:prstGeom prst="ellipse">
                    <a:avLst/>
                  </a:prstGeom>
                  <a:noFill/>
                  <a:ln w="15875">
                    <a:gradFill>
                      <a:gsLst>
                        <a:gs pos="0">
                          <a:srgbClr val="006170">
                            <a:alpha val="62000"/>
                          </a:srgbClr>
                        </a:gs>
                        <a:gs pos="59000">
                          <a:srgbClr val="00617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汉仪粗简黑简" panose="00020600040101010101" charset="-122"/>
                    </a:endParaRPr>
                  </a:p>
                </p:txBody>
              </p:sp>
              <p:sp>
                <p:nvSpPr>
                  <p:cNvPr id="37" name="椭圆 36"/>
                  <p:cNvSpPr/>
                  <p:nvPr/>
                </p:nvSpPr>
                <p:spPr>
                  <a:xfrm rot="21300000">
                    <a:off x="5347" y="2510"/>
                    <a:ext cx="423" cy="425"/>
                  </a:xfrm>
                  <a:prstGeom prst="ellipse">
                    <a:avLst/>
                  </a:prstGeom>
                  <a:noFill/>
                  <a:ln w="15875">
                    <a:gradFill>
                      <a:gsLst>
                        <a:gs pos="0">
                          <a:srgbClr val="006170">
                            <a:alpha val="44000"/>
                          </a:srgbClr>
                        </a:gs>
                        <a:gs pos="72000">
                          <a:srgbClr val="00617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汉仪粗简黑简" panose="00020600040101010101" charset="-122"/>
                    </a:endParaRPr>
                  </a:p>
                </p:txBody>
              </p:sp>
              <p:sp>
                <p:nvSpPr>
                  <p:cNvPr id="38" name="椭圆 37"/>
                  <p:cNvSpPr/>
                  <p:nvPr/>
                </p:nvSpPr>
                <p:spPr>
                  <a:xfrm rot="540000">
                    <a:off x="5762" y="2408"/>
                    <a:ext cx="570" cy="571"/>
                  </a:xfrm>
                  <a:prstGeom prst="ellipse">
                    <a:avLst/>
                  </a:prstGeom>
                  <a:noFill/>
                  <a:ln w="15875">
                    <a:gradFill>
                      <a:gsLst>
                        <a:gs pos="0">
                          <a:srgbClr val="006170">
                            <a:alpha val="55000"/>
                          </a:srgbClr>
                        </a:gs>
                        <a:gs pos="72000">
                          <a:srgbClr val="00617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汉仪粗简黑简" panose="00020600040101010101" charset="-122"/>
                    </a:endParaRPr>
                  </a:p>
                </p:txBody>
              </p:sp>
              <p:sp>
                <p:nvSpPr>
                  <p:cNvPr id="39" name="椭圆 38"/>
                  <p:cNvSpPr/>
                  <p:nvPr/>
                </p:nvSpPr>
                <p:spPr>
                  <a:xfrm rot="18600000">
                    <a:off x="4372" y="2558"/>
                    <a:ext cx="571" cy="570"/>
                  </a:xfrm>
                  <a:prstGeom prst="ellipse">
                    <a:avLst/>
                  </a:prstGeom>
                  <a:noFill/>
                  <a:ln w="15875">
                    <a:gradFill>
                      <a:gsLst>
                        <a:gs pos="0">
                          <a:srgbClr val="004C58">
                            <a:alpha val="51000"/>
                          </a:srgbClr>
                        </a:gs>
                        <a:gs pos="72000">
                          <a:srgbClr val="005C6A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汉仪粗简黑简" panose="00020600040101010101" charset="-122"/>
                    </a:endParaRPr>
                  </a:p>
                </p:txBody>
              </p:sp>
            </p:grpSp>
          </p:grpSp>
          <p:grpSp>
            <p:nvGrpSpPr>
              <p:cNvPr id="86" name="组合 85"/>
              <p:cNvGrpSpPr/>
              <p:nvPr/>
            </p:nvGrpSpPr>
            <p:grpSpPr>
              <a:xfrm>
                <a:off x="1345" y="5118"/>
                <a:ext cx="10924" cy="1501"/>
                <a:chOff x="1496" y="4998"/>
                <a:chExt cx="10924" cy="1501"/>
              </a:xfrm>
            </p:grpSpPr>
            <p:sp>
              <p:nvSpPr>
                <p:cNvPr id="14" name="文本框 13"/>
                <p:cNvSpPr txBox="1"/>
                <p:nvPr/>
              </p:nvSpPr>
              <p:spPr>
                <a:xfrm>
                  <a:off x="4326" y="4998"/>
                  <a:ext cx="5124" cy="15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lang="zh-CN" altLang="en-US" sz="5600" b="1">
                      <a:solidFill>
                        <a:srgbClr val="006170"/>
                      </a:solidFill>
                      <a:cs typeface="汉仪粗简黑简" panose="00020600040101010101" charset="-122"/>
                      <a:sym typeface="+mn-ea"/>
                    </a:rPr>
                    <a:t>经济特区</a:t>
                  </a:r>
                  <a:endParaRPr lang="zh-CN" altLang="en-US" sz="5600" b="1">
                    <a:solidFill>
                      <a:srgbClr val="006170"/>
                    </a:solidFill>
                    <a:cs typeface="汉仪粗简黑简" panose="00020600040101010101" charset="-122"/>
                    <a:sym typeface="+mn-ea"/>
                  </a:endParaRPr>
                </a:p>
              </p:txBody>
            </p:sp>
            <p:grpSp>
              <p:nvGrpSpPr>
                <p:cNvPr id="79" name="组合 78"/>
                <p:cNvGrpSpPr/>
                <p:nvPr/>
              </p:nvGrpSpPr>
              <p:grpSpPr>
                <a:xfrm>
                  <a:off x="1496" y="5502"/>
                  <a:ext cx="2600" cy="440"/>
                  <a:chOff x="1640" y="5502"/>
                  <a:chExt cx="2600" cy="440"/>
                </a:xfrm>
              </p:grpSpPr>
              <p:cxnSp>
                <p:nvCxnSpPr>
                  <p:cNvPr id="46" name="直接连接符 45"/>
                  <p:cNvCxnSpPr/>
                  <p:nvPr/>
                </p:nvCxnSpPr>
                <p:spPr>
                  <a:xfrm>
                    <a:off x="1640" y="5502"/>
                    <a:ext cx="2592" cy="0"/>
                  </a:xfrm>
                  <a:prstGeom prst="line">
                    <a:avLst/>
                  </a:prstGeom>
                  <a:ln w="15875">
                    <a:solidFill>
                      <a:srgbClr val="EA785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/>
                  <p:cNvCxnSpPr/>
                  <p:nvPr/>
                </p:nvCxnSpPr>
                <p:spPr>
                  <a:xfrm>
                    <a:off x="1640" y="5612"/>
                    <a:ext cx="2592" cy="0"/>
                  </a:xfrm>
                  <a:prstGeom prst="line">
                    <a:avLst/>
                  </a:prstGeom>
                  <a:ln w="15875">
                    <a:solidFill>
                      <a:srgbClr val="199D7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接连接符 47"/>
                  <p:cNvCxnSpPr/>
                  <p:nvPr/>
                </p:nvCxnSpPr>
                <p:spPr>
                  <a:xfrm>
                    <a:off x="1640" y="5722"/>
                    <a:ext cx="2592" cy="0"/>
                  </a:xfrm>
                  <a:prstGeom prst="line">
                    <a:avLst/>
                  </a:prstGeom>
                  <a:ln w="15875">
                    <a:solidFill>
                      <a:srgbClr val="691A8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连接符 48"/>
                  <p:cNvCxnSpPr/>
                  <p:nvPr/>
                </p:nvCxnSpPr>
                <p:spPr>
                  <a:xfrm>
                    <a:off x="1640" y="5832"/>
                    <a:ext cx="2592" cy="0"/>
                  </a:xfrm>
                  <a:prstGeom prst="line">
                    <a:avLst/>
                  </a:prstGeom>
                  <a:ln w="15875">
                    <a:solidFill>
                      <a:srgbClr val="B4171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接连接符 50"/>
                  <p:cNvCxnSpPr/>
                  <p:nvPr/>
                </p:nvCxnSpPr>
                <p:spPr>
                  <a:xfrm>
                    <a:off x="1648" y="5942"/>
                    <a:ext cx="2592" cy="0"/>
                  </a:xfrm>
                  <a:prstGeom prst="line">
                    <a:avLst/>
                  </a:prstGeom>
                  <a:ln w="15875">
                    <a:solidFill>
                      <a:srgbClr val="F1B8B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0" name="组合 79"/>
                <p:cNvGrpSpPr/>
                <p:nvPr/>
              </p:nvGrpSpPr>
              <p:grpSpPr>
                <a:xfrm>
                  <a:off x="9820" y="5502"/>
                  <a:ext cx="2600" cy="440"/>
                  <a:chOff x="1640" y="5502"/>
                  <a:chExt cx="2600" cy="440"/>
                </a:xfrm>
              </p:grpSpPr>
              <p:cxnSp>
                <p:nvCxnSpPr>
                  <p:cNvPr id="81" name="直接连接符 80"/>
                  <p:cNvCxnSpPr/>
                  <p:nvPr/>
                </p:nvCxnSpPr>
                <p:spPr>
                  <a:xfrm>
                    <a:off x="1640" y="5502"/>
                    <a:ext cx="2592" cy="0"/>
                  </a:xfrm>
                  <a:prstGeom prst="line">
                    <a:avLst/>
                  </a:prstGeom>
                  <a:ln w="15875">
                    <a:solidFill>
                      <a:srgbClr val="EA785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直接连接符 81"/>
                  <p:cNvCxnSpPr/>
                  <p:nvPr/>
                </p:nvCxnSpPr>
                <p:spPr>
                  <a:xfrm>
                    <a:off x="1640" y="5612"/>
                    <a:ext cx="2592" cy="0"/>
                  </a:xfrm>
                  <a:prstGeom prst="line">
                    <a:avLst/>
                  </a:prstGeom>
                  <a:ln w="15875">
                    <a:solidFill>
                      <a:srgbClr val="199D7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直接连接符 82"/>
                  <p:cNvCxnSpPr/>
                  <p:nvPr/>
                </p:nvCxnSpPr>
                <p:spPr>
                  <a:xfrm>
                    <a:off x="1640" y="5722"/>
                    <a:ext cx="2592" cy="0"/>
                  </a:xfrm>
                  <a:prstGeom prst="line">
                    <a:avLst/>
                  </a:prstGeom>
                  <a:ln w="15875">
                    <a:solidFill>
                      <a:srgbClr val="691A8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接连接符 83"/>
                  <p:cNvCxnSpPr/>
                  <p:nvPr/>
                </p:nvCxnSpPr>
                <p:spPr>
                  <a:xfrm>
                    <a:off x="1640" y="5832"/>
                    <a:ext cx="2592" cy="0"/>
                  </a:xfrm>
                  <a:prstGeom prst="line">
                    <a:avLst/>
                  </a:prstGeom>
                  <a:ln w="15875">
                    <a:solidFill>
                      <a:srgbClr val="B4171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接连接符 84"/>
                  <p:cNvCxnSpPr/>
                  <p:nvPr/>
                </p:nvCxnSpPr>
                <p:spPr>
                  <a:xfrm>
                    <a:off x="1648" y="5942"/>
                    <a:ext cx="2592" cy="0"/>
                  </a:xfrm>
                  <a:prstGeom prst="line">
                    <a:avLst/>
                  </a:prstGeom>
                  <a:ln w="15875">
                    <a:solidFill>
                      <a:srgbClr val="F1B8B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5" name="图片 4" descr="C:\Users\key\Desktop\图片正方\11 (1).jpg11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21370" y="2508250"/>
            <a:ext cx="5194935" cy="45288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70" h="7132">
                <a:moveTo>
                  <a:pt x="1783" y="0"/>
                </a:moveTo>
                <a:lnTo>
                  <a:pt x="6687" y="0"/>
                </a:lnTo>
                <a:lnTo>
                  <a:pt x="8470" y="3566"/>
                </a:lnTo>
                <a:lnTo>
                  <a:pt x="6687" y="7132"/>
                </a:lnTo>
                <a:lnTo>
                  <a:pt x="1783" y="7132"/>
                </a:lnTo>
                <a:lnTo>
                  <a:pt x="0" y="3566"/>
                </a:lnTo>
                <a:lnTo>
                  <a:pt x="1783" y="0"/>
                </a:lnTo>
                <a:close/>
              </a:path>
            </a:pathLst>
          </a:custGeom>
        </p:spPr>
      </p:pic>
      <p:sp>
        <p:nvSpPr>
          <p:cNvPr id="11" name="六边形 10"/>
          <p:cNvSpPr/>
          <p:nvPr/>
        </p:nvSpPr>
        <p:spPr>
          <a:xfrm>
            <a:off x="8421370" y="2508250"/>
            <a:ext cx="5245735" cy="4528185"/>
          </a:xfrm>
          <a:prstGeom prst="hexagon">
            <a:avLst/>
          </a:prstGeom>
          <a:solidFill>
            <a:srgbClr val="006B7E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粗简黑简" panose="00020600040101010101" charset="-122"/>
            </a:endParaRPr>
          </a:p>
        </p:txBody>
      </p:sp>
      <p:pic>
        <p:nvPicPr>
          <p:cNvPr id="2" name="图片 1" descr="微信图片_20241223092325"/>
          <p:cNvPicPr>
            <a:picLocks noChangeAspect="1"/>
          </p:cNvPicPr>
          <p:nvPr/>
        </p:nvPicPr>
        <p:blipFill>
          <a:blip r:embed="rId2"/>
          <a:srcRect r="-1832" b="36491"/>
          <a:stretch>
            <a:fillRect/>
          </a:stretch>
        </p:blipFill>
        <p:spPr>
          <a:xfrm>
            <a:off x="3505200" y="694690"/>
            <a:ext cx="1807845" cy="1813560"/>
          </a:xfrm>
          <a:prstGeom prst="ellipse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长三角（柬埔寨）经济特区</a:t>
            </a:r>
            <a:r>
              <a:rPr lang="en-US" altLang="zh-CN">
                <a:sym typeface="+mn-ea"/>
              </a:rPr>
              <a:t>—</a:t>
            </a:r>
            <a:r>
              <a:rPr lang="zh-CN" altLang="en-US">
                <a:sym typeface="+mn-ea"/>
              </a:rPr>
              <a:t>基础配套</a:t>
            </a:r>
            <a:endParaRPr lang="zh-CN" altLang="en-US">
              <a:sym typeface="+mn-ea"/>
            </a:endParaRPr>
          </a:p>
        </p:txBody>
      </p:sp>
      <p:sp>
        <p:nvSpPr>
          <p:cNvPr id="211" name="矩形 210"/>
          <p:cNvSpPr/>
          <p:nvPr/>
        </p:nvSpPr>
        <p:spPr>
          <a:xfrm>
            <a:off x="-25400" y="4768850"/>
            <a:ext cx="12217400" cy="2089150"/>
          </a:xfrm>
          <a:prstGeom prst="rect">
            <a:avLst/>
          </a:prstGeom>
          <a:solidFill>
            <a:srgbClr val="546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9" name="组合 88"/>
          <p:cNvGrpSpPr/>
          <p:nvPr>
            <p:custDataLst>
              <p:tags r:id="rId1"/>
            </p:custDataLst>
          </p:nvPr>
        </p:nvGrpSpPr>
        <p:grpSpPr>
          <a:xfrm rot="0">
            <a:off x="877570" y="1601470"/>
            <a:ext cx="2443480" cy="3716655"/>
            <a:chOff x="1445" y="3002"/>
            <a:chExt cx="3848" cy="5853"/>
          </a:xfrm>
          <a:effectLst>
            <a:reflection blurRad="6350" stA="50000" endA="300" endPos="15000" dir="5400000" sy="-100000" algn="bl" rotWithShape="0"/>
          </a:effectLst>
        </p:grpSpPr>
        <p:sp>
          <p:nvSpPr>
            <p:cNvPr id="6" name="圆角矩形 5"/>
            <p:cNvSpPr/>
            <p:nvPr>
              <p:custDataLst>
                <p:tags r:id="rId2"/>
              </p:custDataLst>
            </p:nvPr>
          </p:nvSpPr>
          <p:spPr>
            <a:xfrm>
              <a:off x="1445" y="3002"/>
              <a:ext cx="3848" cy="5853"/>
            </a:xfrm>
            <a:prstGeom prst="roundRect">
              <a:avLst>
                <a:gd name="adj" fmla="val 3352"/>
              </a:avLst>
            </a:prstGeom>
            <a:gradFill>
              <a:gsLst>
                <a:gs pos="100000">
                  <a:srgbClr val="FAFBFD"/>
                </a:gs>
                <a:gs pos="0">
                  <a:srgbClr val="E6EDF3"/>
                </a:gs>
              </a:gsLst>
              <a:lin ang="16200000" scaled="0"/>
            </a:gradFill>
            <a:ln w="19050">
              <a:gradFill>
                <a:gsLst>
                  <a:gs pos="13000">
                    <a:srgbClr val="FAFBFD"/>
                  </a:gs>
                  <a:gs pos="100000">
                    <a:srgbClr val="5B7389">
                      <a:alpha val="10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82" name="文本框 81"/>
            <p:cNvSpPr txBox="1"/>
            <p:nvPr>
              <p:custDataLst>
                <p:tags r:id="rId3"/>
              </p:custDataLst>
            </p:nvPr>
          </p:nvSpPr>
          <p:spPr>
            <a:xfrm flipH="1">
              <a:off x="1829" y="6345"/>
              <a:ext cx="3080" cy="4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sz="900" b="0">
                  <a:solidFill>
                    <a:srgbClr val="3D4852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水、电、路通，</a:t>
              </a:r>
              <a:r>
                <a:rPr lang="zh-CN" altLang="en-US" sz="900" b="0">
                  <a:solidFill>
                    <a:srgbClr val="3D4852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全区域场地平整</a:t>
              </a:r>
              <a:endParaRPr lang="zh-CN" altLang="en-US" sz="900" b="0">
                <a:solidFill>
                  <a:srgbClr val="3D4852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83" name="文本框 82"/>
            <p:cNvSpPr txBox="1"/>
            <p:nvPr>
              <p:custDataLst>
                <p:tags r:id="rId4"/>
              </p:custDataLst>
            </p:nvPr>
          </p:nvSpPr>
          <p:spPr>
            <a:xfrm flipH="1">
              <a:off x="2508" y="5794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600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三通一</a:t>
              </a:r>
              <a:r>
                <a:rPr lang="zh-CN" altLang="en-US" sz="1600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平</a:t>
              </a:r>
              <a:endParaRPr lang="zh-CN" altLang="en-US" sz="1600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汉仪雅酷黑 75W" panose="020B0804020202020204" charset="-122"/>
                <a:ea typeface="汉仪雅酷黑 75W" panose="020B0804020202020204" charset="-122"/>
                <a:sym typeface="+mn-ea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2437" y="3657"/>
              <a:ext cx="1865" cy="1670"/>
              <a:chOff x="2303" y="3587"/>
              <a:chExt cx="2022" cy="1810"/>
            </a:xfrm>
          </p:grpSpPr>
          <p:sp>
            <p:nvSpPr>
              <p:cNvPr id="84" name="椭圆 83"/>
              <p:cNvSpPr/>
              <p:nvPr>
                <p:custDataLst>
                  <p:tags r:id="rId5"/>
                </p:custDataLst>
              </p:nvPr>
            </p:nvSpPr>
            <p:spPr>
              <a:xfrm>
                <a:off x="2601" y="3774"/>
                <a:ext cx="1426" cy="1426"/>
              </a:xfrm>
              <a:prstGeom prst="ellipse">
                <a:avLst/>
              </a:prstGeom>
              <a:solidFill>
                <a:srgbClr val="EDC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grpSp>
            <p:nvGrpSpPr>
              <p:cNvPr id="655" name="组合 654"/>
              <p:cNvGrpSpPr/>
              <p:nvPr/>
            </p:nvGrpSpPr>
            <p:grpSpPr>
              <a:xfrm>
                <a:off x="2303" y="3587"/>
                <a:ext cx="2022" cy="1810"/>
                <a:chOff x="2625726" y="3635375"/>
                <a:chExt cx="1482725" cy="1327151"/>
              </a:xfrm>
              <a:solidFill>
                <a:srgbClr val="546B7E"/>
              </a:solidFill>
            </p:grpSpPr>
            <p:sp>
              <p:nvSpPr>
                <p:cNvPr id="656" name="Freeform 955"/>
                <p:cNvSpPr>
                  <a:spLocks noEditPoints="1"/>
                </p:cNvSpPr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2820989" y="3749675"/>
                  <a:ext cx="1089025" cy="1090613"/>
                </a:xfrm>
                <a:custGeom>
                  <a:avLst/>
                  <a:gdLst>
                    <a:gd name="T0" fmla="*/ 204 w 407"/>
                    <a:gd name="T1" fmla="*/ 0 h 407"/>
                    <a:gd name="T2" fmla="*/ 348 w 407"/>
                    <a:gd name="T3" fmla="*/ 60 h 407"/>
                    <a:gd name="T4" fmla="*/ 407 w 407"/>
                    <a:gd name="T5" fmla="*/ 204 h 407"/>
                    <a:gd name="T6" fmla="*/ 348 w 407"/>
                    <a:gd name="T7" fmla="*/ 348 h 407"/>
                    <a:gd name="T8" fmla="*/ 204 w 407"/>
                    <a:gd name="T9" fmla="*/ 407 h 407"/>
                    <a:gd name="T10" fmla="*/ 60 w 407"/>
                    <a:gd name="T11" fmla="*/ 348 h 407"/>
                    <a:gd name="T12" fmla="*/ 0 w 407"/>
                    <a:gd name="T13" fmla="*/ 204 h 407"/>
                    <a:gd name="T14" fmla="*/ 60 w 407"/>
                    <a:gd name="T15" fmla="*/ 60 h 407"/>
                    <a:gd name="T16" fmla="*/ 204 w 407"/>
                    <a:gd name="T17" fmla="*/ 0 h 407"/>
                    <a:gd name="T18" fmla="*/ 342 w 407"/>
                    <a:gd name="T19" fmla="*/ 66 h 407"/>
                    <a:gd name="T20" fmla="*/ 204 w 407"/>
                    <a:gd name="T21" fmla="*/ 9 h 407"/>
                    <a:gd name="T22" fmla="*/ 66 w 407"/>
                    <a:gd name="T23" fmla="*/ 66 h 407"/>
                    <a:gd name="T24" fmla="*/ 9 w 407"/>
                    <a:gd name="T25" fmla="*/ 204 h 407"/>
                    <a:gd name="T26" fmla="*/ 66 w 407"/>
                    <a:gd name="T27" fmla="*/ 342 h 407"/>
                    <a:gd name="T28" fmla="*/ 204 w 407"/>
                    <a:gd name="T29" fmla="*/ 399 h 407"/>
                    <a:gd name="T30" fmla="*/ 342 w 407"/>
                    <a:gd name="T31" fmla="*/ 342 h 407"/>
                    <a:gd name="T32" fmla="*/ 399 w 407"/>
                    <a:gd name="T33" fmla="*/ 204 h 407"/>
                    <a:gd name="T34" fmla="*/ 342 w 407"/>
                    <a:gd name="T35" fmla="*/ 66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7" h="407">
                      <a:moveTo>
                        <a:pt x="204" y="0"/>
                      </a:moveTo>
                      <a:cubicBezTo>
                        <a:pt x="260" y="0"/>
                        <a:pt x="311" y="23"/>
                        <a:pt x="348" y="60"/>
                      </a:cubicBezTo>
                      <a:cubicBezTo>
                        <a:pt x="385" y="96"/>
                        <a:pt x="407" y="147"/>
                        <a:pt x="407" y="204"/>
                      </a:cubicBezTo>
                      <a:cubicBezTo>
                        <a:pt x="407" y="260"/>
                        <a:pt x="385" y="311"/>
                        <a:pt x="348" y="348"/>
                      </a:cubicBezTo>
                      <a:cubicBezTo>
                        <a:pt x="311" y="385"/>
                        <a:pt x="260" y="407"/>
                        <a:pt x="204" y="407"/>
                      </a:cubicBezTo>
                      <a:cubicBezTo>
                        <a:pt x="147" y="407"/>
                        <a:pt x="96" y="385"/>
                        <a:pt x="60" y="348"/>
                      </a:cubicBezTo>
                      <a:cubicBezTo>
                        <a:pt x="23" y="311"/>
                        <a:pt x="0" y="260"/>
                        <a:pt x="0" y="204"/>
                      </a:cubicBezTo>
                      <a:cubicBezTo>
                        <a:pt x="0" y="147"/>
                        <a:pt x="23" y="96"/>
                        <a:pt x="60" y="60"/>
                      </a:cubicBezTo>
                      <a:cubicBezTo>
                        <a:pt x="96" y="23"/>
                        <a:pt x="147" y="0"/>
                        <a:pt x="204" y="0"/>
                      </a:cubicBezTo>
                      <a:close/>
                      <a:moveTo>
                        <a:pt x="342" y="66"/>
                      </a:moveTo>
                      <a:cubicBezTo>
                        <a:pt x="306" y="30"/>
                        <a:pt x="257" y="9"/>
                        <a:pt x="204" y="9"/>
                      </a:cubicBezTo>
                      <a:cubicBezTo>
                        <a:pt x="150" y="9"/>
                        <a:pt x="101" y="30"/>
                        <a:pt x="66" y="66"/>
                      </a:cubicBezTo>
                      <a:cubicBezTo>
                        <a:pt x="30" y="101"/>
                        <a:pt x="9" y="150"/>
                        <a:pt x="9" y="204"/>
                      </a:cubicBezTo>
                      <a:cubicBezTo>
                        <a:pt x="9" y="257"/>
                        <a:pt x="30" y="306"/>
                        <a:pt x="66" y="342"/>
                      </a:cubicBezTo>
                      <a:cubicBezTo>
                        <a:pt x="101" y="377"/>
                        <a:pt x="150" y="399"/>
                        <a:pt x="204" y="399"/>
                      </a:cubicBezTo>
                      <a:cubicBezTo>
                        <a:pt x="257" y="399"/>
                        <a:pt x="306" y="377"/>
                        <a:pt x="342" y="342"/>
                      </a:cubicBezTo>
                      <a:cubicBezTo>
                        <a:pt x="377" y="306"/>
                        <a:pt x="399" y="257"/>
                        <a:pt x="399" y="204"/>
                      </a:cubicBezTo>
                      <a:cubicBezTo>
                        <a:pt x="399" y="150"/>
                        <a:pt x="377" y="101"/>
                        <a:pt x="342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57" name="Freeform 956"/>
                <p:cNvSpPr/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2881314" y="3635375"/>
                  <a:ext cx="225425" cy="155575"/>
                </a:xfrm>
                <a:custGeom>
                  <a:avLst/>
                  <a:gdLst>
                    <a:gd name="T0" fmla="*/ 0 w 84"/>
                    <a:gd name="T1" fmla="*/ 58 h 58"/>
                    <a:gd name="T2" fmla="*/ 84 w 84"/>
                    <a:gd name="T3" fmla="*/ 0 h 58"/>
                    <a:gd name="T4" fmla="*/ 0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0" y="58"/>
                      </a:moveTo>
                      <a:cubicBezTo>
                        <a:pt x="22" y="42"/>
                        <a:pt x="45" y="17"/>
                        <a:pt x="84" y="0"/>
                      </a:cubicBezTo>
                      <a:cubicBezTo>
                        <a:pt x="55" y="0"/>
                        <a:pt x="10" y="22"/>
                        <a:pt x="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58" name="Freeform 957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2794001" y="3806825"/>
                  <a:ext cx="155575" cy="133350"/>
                </a:xfrm>
                <a:custGeom>
                  <a:avLst/>
                  <a:gdLst>
                    <a:gd name="T0" fmla="*/ 58 w 58"/>
                    <a:gd name="T1" fmla="*/ 0 h 50"/>
                    <a:gd name="T2" fmla="*/ 46 w 58"/>
                    <a:gd name="T3" fmla="*/ 5 h 50"/>
                    <a:gd name="T4" fmla="*/ 27 w 58"/>
                    <a:gd name="T5" fmla="*/ 10 h 50"/>
                    <a:gd name="T6" fmla="*/ 14 w 58"/>
                    <a:gd name="T7" fmla="*/ 18 h 50"/>
                    <a:gd name="T8" fmla="*/ 7 w 58"/>
                    <a:gd name="T9" fmla="*/ 27 h 50"/>
                    <a:gd name="T10" fmla="*/ 0 w 58"/>
                    <a:gd name="T11" fmla="*/ 50 h 50"/>
                    <a:gd name="T12" fmla="*/ 8 w 58"/>
                    <a:gd name="T13" fmla="*/ 42 h 50"/>
                    <a:gd name="T14" fmla="*/ 22 w 58"/>
                    <a:gd name="T15" fmla="*/ 33 h 50"/>
                    <a:gd name="T16" fmla="*/ 31 w 58"/>
                    <a:gd name="T17" fmla="*/ 29 h 50"/>
                    <a:gd name="T18" fmla="*/ 58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58" y="0"/>
                      </a:moveTo>
                      <a:cubicBezTo>
                        <a:pt x="53" y="2"/>
                        <a:pt x="50" y="4"/>
                        <a:pt x="46" y="5"/>
                      </a:cubicBezTo>
                      <a:cubicBezTo>
                        <a:pt x="39" y="7"/>
                        <a:pt x="33" y="7"/>
                        <a:pt x="27" y="10"/>
                      </a:cubicBezTo>
                      <a:cubicBezTo>
                        <a:pt x="22" y="12"/>
                        <a:pt x="18" y="15"/>
                        <a:pt x="14" y="18"/>
                      </a:cubicBezTo>
                      <a:cubicBezTo>
                        <a:pt x="11" y="21"/>
                        <a:pt x="9" y="24"/>
                        <a:pt x="7" y="27"/>
                      </a:cubicBezTo>
                      <a:cubicBezTo>
                        <a:pt x="3" y="33"/>
                        <a:pt x="0" y="43"/>
                        <a:pt x="0" y="50"/>
                      </a:cubicBezTo>
                      <a:cubicBezTo>
                        <a:pt x="3" y="47"/>
                        <a:pt x="6" y="44"/>
                        <a:pt x="8" y="42"/>
                      </a:cubicBezTo>
                      <a:cubicBezTo>
                        <a:pt x="13" y="38"/>
                        <a:pt x="17" y="36"/>
                        <a:pt x="22" y="33"/>
                      </a:cubicBezTo>
                      <a:cubicBezTo>
                        <a:pt x="25" y="32"/>
                        <a:pt x="28" y="30"/>
                        <a:pt x="31" y="29"/>
                      </a:cubicBezTo>
                      <a:cubicBezTo>
                        <a:pt x="43" y="21"/>
                        <a:pt x="50" y="11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59" name="Freeform 958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2778126" y="3724275"/>
                  <a:ext cx="95250" cy="219075"/>
                </a:xfrm>
                <a:custGeom>
                  <a:avLst/>
                  <a:gdLst>
                    <a:gd name="T0" fmla="*/ 6 w 36"/>
                    <a:gd name="T1" fmla="*/ 82 h 82"/>
                    <a:gd name="T2" fmla="*/ 19 w 36"/>
                    <a:gd name="T3" fmla="*/ 46 h 82"/>
                    <a:gd name="T4" fmla="*/ 28 w 36"/>
                    <a:gd name="T5" fmla="*/ 30 h 82"/>
                    <a:gd name="T6" fmla="*/ 36 w 36"/>
                    <a:gd name="T7" fmla="*/ 0 h 82"/>
                    <a:gd name="T8" fmla="*/ 20 w 36"/>
                    <a:gd name="T9" fmla="*/ 13 h 82"/>
                    <a:gd name="T10" fmla="*/ 2 w 36"/>
                    <a:gd name="T11" fmla="*/ 55 h 82"/>
                    <a:gd name="T12" fmla="*/ 6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6" y="82"/>
                      </a:moveTo>
                      <a:cubicBezTo>
                        <a:pt x="6" y="71"/>
                        <a:pt x="14" y="53"/>
                        <a:pt x="19" y="46"/>
                      </a:cubicBezTo>
                      <a:cubicBezTo>
                        <a:pt x="23" y="42"/>
                        <a:pt x="25" y="36"/>
                        <a:pt x="28" y="30"/>
                      </a:cubicBezTo>
                      <a:cubicBezTo>
                        <a:pt x="32" y="20"/>
                        <a:pt x="35" y="9"/>
                        <a:pt x="36" y="0"/>
                      </a:cubicBezTo>
                      <a:cubicBezTo>
                        <a:pt x="31" y="4"/>
                        <a:pt x="26" y="8"/>
                        <a:pt x="20" y="13"/>
                      </a:cubicBezTo>
                      <a:cubicBezTo>
                        <a:pt x="7" y="25"/>
                        <a:pt x="0" y="37"/>
                        <a:pt x="2" y="55"/>
                      </a:cubicBezTo>
                      <a:cubicBezTo>
                        <a:pt x="3" y="61"/>
                        <a:pt x="3" y="76"/>
                        <a:pt x="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60" name="Freeform 959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2724151" y="3944938"/>
                  <a:ext cx="128588" cy="163513"/>
                </a:xfrm>
                <a:custGeom>
                  <a:avLst/>
                  <a:gdLst>
                    <a:gd name="T0" fmla="*/ 48 w 48"/>
                    <a:gd name="T1" fmla="*/ 0 h 61"/>
                    <a:gd name="T2" fmla="*/ 37 w 48"/>
                    <a:gd name="T3" fmla="*/ 8 h 61"/>
                    <a:gd name="T4" fmla="*/ 19 w 48"/>
                    <a:gd name="T5" fmla="*/ 16 h 61"/>
                    <a:gd name="T6" fmla="*/ 9 w 48"/>
                    <a:gd name="T7" fmla="*/ 27 h 61"/>
                    <a:gd name="T8" fmla="*/ 3 w 48"/>
                    <a:gd name="T9" fmla="*/ 37 h 61"/>
                    <a:gd name="T10" fmla="*/ 1 w 48"/>
                    <a:gd name="T11" fmla="*/ 61 h 61"/>
                    <a:gd name="T12" fmla="*/ 8 w 48"/>
                    <a:gd name="T13" fmla="*/ 51 h 61"/>
                    <a:gd name="T14" fmla="*/ 19 w 48"/>
                    <a:gd name="T15" fmla="*/ 40 h 61"/>
                    <a:gd name="T16" fmla="*/ 27 w 48"/>
                    <a:gd name="T17" fmla="*/ 34 h 61"/>
                    <a:gd name="T18" fmla="*/ 48 w 48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61">
                      <a:moveTo>
                        <a:pt x="48" y="0"/>
                      </a:moveTo>
                      <a:cubicBezTo>
                        <a:pt x="44" y="4"/>
                        <a:pt x="41" y="6"/>
                        <a:pt x="37" y="8"/>
                      </a:cubicBezTo>
                      <a:cubicBezTo>
                        <a:pt x="31" y="11"/>
                        <a:pt x="25" y="13"/>
                        <a:pt x="19" y="16"/>
                      </a:cubicBezTo>
                      <a:cubicBezTo>
                        <a:pt x="15" y="19"/>
                        <a:pt x="11" y="23"/>
                        <a:pt x="9" y="27"/>
                      </a:cubicBezTo>
                      <a:cubicBezTo>
                        <a:pt x="6" y="31"/>
                        <a:pt x="4" y="34"/>
                        <a:pt x="3" y="37"/>
                      </a:cubicBezTo>
                      <a:cubicBezTo>
                        <a:pt x="1" y="44"/>
                        <a:pt x="0" y="54"/>
                        <a:pt x="1" y="61"/>
                      </a:cubicBezTo>
                      <a:cubicBezTo>
                        <a:pt x="3" y="57"/>
                        <a:pt x="5" y="54"/>
                        <a:pt x="8" y="51"/>
                      </a:cubicBezTo>
                      <a:cubicBezTo>
                        <a:pt x="11" y="47"/>
                        <a:pt x="15" y="44"/>
                        <a:pt x="19" y="40"/>
                      </a:cubicBezTo>
                      <a:cubicBezTo>
                        <a:pt x="22" y="38"/>
                        <a:pt x="24" y="36"/>
                        <a:pt x="27" y="34"/>
                      </a:cubicBezTo>
                      <a:cubicBezTo>
                        <a:pt x="37" y="25"/>
                        <a:pt x="42" y="13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61" name="Freeform 960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2689226" y="3881438"/>
                  <a:ext cx="77788" cy="230188"/>
                </a:xfrm>
                <a:custGeom>
                  <a:avLst/>
                  <a:gdLst>
                    <a:gd name="T0" fmla="*/ 14 w 29"/>
                    <a:gd name="T1" fmla="*/ 86 h 86"/>
                    <a:gd name="T2" fmla="*/ 20 w 29"/>
                    <a:gd name="T3" fmla="*/ 48 h 86"/>
                    <a:gd name="T4" fmla="*/ 25 w 29"/>
                    <a:gd name="T5" fmla="*/ 31 h 86"/>
                    <a:gd name="T6" fmla="*/ 28 w 29"/>
                    <a:gd name="T7" fmla="*/ 0 h 86"/>
                    <a:gd name="T8" fmla="*/ 14 w 29"/>
                    <a:gd name="T9" fmla="*/ 16 h 86"/>
                    <a:gd name="T10" fmla="*/ 5 w 29"/>
                    <a:gd name="T11" fmla="*/ 60 h 86"/>
                    <a:gd name="T12" fmla="*/ 14 w 29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86">
                      <a:moveTo>
                        <a:pt x="14" y="86"/>
                      </a:moveTo>
                      <a:cubicBezTo>
                        <a:pt x="12" y="75"/>
                        <a:pt x="17" y="56"/>
                        <a:pt x="20" y="48"/>
                      </a:cubicBezTo>
                      <a:cubicBezTo>
                        <a:pt x="23" y="43"/>
                        <a:pt x="24" y="37"/>
                        <a:pt x="25" y="31"/>
                      </a:cubicBezTo>
                      <a:cubicBezTo>
                        <a:pt x="27" y="21"/>
                        <a:pt x="29" y="9"/>
                        <a:pt x="28" y="0"/>
                      </a:cubicBezTo>
                      <a:cubicBezTo>
                        <a:pt x="23" y="5"/>
                        <a:pt x="19" y="9"/>
                        <a:pt x="14" y="16"/>
                      </a:cubicBezTo>
                      <a:cubicBezTo>
                        <a:pt x="4" y="30"/>
                        <a:pt x="0" y="43"/>
                        <a:pt x="5" y="60"/>
                      </a:cubicBezTo>
                      <a:cubicBezTo>
                        <a:pt x="7" y="66"/>
                        <a:pt x="10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62" name="Freeform 961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2697164" y="4087813"/>
                  <a:ext cx="96838" cy="214313"/>
                </a:xfrm>
                <a:custGeom>
                  <a:avLst/>
                  <a:gdLst>
                    <a:gd name="T0" fmla="*/ 36 w 36"/>
                    <a:gd name="T1" fmla="*/ 0 h 80"/>
                    <a:gd name="T2" fmla="*/ 27 w 36"/>
                    <a:gd name="T3" fmla="*/ 11 h 80"/>
                    <a:gd name="T4" fmla="*/ 11 w 36"/>
                    <a:gd name="T5" fmla="*/ 26 h 80"/>
                    <a:gd name="T6" fmla="*/ 3 w 36"/>
                    <a:gd name="T7" fmla="*/ 41 h 80"/>
                    <a:gd name="T8" fmla="*/ 0 w 36"/>
                    <a:gd name="T9" fmla="*/ 54 h 80"/>
                    <a:gd name="T10" fmla="*/ 6 w 36"/>
                    <a:gd name="T11" fmla="*/ 80 h 80"/>
                    <a:gd name="T12" fmla="*/ 9 w 36"/>
                    <a:gd name="T13" fmla="*/ 67 h 80"/>
                    <a:gd name="T14" fmla="*/ 18 w 36"/>
                    <a:gd name="T15" fmla="*/ 52 h 80"/>
                    <a:gd name="T16" fmla="*/ 24 w 36"/>
                    <a:gd name="T17" fmla="*/ 43 h 80"/>
                    <a:gd name="T18" fmla="*/ 36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36" y="0"/>
                      </a:moveTo>
                      <a:cubicBezTo>
                        <a:pt x="33" y="5"/>
                        <a:pt x="31" y="8"/>
                        <a:pt x="27" y="11"/>
                      </a:cubicBezTo>
                      <a:cubicBezTo>
                        <a:pt x="21" y="17"/>
                        <a:pt x="16" y="21"/>
                        <a:pt x="11" y="26"/>
                      </a:cubicBezTo>
                      <a:cubicBezTo>
                        <a:pt x="7" y="31"/>
                        <a:pt x="5" y="36"/>
                        <a:pt x="3" y="41"/>
                      </a:cubicBezTo>
                      <a:cubicBezTo>
                        <a:pt x="1" y="46"/>
                        <a:pt x="1" y="50"/>
                        <a:pt x="0" y="54"/>
                      </a:cubicBezTo>
                      <a:cubicBezTo>
                        <a:pt x="0" y="62"/>
                        <a:pt x="2" y="73"/>
                        <a:pt x="6" y="80"/>
                      </a:cubicBezTo>
                      <a:cubicBezTo>
                        <a:pt x="7" y="75"/>
                        <a:pt x="8" y="71"/>
                        <a:pt x="9" y="67"/>
                      </a:cubicBezTo>
                      <a:cubicBezTo>
                        <a:pt x="12" y="61"/>
                        <a:pt x="15" y="57"/>
                        <a:pt x="18" y="52"/>
                      </a:cubicBezTo>
                      <a:cubicBezTo>
                        <a:pt x="20" y="49"/>
                        <a:pt x="22" y="46"/>
                        <a:pt x="24" y="43"/>
                      </a:cubicBezTo>
                      <a:cubicBezTo>
                        <a:pt x="33" y="29"/>
                        <a:pt x="34" y="15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63" name="Freeform 962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2635251" y="4044950"/>
                  <a:ext cx="77788" cy="257175"/>
                </a:xfrm>
                <a:custGeom>
                  <a:avLst/>
                  <a:gdLst>
                    <a:gd name="T0" fmla="*/ 29 w 29"/>
                    <a:gd name="T1" fmla="*/ 96 h 96"/>
                    <a:gd name="T2" fmla="*/ 23 w 29"/>
                    <a:gd name="T3" fmla="*/ 55 h 96"/>
                    <a:gd name="T4" fmla="*/ 23 w 29"/>
                    <a:gd name="T5" fmla="*/ 35 h 96"/>
                    <a:gd name="T6" fmla="*/ 16 w 29"/>
                    <a:gd name="T7" fmla="*/ 0 h 96"/>
                    <a:gd name="T8" fmla="*/ 7 w 29"/>
                    <a:gd name="T9" fmla="*/ 21 h 96"/>
                    <a:gd name="T10" fmla="*/ 11 w 29"/>
                    <a:gd name="T11" fmla="*/ 72 h 96"/>
                    <a:gd name="T12" fmla="*/ 29 w 2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cubicBezTo>
                        <a:pt x="23" y="86"/>
                        <a:pt x="22" y="64"/>
                        <a:pt x="23" y="55"/>
                      </a:cubicBezTo>
                      <a:cubicBezTo>
                        <a:pt x="24" y="48"/>
                        <a:pt x="24" y="41"/>
                        <a:pt x="23" y="35"/>
                      </a:cubicBezTo>
                      <a:cubicBezTo>
                        <a:pt x="22" y="23"/>
                        <a:pt x="20" y="10"/>
                        <a:pt x="16" y="0"/>
                      </a:cubicBezTo>
                      <a:cubicBezTo>
                        <a:pt x="13" y="7"/>
                        <a:pt x="10" y="13"/>
                        <a:pt x="7" y="21"/>
                      </a:cubicBezTo>
                      <a:cubicBezTo>
                        <a:pt x="1" y="40"/>
                        <a:pt x="0" y="56"/>
                        <a:pt x="11" y="72"/>
                      </a:cubicBezTo>
                      <a:cubicBezTo>
                        <a:pt x="15" y="78"/>
                        <a:pt x="23" y="92"/>
                        <a:pt x="29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64" name="Freeform 963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2700339" y="4252913"/>
                  <a:ext cx="74613" cy="230188"/>
                </a:xfrm>
                <a:custGeom>
                  <a:avLst/>
                  <a:gdLst>
                    <a:gd name="T0" fmla="*/ 25 w 28"/>
                    <a:gd name="T1" fmla="*/ 0 h 86"/>
                    <a:gd name="T2" fmla="*/ 19 w 28"/>
                    <a:gd name="T3" fmla="*/ 13 h 86"/>
                    <a:gd name="T4" fmla="*/ 5 w 28"/>
                    <a:gd name="T5" fmla="*/ 32 h 86"/>
                    <a:gd name="T6" fmla="*/ 1 w 28"/>
                    <a:gd name="T7" fmla="*/ 48 h 86"/>
                    <a:gd name="T8" fmla="*/ 1 w 28"/>
                    <a:gd name="T9" fmla="*/ 61 h 86"/>
                    <a:gd name="T10" fmla="*/ 12 w 28"/>
                    <a:gd name="T11" fmla="*/ 86 h 86"/>
                    <a:gd name="T12" fmla="*/ 13 w 28"/>
                    <a:gd name="T13" fmla="*/ 73 h 86"/>
                    <a:gd name="T14" fmla="*/ 18 w 28"/>
                    <a:gd name="T15" fmla="*/ 56 h 86"/>
                    <a:gd name="T16" fmla="*/ 22 w 28"/>
                    <a:gd name="T17" fmla="*/ 45 h 86"/>
                    <a:gd name="T18" fmla="*/ 25 w 28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86">
                      <a:moveTo>
                        <a:pt x="25" y="0"/>
                      </a:moveTo>
                      <a:cubicBezTo>
                        <a:pt x="23" y="6"/>
                        <a:pt x="21" y="9"/>
                        <a:pt x="19" y="13"/>
                      </a:cubicBezTo>
                      <a:cubicBezTo>
                        <a:pt x="14" y="20"/>
                        <a:pt x="9" y="25"/>
                        <a:pt x="5" y="32"/>
                      </a:cubicBezTo>
                      <a:cubicBezTo>
                        <a:pt x="2" y="37"/>
                        <a:pt x="1" y="42"/>
                        <a:pt x="1" y="48"/>
                      </a:cubicBezTo>
                      <a:cubicBezTo>
                        <a:pt x="0" y="53"/>
                        <a:pt x="0" y="57"/>
                        <a:pt x="1" y="61"/>
                      </a:cubicBezTo>
                      <a:cubicBezTo>
                        <a:pt x="2" y="69"/>
                        <a:pt x="6" y="80"/>
                        <a:pt x="12" y="86"/>
                      </a:cubicBezTo>
                      <a:cubicBezTo>
                        <a:pt x="12" y="81"/>
                        <a:pt x="12" y="77"/>
                        <a:pt x="13" y="73"/>
                      </a:cubicBezTo>
                      <a:cubicBezTo>
                        <a:pt x="14" y="67"/>
                        <a:pt x="16" y="61"/>
                        <a:pt x="18" y="56"/>
                      </a:cubicBezTo>
                      <a:cubicBezTo>
                        <a:pt x="20" y="52"/>
                        <a:pt x="21" y="49"/>
                        <a:pt x="22" y="45"/>
                      </a:cubicBezTo>
                      <a:cubicBezTo>
                        <a:pt x="28" y="30"/>
                        <a:pt x="26" y="16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65" name="Freeform 964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2625726" y="4237038"/>
                  <a:ext cx="106363" cy="249238"/>
                </a:xfrm>
                <a:custGeom>
                  <a:avLst/>
                  <a:gdLst>
                    <a:gd name="T0" fmla="*/ 40 w 40"/>
                    <a:gd name="T1" fmla="*/ 93 h 93"/>
                    <a:gd name="T2" fmla="*/ 26 w 40"/>
                    <a:gd name="T3" fmla="*/ 52 h 93"/>
                    <a:gd name="T4" fmla="*/ 21 w 40"/>
                    <a:gd name="T5" fmla="*/ 32 h 93"/>
                    <a:gd name="T6" fmla="*/ 7 w 40"/>
                    <a:gd name="T7" fmla="*/ 0 h 93"/>
                    <a:gd name="T8" fmla="*/ 2 w 40"/>
                    <a:gd name="T9" fmla="*/ 23 h 93"/>
                    <a:gd name="T10" fmla="*/ 17 w 40"/>
                    <a:gd name="T11" fmla="*/ 72 h 93"/>
                    <a:gd name="T12" fmla="*/ 4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40" y="93"/>
                      </a:moveTo>
                      <a:cubicBezTo>
                        <a:pt x="32" y="84"/>
                        <a:pt x="26" y="62"/>
                        <a:pt x="26" y="52"/>
                      </a:cubicBezTo>
                      <a:cubicBezTo>
                        <a:pt x="25" y="46"/>
                        <a:pt x="23" y="39"/>
                        <a:pt x="21" y="32"/>
                      </a:cubicBezTo>
                      <a:cubicBezTo>
                        <a:pt x="18" y="21"/>
                        <a:pt x="12" y="8"/>
                        <a:pt x="7" y="0"/>
                      </a:cubicBezTo>
                      <a:cubicBezTo>
                        <a:pt x="5" y="7"/>
                        <a:pt x="3" y="14"/>
                        <a:pt x="2" y="23"/>
                      </a:cubicBezTo>
                      <a:cubicBezTo>
                        <a:pt x="0" y="42"/>
                        <a:pt x="3" y="58"/>
                        <a:pt x="17" y="72"/>
                      </a:cubicBezTo>
                      <a:cubicBezTo>
                        <a:pt x="22" y="77"/>
                        <a:pt x="33" y="90"/>
                        <a:pt x="4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66" name="Freeform 965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2740026" y="4411663"/>
                  <a:ext cx="66675" cy="250825"/>
                </a:xfrm>
                <a:custGeom>
                  <a:avLst/>
                  <a:gdLst>
                    <a:gd name="T0" fmla="*/ 11 w 25"/>
                    <a:gd name="T1" fmla="*/ 0 h 94"/>
                    <a:gd name="T2" fmla="*/ 9 w 25"/>
                    <a:gd name="T3" fmla="*/ 16 h 94"/>
                    <a:gd name="T4" fmla="*/ 1 w 25"/>
                    <a:gd name="T5" fmla="*/ 39 h 94"/>
                    <a:gd name="T6" fmla="*/ 1 w 25"/>
                    <a:gd name="T7" fmla="*/ 58 h 94"/>
                    <a:gd name="T8" fmla="*/ 6 w 25"/>
                    <a:gd name="T9" fmla="*/ 71 h 94"/>
                    <a:gd name="T10" fmla="*/ 25 w 25"/>
                    <a:gd name="T11" fmla="*/ 94 h 94"/>
                    <a:gd name="T12" fmla="*/ 22 w 25"/>
                    <a:gd name="T13" fmla="*/ 79 h 94"/>
                    <a:gd name="T14" fmla="*/ 22 w 25"/>
                    <a:gd name="T15" fmla="*/ 60 h 94"/>
                    <a:gd name="T16" fmla="*/ 23 w 25"/>
                    <a:gd name="T17" fmla="*/ 48 h 94"/>
                    <a:gd name="T18" fmla="*/ 11 w 25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94">
                      <a:moveTo>
                        <a:pt x="11" y="0"/>
                      </a:moveTo>
                      <a:cubicBezTo>
                        <a:pt x="11" y="7"/>
                        <a:pt x="10" y="11"/>
                        <a:pt x="9" y="16"/>
                      </a:cubicBezTo>
                      <a:cubicBezTo>
                        <a:pt x="6" y="25"/>
                        <a:pt x="3" y="31"/>
                        <a:pt x="1" y="39"/>
                      </a:cubicBezTo>
                      <a:cubicBezTo>
                        <a:pt x="0" y="46"/>
                        <a:pt x="0" y="52"/>
                        <a:pt x="1" y="58"/>
                      </a:cubicBezTo>
                      <a:cubicBezTo>
                        <a:pt x="2" y="63"/>
                        <a:pt x="4" y="67"/>
                        <a:pt x="6" y="71"/>
                      </a:cubicBezTo>
                      <a:cubicBezTo>
                        <a:pt x="10" y="79"/>
                        <a:pt x="18" y="89"/>
                        <a:pt x="25" y="94"/>
                      </a:cubicBezTo>
                      <a:cubicBezTo>
                        <a:pt x="23" y="88"/>
                        <a:pt x="22" y="84"/>
                        <a:pt x="22" y="79"/>
                      </a:cubicBezTo>
                      <a:cubicBezTo>
                        <a:pt x="21" y="73"/>
                        <a:pt x="21" y="67"/>
                        <a:pt x="22" y="60"/>
                      </a:cubicBezTo>
                      <a:cubicBezTo>
                        <a:pt x="22" y="56"/>
                        <a:pt x="23" y="52"/>
                        <a:pt x="23" y="48"/>
                      </a:cubicBezTo>
                      <a:cubicBezTo>
                        <a:pt x="23" y="30"/>
                        <a:pt x="17" y="1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67" name="Freeform 966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2638426" y="4435475"/>
                  <a:ext cx="168275" cy="227013"/>
                </a:xfrm>
                <a:custGeom>
                  <a:avLst/>
                  <a:gdLst>
                    <a:gd name="T0" fmla="*/ 63 w 63"/>
                    <a:gd name="T1" fmla="*/ 85 h 85"/>
                    <a:gd name="T2" fmla="*/ 36 w 63"/>
                    <a:gd name="T3" fmla="*/ 48 h 85"/>
                    <a:gd name="T4" fmla="*/ 25 w 63"/>
                    <a:gd name="T5" fmla="*/ 29 h 85"/>
                    <a:gd name="T6" fmla="*/ 0 w 63"/>
                    <a:gd name="T7" fmla="*/ 0 h 85"/>
                    <a:gd name="T8" fmla="*/ 2 w 63"/>
                    <a:gd name="T9" fmla="*/ 25 h 85"/>
                    <a:gd name="T10" fmla="*/ 33 w 63"/>
                    <a:gd name="T11" fmla="*/ 71 h 85"/>
                    <a:gd name="T12" fmla="*/ 63 w 63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85">
                      <a:moveTo>
                        <a:pt x="63" y="85"/>
                      </a:moveTo>
                      <a:cubicBezTo>
                        <a:pt x="52" y="78"/>
                        <a:pt x="39" y="57"/>
                        <a:pt x="36" y="48"/>
                      </a:cubicBezTo>
                      <a:cubicBezTo>
                        <a:pt x="33" y="41"/>
                        <a:pt x="29" y="35"/>
                        <a:pt x="25" y="29"/>
                      </a:cubicBezTo>
                      <a:cubicBezTo>
                        <a:pt x="17" y="18"/>
                        <a:pt x="8" y="7"/>
                        <a:pt x="0" y="0"/>
                      </a:cubicBezTo>
                      <a:cubicBezTo>
                        <a:pt x="0" y="8"/>
                        <a:pt x="0" y="15"/>
                        <a:pt x="2" y="25"/>
                      </a:cubicBezTo>
                      <a:cubicBezTo>
                        <a:pt x="6" y="46"/>
                        <a:pt x="14" y="61"/>
                        <a:pt x="33" y="71"/>
                      </a:cubicBezTo>
                      <a:cubicBezTo>
                        <a:pt x="40" y="75"/>
                        <a:pt x="55" y="84"/>
                        <a:pt x="6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68" name="Freeform 967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2825751" y="4568825"/>
                  <a:ext cx="123825" cy="255588"/>
                </a:xfrm>
                <a:custGeom>
                  <a:avLst/>
                  <a:gdLst>
                    <a:gd name="T0" fmla="*/ 0 w 46"/>
                    <a:gd name="T1" fmla="*/ 0 h 95"/>
                    <a:gd name="T2" fmla="*/ 2 w 46"/>
                    <a:gd name="T3" fmla="*/ 18 h 95"/>
                    <a:gd name="T4" fmla="*/ 2 w 46"/>
                    <a:gd name="T5" fmla="*/ 45 h 95"/>
                    <a:gd name="T6" fmla="*/ 9 w 46"/>
                    <a:gd name="T7" fmla="*/ 65 h 95"/>
                    <a:gd name="T8" fmla="*/ 18 w 46"/>
                    <a:gd name="T9" fmla="*/ 78 h 95"/>
                    <a:gd name="T10" fmla="*/ 46 w 46"/>
                    <a:gd name="T11" fmla="*/ 95 h 95"/>
                    <a:gd name="T12" fmla="*/ 38 w 46"/>
                    <a:gd name="T13" fmla="*/ 81 h 95"/>
                    <a:gd name="T14" fmla="*/ 31 w 46"/>
                    <a:gd name="T15" fmla="*/ 61 h 95"/>
                    <a:gd name="T16" fmla="*/ 28 w 46"/>
                    <a:gd name="T17" fmla="*/ 47 h 95"/>
                    <a:gd name="T18" fmla="*/ 0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0" y="0"/>
                      </a:moveTo>
                      <a:cubicBezTo>
                        <a:pt x="1" y="7"/>
                        <a:pt x="2" y="13"/>
                        <a:pt x="2" y="18"/>
                      </a:cubicBezTo>
                      <a:cubicBezTo>
                        <a:pt x="2" y="28"/>
                        <a:pt x="1" y="36"/>
                        <a:pt x="2" y="45"/>
                      </a:cubicBezTo>
                      <a:cubicBezTo>
                        <a:pt x="3" y="53"/>
                        <a:pt x="5" y="59"/>
                        <a:pt x="9" y="65"/>
                      </a:cubicBezTo>
                      <a:cubicBezTo>
                        <a:pt x="12" y="70"/>
                        <a:pt x="15" y="74"/>
                        <a:pt x="18" y="78"/>
                      </a:cubicBezTo>
                      <a:cubicBezTo>
                        <a:pt x="25" y="85"/>
                        <a:pt x="37" y="93"/>
                        <a:pt x="46" y="95"/>
                      </a:cubicBezTo>
                      <a:cubicBezTo>
                        <a:pt x="43" y="90"/>
                        <a:pt x="40" y="86"/>
                        <a:pt x="38" y="81"/>
                      </a:cubicBezTo>
                      <a:cubicBezTo>
                        <a:pt x="35" y="74"/>
                        <a:pt x="33" y="68"/>
                        <a:pt x="31" y="61"/>
                      </a:cubicBezTo>
                      <a:cubicBezTo>
                        <a:pt x="30" y="56"/>
                        <a:pt x="29" y="51"/>
                        <a:pt x="28" y="47"/>
                      </a:cubicBezTo>
                      <a:cubicBezTo>
                        <a:pt x="23" y="28"/>
                        <a:pt x="1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69" name="Freeform 968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2692401" y="4638675"/>
                  <a:ext cx="258763" cy="190500"/>
                </a:xfrm>
                <a:custGeom>
                  <a:avLst/>
                  <a:gdLst>
                    <a:gd name="T0" fmla="*/ 97 w 97"/>
                    <a:gd name="T1" fmla="*/ 69 h 71"/>
                    <a:gd name="T2" fmla="*/ 55 w 97"/>
                    <a:gd name="T3" fmla="*/ 39 h 71"/>
                    <a:gd name="T4" fmla="*/ 36 w 97"/>
                    <a:gd name="T5" fmla="*/ 23 h 71"/>
                    <a:gd name="T6" fmla="*/ 0 w 97"/>
                    <a:gd name="T7" fmla="*/ 0 h 71"/>
                    <a:gd name="T8" fmla="*/ 11 w 97"/>
                    <a:gd name="T9" fmla="*/ 27 h 71"/>
                    <a:gd name="T10" fmla="*/ 60 w 97"/>
                    <a:gd name="T11" fmla="*/ 65 h 71"/>
                    <a:gd name="T12" fmla="*/ 97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97" y="69"/>
                      </a:moveTo>
                      <a:cubicBezTo>
                        <a:pt x="83" y="66"/>
                        <a:pt x="62" y="48"/>
                        <a:pt x="55" y="39"/>
                      </a:cubicBezTo>
                      <a:cubicBezTo>
                        <a:pt x="49" y="33"/>
                        <a:pt x="43" y="28"/>
                        <a:pt x="36" y="23"/>
                      </a:cubicBezTo>
                      <a:cubicBezTo>
                        <a:pt x="25" y="14"/>
                        <a:pt x="11" y="5"/>
                        <a:pt x="0" y="0"/>
                      </a:cubicBezTo>
                      <a:cubicBezTo>
                        <a:pt x="3" y="9"/>
                        <a:pt x="6" y="17"/>
                        <a:pt x="11" y="27"/>
                      </a:cubicBezTo>
                      <a:cubicBezTo>
                        <a:pt x="22" y="47"/>
                        <a:pt x="36" y="61"/>
                        <a:pt x="60" y="65"/>
                      </a:cubicBezTo>
                      <a:cubicBezTo>
                        <a:pt x="69" y="67"/>
                        <a:pt x="88" y="71"/>
                        <a:pt x="9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70" name="Freeform 969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2941639" y="4719638"/>
                  <a:ext cx="223838" cy="211138"/>
                </a:xfrm>
                <a:custGeom>
                  <a:avLst/>
                  <a:gdLst>
                    <a:gd name="T0" fmla="*/ 0 w 84"/>
                    <a:gd name="T1" fmla="*/ 0 h 79"/>
                    <a:gd name="T2" fmla="*/ 9 w 84"/>
                    <a:gd name="T3" fmla="*/ 17 h 79"/>
                    <a:gd name="T4" fmla="*/ 19 w 84"/>
                    <a:gd name="T5" fmla="*/ 44 h 79"/>
                    <a:gd name="T6" fmla="*/ 33 w 84"/>
                    <a:gd name="T7" fmla="*/ 61 h 79"/>
                    <a:gd name="T8" fmla="*/ 48 w 84"/>
                    <a:gd name="T9" fmla="*/ 71 h 79"/>
                    <a:gd name="T10" fmla="*/ 84 w 84"/>
                    <a:gd name="T11" fmla="*/ 78 h 79"/>
                    <a:gd name="T12" fmla="*/ 70 w 84"/>
                    <a:gd name="T13" fmla="*/ 67 h 79"/>
                    <a:gd name="T14" fmla="*/ 55 w 84"/>
                    <a:gd name="T15" fmla="*/ 49 h 79"/>
                    <a:gd name="T16" fmla="*/ 47 w 84"/>
                    <a:gd name="T17" fmla="*/ 36 h 79"/>
                    <a:gd name="T18" fmla="*/ 0 w 84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9">
                      <a:moveTo>
                        <a:pt x="0" y="0"/>
                      </a:moveTo>
                      <a:cubicBezTo>
                        <a:pt x="4" y="6"/>
                        <a:pt x="7" y="11"/>
                        <a:pt x="9" y="17"/>
                      </a:cubicBezTo>
                      <a:cubicBezTo>
                        <a:pt x="13" y="27"/>
                        <a:pt x="14" y="35"/>
                        <a:pt x="19" y="44"/>
                      </a:cubicBezTo>
                      <a:cubicBezTo>
                        <a:pt x="22" y="51"/>
                        <a:pt x="27" y="57"/>
                        <a:pt x="33" y="61"/>
                      </a:cubicBezTo>
                      <a:cubicBezTo>
                        <a:pt x="38" y="65"/>
                        <a:pt x="43" y="69"/>
                        <a:pt x="48" y="71"/>
                      </a:cubicBezTo>
                      <a:cubicBezTo>
                        <a:pt x="58" y="76"/>
                        <a:pt x="73" y="79"/>
                        <a:pt x="84" y="78"/>
                      </a:cubicBezTo>
                      <a:cubicBezTo>
                        <a:pt x="78" y="74"/>
                        <a:pt x="74" y="71"/>
                        <a:pt x="70" y="67"/>
                      </a:cubicBezTo>
                      <a:cubicBezTo>
                        <a:pt x="64" y="61"/>
                        <a:pt x="59" y="55"/>
                        <a:pt x="55" y="49"/>
                      </a:cubicBezTo>
                      <a:cubicBezTo>
                        <a:pt x="52" y="44"/>
                        <a:pt x="50" y="40"/>
                        <a:pt x="47" y="36"/>
                      </a:cubicBezTo>
                      <a:cubicBezTo>
                        <a:pt x="34" y="19"/>
                        <a:pt x="17" y="1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71" name="Freeform 970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2822576" y="4837113"/>
                  <a:ext cx="342900" cy="125413"/>
                </a:xfrm>
                <a:custGeom>
                  <a:avLst/>
                  <a:gdLst>
                    <a:gd name="T0" fmla="*/ 128 w 128"/>
                    <a:gd name="T1" fmla="*/ 34 h 47"/>
                    <a:gd name="T2" fmla="*/ 73 w 128"/>
                    <a:gd name="T3" fmla="*/ 19 h 47"/>
                    <a:gd name="T4" fmla="*/ 47 w 128"/>
                    <a:gd name="T5" fmla="*/ 9 h 47"/>
                    <a:gd name="T6" fmla="*/ 0 w 128"/>
                    <a:gd name="T7" fmla="*/ 0 h 47"/>
                    <a:gd name="T8" fmla="*/ 22 w 128"/>
                    <a:gd name="T9" fmla="*/ 22 h 47"/>
                    <a:gd name="T10" fmla="*/ 88 w 128"/>
                    <a:gd name="T11" fmla="*/ 43 h 47"/>
                    <a:gd name="T12" fmla="*/ 128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128" y="34"/>
                      </a:moveTo>
                      <a:cubicBezTo>
                        <a:pt x="112" y="35"/>
                        <a:pt x="84" y="25"/>
                        <a:pt x="73" y="19"/>
                      </a:cubicBezTo>
                      <a:cubicBezTo>
                        <a:pt x="65" y="15"/>
                        <a:pt x="56" y="12"/>
                        <a:pt x="47" y="9"/>
                      </a:cubicBezTo>
                      <a:cubicBezTo>
                        <a:pt x="32" y="4"/>
                        <a:pt x="14" y="0"/>
                        <a:pt x="0" y="0"/>
                      </a:cubicBezTo>
                      <a:cubicBezTo>
                        <a:pt x="7" y="7"/>
                        <a:pt x="13" y="14"/>
                        <a:pt x="22" y="22"/>
                      </a:cubicBezTo>
                      <a:cubicBezTo>
                        <a:pt x="41" y="39"/>
                        <a:pt x="61" y="47"/>
                        <a:pt x="88" y="43"/>
                      </a:cubicBezTo>
                      <a:cubicBezTo>
                        <a:pt x="98" y="41"/>
                        <a:pt x="120" y="39"/>
                        <a:pt x="12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72" name="Freeform 971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25851" y="3635375"/>
                  <a:ext cx="225425" cy="155575"/>
                </a:xfrm>
                <a:custGeom>
                  <a:avLst/>
                  <a:gdLst>
                    <a:gd name="T0" fmla="*/ 84 w 84"/>
                    <a:gd name="T1" fmla="*/ 58 h 58"/>
                    <a:gd name="T2" fmla="*/ 0 w 84"/>
                    <a:gd name="T3" fmla="*/ 0 h 58"/>
                    <a:gd name="T4" fmla="*/ 84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84" y="58"/>
                      </a:moveTo>
                      <a:cubicBezTo>
                        <a:pt x="62" y="42"/>
                        <a:pt x="39" y="17"/>
                        <a:pt x="0" y="0"/>
                      </a:cubicBezTo>
                      <a:cubicBezTo>
                        <a:pt x="28" y="0"/>
                        <a:pt x="73" y="22"/>
                        <a:pt x="8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73" name="Freeform 972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781426" y="3806825"/>
                  <a:ext cx="155575" cy="133350"/>
                </a:xfrm>
                <a:custGeom>
                  <a:avLst/>
                  <a:gdLst>
                    <a:gd name="T0" fmla="*/ 0 w 58"/>
                    <a:gd name="T1" fmla="*/ 0 h 50"/>
                    <a:gd name="T2" fmla="*/ 12 w 58"/>
                    <a:gd name="T3" fmla="*/ 5 h 50"/>
                    <a:gd name="T4" fmla="*/ 32 w 58"/>
                    <a:gd name="T5" fmla="*/ 10 h 50"/>
                    <a:gd name="T6" fmla="*/ 44 w 58"/>
                    <a:gd name="T7" fmla="*/ 18 h 50"/>
                    <a:gd name="T8" fmla="*/ 51 w 58"/>
                    <a:gd name="T9" fmla="*/ 27 h 50"/>
                    <a:gd name="T10" fmla="*/ 58 w 58"/>
                    <a:gd name="T11" fmla="*/ 50 h 50"/>
                    <a:gd name="T12" fmla="*/ 50 w 58"/>
                    <a:gd name="T13" fmla="*/ 42 h 50"/>
                    <a:gd name="T14" fmla="*/ 37 w 58"/>
                    <a:gd name="T15" fmla="*/ 33 h 50"/>
                    <a:gd name="T16" fmla="*/ 28 w 58"/>
                    <a:gd name="T17" fmla="*/ 29 h 50"/>
                    <a:gd name="T18" fmla="*/ 0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0" y="0"/>
                      </a:moveTo>
                      <a:cubicBezTo>
                        <a:pt x="5" y="2"/>
                        <a:pt x="8" y="4"/>
                        <a:pt x="12" y="5"/>
                      </a:cubicBezTo>
                      <a:cubicBezTo>
                        <a:pt x="19" y="7"/>
                        <a:pt x="25" y="7"/>
                        <a:pt x="32" y="10"/>
                      </a:cubicBezTo>
                      <a:cubicBezTo>
                        <a:pt x="37" y="12"/>
                        <a:pt x="41" y="15"/>
                        <a:pt x="44" y="18"/>
                      </a:cubicBezTo>
                      <a:cubicBezTo>
                        <a:pt x="47" y="21"/>
                        <a:pt x="50" y="24"/>
                        <a:pt x="51" y="27"/>
                      </a:cubicBezTo>
                      <a:cubicBezTo>
                        <a:pt x="55" y="33"/>
                        <a:pt x="58" y="43"/>
                        <a:pt x="58" y="50"/>
                      </a:cubicBezTo>
                      <a:cubicBezTo>
                        <a:pt x="55" y="47"/>
                        <a:pt x="53" y="44"/>
                        <a:pt x="50" y="42"/>
                      </a:cubicBezTo>
                      <a:cubicBezTo>
                        <a:pt x="46" y="38"/>
                        <a:pt x="41" y="36"/>
                        <a:pt x="37" y="33"/>
                      </a:cubicBezTo>
                      <a:cubicBezTo>
                        <a:pt x="33" y="32"/>
                        <a:pt x="30" y="30"/>
                        <a:pt x="28" y="29"/>
                      </a:cubicBezTo>
                      <a:cubicBezTo>
                        <a:pt x="16" y="21"/>
                        <a:pt x="8" y="1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74" name="Freeform 973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856039" y="3724275"/>
                  <a:ext cx="96838" cy="219075"/>
                </a:xfrm>
                <a:custGeom>
                  <a:avLst/>
                  <a:gdLst>
                    <a:gd name="T0" fmla="*/ 30 w 36"/>
                    <a:gd name="T1" fmla="*/ 82 h 82"/>
                    <a:gd name="T2" fmla="*/ 17 w 36"/>
                    <a:gd name="T3" fmla="*/ 46 h 82"/>
                    <a:gd name="T4" fmla="*/ 9 w 36"/>
                    <a:gd name="T5" fmla="*/ 30 h 82"/>
                    <a:gd name="T6" fmla="*/ 0 w 36"/>
                    <a:gd name="T7" fmla="*/ 0 h 82"/>
                    <a:gd name="T8" fmla="*/ 16 w 36"/>
                    <a:gd name="T9" fmla="*/ 13 h 82"/>
                    <a:gd name="T10" fmla="*/ 34 w 36"/>
                    <a:gd name="T11" fmla="*/ 55 h 82"/>
                    <a:gd name="T12" fmla="*/ 30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30" y="82"/>
                      </a:moveTo>
                      <a:cubicBezTo>
                        <a:pt x="30" y="71"/>
                        <a:pt x="22" y="53"/>
                        <a:pt x="17" y="46"/>
                      </a:cubicBezTo>
                      <a:cubicBezTo>
                        <a:pt x="14" y="42"/>
                        <a:pt x="11" y="36"/>
                        <a:pt x="9" y="30"/>
                      </a:cubicBezTo>
                      <a:cubicBezTo>
                        <a:pt x="5" y="20"/>
                        <a:pt x="1" y="9"/>
                        <a:pt x="0" y="0"/>
                      </a:cubicBezTo>
                      <a:cubicBezTo>
                        <a:pt x="5" y="4"/>
                        <a:pt x="10" y="8"/>
                        <a:pt x="16" y="13"/>
                      </a:cubicBezTo>
                      <a:cubicBezTo>
                        <a:pt x="29" y="25"/>
                        <a:pt x="36" y="37"/>
                        <a:pt x="34" y="55"/>
                      </a:cubicBezTo>
                      <a:cubicBezTo>
                        <a:pt x="34" y="61"/>
                        <a:pt x="33" y="76"/>
                        <a:pt x="30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75" name="Freeform 974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878264" y="3944938"/>
                  <a:ext cx="130175" cy="163513"/>
                </a:xfrm>
                <a:custGeom>
                  <a:avLst/>
                  <a:gdLst>
                    <a:gd name="T0" fmla="*/ 0 w 49"/>
                    <a:gd name="T1" fmla="*/ 0 h 61"/>
                    <a:gd name="T2" fmla="*/ 11 w 49"/>
                    <a:gd name="T3" fmla="*/ 8 h 61"/>
                    <a:gd name="T4" fmla="*/ 29 w 49"/>
                    <a:gd name="T5" fmla="*/ 16 h 61"/>
                    <a:gd name="T6" fmla="*/ 40 w 49"/>
                    <a:gd name="T7" fmla="*/ 27 h 61"/>
                    <a:gd name="T8" fmla="*/ 45 w 49"/>
                    <a:gd name="T9" fmla="*/ 37 h 61"/>
                    <a:gd name="T10" fmla="*/ 47 w 49"/>
                    <a:gd name="T11" fmla="*/ 61 h 61"/>
                    <a:gd name="T12" fmla="*/ 41 w 49"/>
                    <a:gd name="T13" fmla="*/ 51 h 61"/>
                    <a:gd name="T14" fmla="*/ 30 w 49"/>
                    <a:gd name="T15" fmla="*/ 40 h 61"/>
                    <a:gd name="T16" fmla="*/ 22 w 49"/>
                    <a:gd name="T17" fmla="*/ 34 h 61"/>
                    <a:gd name="T18" fmla="*/ 0 w 49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61">
                      <a:moveTo>
                        <a:pt x="0" y="0"/>
                      </a:moveTo>
                      <a:cubicBezTo>
                        <a:pt x="4" y="4"/>
                        <a:pt x="7" y="6"/>
                        <a:pt x="11" y="8"/>
                      </a:cubicBezTo>
                      <a:cubicBezTo>
                        <a:pt x="18" y="11"/>
                        <a:pt x="23" y="13"/>
                        <a:pt x="29" y="16"/>
                      </a:cubicBezTo>
                      <a:cubicBezTo>
                        <a:pt x="33" y="19"/>
                        <a:pt x="37" y="23"/>
                        <a:pt x="40" y="27"/>
                      </a:cubicBezTo>
                      <a:cubicBezTo>
                        <a:pt x="42" y="31"/>
                        <a:pt x="44" y="34"/>
                        <a:pt x="45" y="37"/>
                      </a:cubicBezTo>
                      <a:cubicBezTo>
                        <a:pt x="47" y="44"/>
                        <a:pt x="49" y="54"/>
                        <a:pt x="47" y="61"/>
                      </a:cubicBezTo>
                      <a:cubicBezTo>
                        <a:pt x="45" y="57"/>
                        <a:pt x="43" y="54"/>
                        <a:pt x="41" y="51"/>
                      </a:cubicBezTo>
                      <a:cubicBezTo>
                        <a:pt x="37" y="47"/>
                        <a:pt x="34" y="44"/>
                        <a:pt x="30" y="40"/>
                      </a:cubicBezTo>
                      <a:cubicBezTo>
                        <a:pt x="27" y="38"/>
                        <a:pt x="24" y="36"/>
                        <a:pt x="22" y="34"/>
                      </a:cubicBezTo>
                      <a:cubicBezTo>
                        <a:pt x="11" y="25"/>
                        <a:pt x="6" y="1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76" name="Freeform 975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965576" y="3881438"/>
                  <a:ext cx="76200" cy="230188"/>
                </a:xfrm>
                <a:custGeom>
                  <a:avLst/>
                  <a:gdLst>
                    <a:gd name="T0" fmla="*/ 14 w 28"/>
                    <a:gd name="T1" fmla="*/ 86 h 86"/>
                    <a:gd name="T2" fmla="*/ 8 w 28"/>
                    <a:gd name="T3" fmla="*/ 48 h 86"/>
                    <a:gd name="T4" fmla="*/ 3 w 28"/>
                    <a:gd name="T5" fmla="*/ 31 h 86"/>
                    <a:gd name="T6" fmla="*/ 0 w 28"/>
                    <a:gd name="T7" fmla="*/ 0 h 86"/>
                    <a:gd name="T8" fmla="*/ 14 w 28"/>
                    <a:gd name="T9" fmla="*/ 16 h 86"/>
                    <a:gd name="T10" fmla="*/ 23 w 28"/>
                    <a:gd name="T11" fmla="*/ 60 h 86"/>
                    <a:gd name="T12" fmla="*/ 14 w 28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86">
                      <a:moveTo>
                        <a:pt x="14" y="86"/>
                      </a:moveTo>
                      <a:cubicBezTo>
                        <a:pt x="16" y="75"/>
                        <a:pt x="12" y="56"/>
                        <a:pt x="8" y="48"/>
                      </a:cubicBezTo>
                      <a:cubicBezTo>
                        <a:pt x="6" y="43"/>
                        <a:pt x="4" y="37"/>
                        <a:pt x="3" y="31"/>
                      </a:cubicBezTo>
                      <a:cubicBezTo>
                        <a:pt x="1" y="21"/>
                        <a:pt x="0" y="9"/>
                        <a:pt x="0" y="0"/>
                      </a:cubicBezTo>
                      <a:cubicBezTo>
                        <a:pt x="5" y="5"/>
                        <a:pt x="9" y="9"/>
                        <a:pt x="14" y="16"/>
                      </a:cubicBezTo>
                      <a:cubicBezTo>
                        <a:pt x="24" y="30"/>
                        <a:pt x="28" y="43"/>
                        <a:pt x="23" y="60"/>
                      </a:cubicBezTo>
                      <a:cubicBezTo>
                        <a:pt x="21" y="66"/>
                        <a:pt x="18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77" name="Freeform 976"/>
                <p:cNvSpPr/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937001" y="4087813"/>
                  <a:ext cx="96838" cy="214313"/>
                </a:xfrm>
                <a:custGeom>
                  <a:avLst/>
                  <a:gdLst>
                    <a:gd name="T0" fmla="*/ 0 w 36"/>
                    <a:gd name="T1" fmla="*/ 0 h 80"/>
                    <a:gd name="T2" fmla="*/ 9 w 36"/>
                    <a:gd name="T3" fmla="*/ 11 h 80"/>
                    <a:gd name="T4" fmla="*/ 25 w 36"/>
                    <a:gd name="T5" fmla="*/ 26 h 80"/>
                    <a:gd name="T6" fmla="*/ 33 w 36"/>
                    <a:gd name="T7" fmla="*/ 41 h 80"/>
                    <a:gd name="T8" fmla="*/ 36 w 36"/>
                    <a:gd name="T9" fmla="*/ 54 h 80"/>
                    <a:gd name="T10" fmla="*/ 31 w 36"/>
                    <a:gd name="T11" fmla="*/ 80 h 80"/>
                    <a:gd name="T12" fmla="*/ 27 w 36"/>
                    <a:gd name="T13" fmla="*/ 67 h 80"/>
                    <a:gd name="T14" fmla="*/ 18 w 36"/>
                    <a:gd name="T15" fmla="*/ 52 h 80"/>
                    <a:gd name="T16" fmla="*/ 12 w 36"/>
                    <a:gd name="T17" fmla="*/ 43 h 80"/>
                    <a:gd name="T18" fmla="*/ 0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0" y="0"/>
                      </a:moveTo>
                      <a:cubicBezTo>
                        <a:pt x="3" y="5"/>
                        <a:pt x="6" y="8"/>
                        <a:pt x="9" y="11"/>
                      </a:cubicBezTo>
                      <a:cubicBezTo>
                        <a:pt x="15" y="17"/>
                        <a:pt x="21" y="21"/>
                        <a:pt x="25" y="26"/>
                      </a:cubicBezTo>
                      <a:cubicBezTo>
                        <a:pt x="29" y="31"/>
                        <a:pt x="32" y="36"/>
                        <a:pt x="33" y="41"/>
                      </a:cubicBezTo>
                      <a:cubicBezTo>
                        <a:pt x="35" y="46"/>
                        <a:pt x="36" y="50"/>
                        <a:pt x="36" y="54"/>
                      </a:cubicBezTo>
                      <a:cubicBezTo>
                        <a:pt x="36" y="62"/>
                        <a:pt x="34" y="73"/>
                        <a:pt x="31" y="80"/>
                      </a:cubicBezTo>
                      <a:cubicBezTo>
                        <a:pt x="30" y="75"/>
                        <a:pt x="28" y="71"/>
                        <a:pt x="27" y="67"/>
                      </a:cubicBezTo>
                      <a:cubicBezTo>
                        <a:pt x="25" y="61"/>
                        <a:pt x="22" y="57"/>
                        <a:pt x="18" y="52"/>
                      </a:cubicBezTo>
                      <a:cubicBezTo>
                        <a:pt x="16" y="49"/>
                        <a:pt x="14" y="46"/>
                        <a:pt x="12" y="43"/>
                      </a:cubicBezTo>
                      <a:cubicBezTo>
                        <a:pt x="4" y="29"/>
                        <a:pt x="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78" name="Freeform 977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4019551" y="4044950"/>
                  <a:ext cx="74613" cy="257175"/>
                </a:xfrm>
                <a:custGeom>
                  <a:avLst/>
                  <a:gdLst>
                    <a:gd name="T0" fmla="*/ 0 w 28"/>
                    <a:gd name="T1" fmla="*/ 96 h 96"/>
                    <a:gd name="T2" fmla="*/ 5 w 28"/>
                    <a:gd name="T3" fmla="*/ 55 h 96"/>
                    <a:gd name="T4" fmla="*/ 5 w 28"/>
                    <a:gd name="T5" fmla="*/ 35 h 96"/>
                    <a:gd name="T6" fmla="*/ 12 w 28"/>
                    <a:gd name="T7" fmla="*/ 0 h 96"/>
                    <a:gd name="T8" fmla="*/ 21 w 28"/>
                    <a:gd name="T9" fmla="*/ 21 h 96"/>
                    <a:gd name="T10" fmla="*/ 17 w 28"/>
                    <a:gd name="T11" fmla="*/ 72 h 96"/>
                    <a:gd name="T12" fmla="*/ 0 w 28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96">
                      <a:moveTo>
                        <a:pt x="0" y="96"/>
                      </a:moveTo>
                      <a:cubicBezTo>
                        <a:pt x="5" y="86"/>
                        <a:pt x="6" y="64"/>
                        <a:pt x="5" y="55"/>
                      </a:cubicBezTo>
                      <a:cubicBezTo>
                        <a:pt x="4" y="48"/>
                        <a:pt x="4" y="41"/>
                        <a:pt x="5" y="35"/>
                      </a:cubicBezTo>
                      <a:cubicBezTo>
                        <a:pt x="6" y="23"/>
                        <a:pt x="8" y="10"/>
                        <a:pt x="12" y="0"/>
                      </a:cubicBezTo>
                      <a:cubicBezTo>
                        <a:pt x="15" y="7"/>
                        <a:pt x="18" y="13"/>
                        <a:pt x="21" y="21"/>
                      </a:cubicBezTo>
                      <a:cubicBezTo>
                        <a:pt x="28" y="40"/>
                        <a:pt x="28" y="56"/>
                        <a:pt x="17" y="72"/>
                      </a:cubicBezTo>
                      <a:cubicBezTo>
                        <a:pt x="13" y="78"/>
                        <a:pt x="6" y="92"/>
                        <a:pt x="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79" name="Freeform 978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957639" y="4252913"/>
                  <a:ext cx="73025" cy="230188"/>
                </a:xfrm>
                <a:custGeom>
                  <a:avLst/>
                  <a:gdLst>
                    <a:gd name="T0" fmla="*/ 2 w 27"/>
                    <a:gd name="T1" fmla="*/ 0 h 86"/>
                    <a:gd name="T2" fmla="*/ 9 w 27"/>
                    <a:gd name="T3" fmla="*/ 13 h 86"/>
                    <a:gd name="T4" fmla="*/ 22 w 27"/>
                    <a:gd name="T5" fmla="*/ 32 h 86"/>
                    <a:gd name="T6" fmla="*/ 27 w 27"/>
                    <a:gd name="T7" fmla="*/ 48 h 86"/>
                    <a:gd name="T8" fmla="*/ 27 w 27"/>
                    <a:gd name="T9" fmla="*/ 61 h 86"/>
                    <a:gd name="T10" fmla="*/ 16 w 27"/>
                    <a:gd name="T11" fmla="*/ 86 h 86"/>
                    <a:gd name="T12" fmla="*/ 15 w 27"/>
                    <a:gd name="T13" fmla="*/ 73 h 86"/>
                    <a:gd name="T14" fmla="*/ 9 w 27"/>
                    <a:gd name="T15" fmla="*/ 56 h 86"/>
                    <a:gd name="T16" fmla="*/ 5 w 27"/>
                    <a:gd name="T17" fmla="*/ 45 h 86"/>
                    <a:gd name="T18" fmla="*/ 2 w 27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86">
                      <a:moveTo>
                        <a:pt x="2" y="0"/>
                      </a:moveTo>
                      <a:cubicBezTo>
                        <a:pt x="4" y="6"/>
                        <a:pt x="6" y="9"/>
                        <a:pt x="9" y="13"/>
                      </a:cubicBezTo>
                      <a:cubicBezTo>
                        <a:pt x="13" y="20"/>
                        <a:pt x="18" y="25"/>
                        <a:pt x="22" y="32"/>
                      </a:cubicBezTo>
                      <a:cubicBezTo>
                        <a:pt x="25" y="37"/>
                        <a:pt x="26" y="42"/>
                        <a:pt x="27" y="48"/>
                      </a:cubicBezTo>
                      <a:cubicBezTo>
                        <a:pt x="27" y="53"/>
                        <a:pt x="27" y="57"/>
                        <a:pt x="27" y="61"/>
                      </a:cubicBezTo>
                      <a:cubicBezTo>
                        <a:pt x="25" y="69"/>
                        <a:pt x="21" y="80"/>
                        <a:pt x="16" y="86"/>
                      </a:cubicBezTo>
                      <a:cubicBezTo>
                        <a:pt x="16" y="81"/>
                        <a:pt x="15" y="77"/>
                        <a:pt x="15" y="73"/>
                      </a:cubicBezTo>
                      <a:cubicBezTo>
                        <a:pt x="14" y="67"/>
                        <a:pt x="12" y="61"/>
                        <a:pt x="9" y="56"/>
                      </a:cubicBezTo>
                      <a:cubicBezTo>
                        <a:pt x="8" y="52"/>
                        <a:pt x="6" y="49"/>
                        <a:pt x="5" y="45"/>
                      </a:cubicBezTo>
                      <a:cubicBezTo>
                        <a:pt x="0" y="30"/>
                        <a:pt x="1" y="16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80" name="Freeform 979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4000501" y="4237038"/>
                  <a:ext cx="107950" cy="249238"/>
                </a:xfrm>
                <a:custGeom>
                  <a:avLst/>
                  <a:gdLst>
                    <a:gd name="T0" fmla="*/ 0 w 40"/>
                    <a:gd name="T1" fmla="*/ 93 h 93"/>
                    <a:gd name="T2" fmla="*/ 14 w 40"/>
                    <a:gd name="T3" fmla="*/ 52 h 93"/>
                    <a:gd name="T4" fmla="*/ 18 w 40"/>
                    <a:gd name="T5" fmla="*/ 32 h 93"/>
                    <a:gd name="T6" fmla="*/ 32 w 40"/>
                    <a:gd name="T7" fmla="*/ 0 h 93"/>
                    <a:gd name="T8" fmla="*/ 37 w 40"/>
                    <a:gd name="T9" fmla="*/ 23 h 93"/>
                    <a:gd name="T10" fmla="*/ 22 w 40"/>
                    <a:gd name="T11" fmla="*/ 72 h 93"/>
                    <a:gd name="T12" fmla="*/ 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0" y="93"/>
                      </a:moveTo>
                      <a:cubicBezTo>
                        <a:pt x="7" y="84"/>
                        <a:pt x="13" y="62"/>
                        <a:pt x="14" y="52"/>
                      </a:cubicBezTo>
                      <a:cubicBezTo>
                        <a:pt x="14" y="46"/>
                        <a:pt x="16" y="39"/>
                        <a:pt x="18" y="32"/>
                      </a:cubicBezTo>
                      <a:cubicBezTo>
                        <a:pt x="22" y="21"/>
                        <a:pt x="27" y="8"/>
                        <a:pt x="32" y="0"/>
                      </a:cubicBezTo>
                      <a:cubicBezTo>
                        <a:pt x="34" y="7"/>
                        <a:pt x="36" y="14"/>
                        <a:pt x="37" y="23"/>
                      </a:cubicBezTo>
                      <a:cubicBezTo>
                        <a:pt x="40" y="42"/>
                        <a:pt x="37" y="58"/>
                        <a:pt x="22" y="72"/>
                      </a:cubicBezTo>
                      <a:cubicBezTo>
                        <a:pt x="17" y="77"/>
                        <a:pt x="7" y="90"/>
                        <a:pt x="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81" name="Freeform 980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922714" y="4411663"/>
                  <a:ext cx="69850" cy="250825"/>
                </a:xfrm>
                <a:custGeom>
                  <a:avLst/>
                  <a:gdLst>
                    <a:gd name="T0" fmla="*/ 14 w 26"/>
                    <a:gd name="T1" fmla="*/ 0 h 94"/>
                    <a:gd name="T2" fmla="*/ 17 w 26"/>
                    <a:gd name="T3" fmla="*/ 16 h 94"/>
                    <a:gd name="T4" fmla="*/ 24 w 26"/>
                    <a:gd name="T5" fmla="*/ 39 h 94"/>
                    <a:gd name="T6" fmla="*/ 24 w 26"/>
                    <a:gd name="T7" fmla="*/ 58 h 94"/>
                    <a:gd name="T8" fmla="*/ 19 w 26"/>
                    <a:gd name="T9" fmla="*/ 71 h 94"/>
                    <a:gd name="T10" fmla="*/ 0 w 26"/>
                    <a:gd name="T11" fmla="*/ 94 h 94"/>
                    <a:gd name="T12" fmla="*/ 3 w 26"/>
                    <a:gd name="T13" fmla="*/ 79 h 94"/>
                    <a:gd name="T14" fmla="*/ 3 w 26"/>
                    <a:gd name="T15" fmla="*/ 60 h 94"/>
                    <a:gd name="T16" fmla="*/ 2 w 26"/>
                    <a:gd name="T17" fmla="*/ 48 h 94"/>
                    <a:gd name="T18" fmla="*/ 14 w 26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94">
                      <a:moveTo>
                        <a:pt x="14" y="0"/>
                      </a:moveTo>
                      <a:cubicBezTo>
                        <a:pt x="14" y="7"/>
                        <a:pt x="15" y="11"/>
                        <a:pt x="17" y="16"/>
                      </a:cubicBezTo>
                      <a:cubicBezTo>
                        <a:pt x="19" y="25"/>
                        <a:pt x="23" y="31"/>
                        <a:pt x="24" y="39"/>
                      </a:cubicBezTo>
                      <a:cubicBezTo>
                        <a:pt x="26" y="46"/>
                        <a:pt x="25" y="52"/>
                        <a:pt x="24" y="58"/>
                      </a:cubicBezTo>
                      <a:cubicBezTo>
                        <a:pt x="23" y="63"/>
                        <a:pt x="21" y="67"/>
                        <a:pt x="19" y="71"/>
                      </a:cubicBezTo>
                      <a:cubicBezTo>
                        <a:pt x="16" y="79"/>
                        <a:pt x="8" y="89"/>
                        <a:pt x="0" y="94"/>
                      </a:cubicBezTo>
                      <a:cubicBezTo>
                        <a:pt x="2" y="88"/>
                        <a:pt x="3" y="84"/>
                        <a:pt x="3" y="79"/>
                      </a:cubicBezTo>
                      <a:cubicBezTo>
                        <a:pt x="4" y="73"/>
                        <a:pt x="4" y="67"/>
                        <a:pt x="3" y="60"/>
                      </a:cubicBezTo>
                      <a:cubicBezTo>
                        <a:pt x="3" y="56"/>
                        <a:pt x="3" y="52"/>
                        <a:pt x="2" y="48"/>
                      </a:cubicBezTo>
                      <a:cubicBezTo>
                        <a:pt x="2" y="30"/>
                        <a:pt x="8" y="16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82" name="Freeform 981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922714" y="4435475"/>
                  <a:ext cx="171450" cy="227013"/>
                </a:xfrm>
                <a:custGeom>
                  <a:avLst/>
                  <a:gdLst>
                    <a:gd name="T0" fmla="*/ 0 w 64"/>
                    <a:gd name="T1" fmla="*/ 85 h 85"/>
                    <a:gd name="T2" fmla="*/ 28 w 64"/>
                    <a:gd name="T3" fmla="*/ 48 h 85"/>
                    <a:gd name="T4" fmla="*/ 39 w 64"/>
                    <a:gd name="T5" fmla="*/ 29 h 85"/>
                    <a:gd name="T6" fmla="*/ 64 w 64"/>
                    <a:gd name="T7" fmla="*/ 0 h 85"/>
                    <a:gd name="T8" fmla="*/ 62 w 64"/>
                    <a:gd name="T9" fmla="*/ 25 h 85"/>
                    <a:gd name="T10" fmla="*/ 30 w 64"/>
                    <a:gd name="T11" fmla="*/ 71 h 85"/>
                    <a:gd name="T12" fmla="*/ 0 w 64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85">
                      <a:moveTo>
                        <a:pt x="0" y="85"/>
                      </a:moveTo>
                      <a:cubicBezTo>
                        <a:pt x="11" y="78"/>
                        <a:pt x="24" y="57"/>
                        <a:pt x="28" y="48"/>
                      </a:cubicBezTo>
                      <a:cubicBezTo>
                        <a:pt x="30" y="41"/>
                        <a:pt x="34" y="35"/>
                        <a:pt x="39" y="29"/>
                      </a:cubicBezTo>
                      <a:cubicBezTo>
                        <a:pt x="46" y="18"/>
                        <a:pt x="55" y="7"/>
                        <a:pt x="64" y="0"/>
                      </a:cubicBezTo>
                      <a:cubicBezTo>
                        <a:pt x="63" y="8"/>
                        <a:pt x="63" y="15"/>
                        <a:pt x="62" y="25"/>
                      </a:cubicBezTo>
                      <a:cubicBezTo>
                        <a:pt x="58" y="46"/>
                        <a:pt x="49" y="61"/>
                        <a:pt x="30" y="71"/>
                      </a:cubicBezTo>
                      <a:cubicBezTo>
                        <a:pt x="23" y="75"/>
                        <a:pt x="8" y="84"/>
                        <a:pt x="0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83" name="Freeform 982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781426" y="4568825"/>
                  <a:ext cx="123825" cy="255588"/>
                </a:xfrm>
                <a:custGeom>
                  <a:avLst/>
                  <a:gdLst>
                    <a:gd name="T0" fmla="*/ 46 w 46"/>
                    <a:gd name="T1" fmla="*/ 0 h 95"/>
                    <a:gd name="T2" fmla="*/ 44 w 46"/>
                    <a:gd name="T3" fmla="*/ 18 h 95"/>
                    <a:gd name="T4" fmla="*/ 44 w 46"/>
                    <a:gd name="T5" fmla="*/ 45 h 95"/>
                    <a:gd name="T6" fmla="*/ 38 w 46"/>
                    <a:gd name="T7" fmla="*/ 65 h 95"/>
                    <a:gd name="T8" fmla="*/ 28 w 46"/>
                    <a:gd name="T9" fmla="*/ 78 h 95"/>
                    <a:gd name="T10" fmla="*/ 0 w 46"/>
                    <a:gd name="T11" fmla="*/ 95 h 95"/>
                    <a:gd name="T12" fmla="*/ 8 w 46"/>
                    <a:gd name="T13" fmla="*/ 81 h 95"/>
                    <a:gd name="T14" fmla="*/ 15 w 46"/>
                    <a:gd name="T15" fmla="*/ 61 h 95"/>
                    <a:gd name="T16" fmla="*/ 18 w 46"/>
                    <a:gd name="T17" fmla="*/ 47 h 95"/>
                    <a:gd name="T18" fmla="*/ 46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46" y="0"/>
                      </a:moveTo>
                      <a:cubicBezTo>
                        <a:pt x="45" y="7"/>
                        <a:pt x="44" y="13"/>
                        <a:pt x="44" y="18"/>
                      </a:cubicBezTo>
                      <a:cubicBezTo>
                        <a:pt x="44" y="28"/>
                        <a:pt x="45" y="36"/>
                        <a:pt x="44" y="45"/>
                      </a:cubicBezTo>
                      <a:cubicBezTo>
                        <a:pt x="43" y="53"/>
                        <a:pt x="41" y="59"/>
                        <a:pt x="38" y="65"/>
                      </a:cubicBezTo>
                      <a:cubicBezTo>
                        <a:pt x="35" y="70"/>
                        <a:pt x="32" y="74"/>
                        <a:pt x="28" y="78"/>
                      </a:cubicBezTo>
                      <a:cubicBezTo>
                        <a:pt x="21" y="85"/>
                        <a:pt x="10" y="93"/>
                        <a:pt x="0" y="95"/>
                      </a:cubicBezTo>
                      <a:cubicBezTo>
                        <a:pt x="4" y="90"/>
                        <a:pt x="6" y="86"/>
                        <a:pt x="8" y="81"/>
                      </a:cubicBezTo>
                      <a:cubicBezTo>
                        <a:pt x="12" y="74"/>
                        <a:pt x="14" y="68"/>
                        <a:pt x="15" y="61"/>
                      </a:cubicBezTo>
                      <a:cubicBezTo>
                        <a:pt x="16" y="56"/>
                        <a:pt x="17" y="51"/>
                        <a:pt x="18" y="47"/>
                      </a:cubicBezTo>
                      <a:cubicBezTo>
                        <a:pt x="23" y="28"/>
                        <a:pt x="35" y="15"/>
                        <a:pt x="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84" name="Freeform 983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781426" y="4638675"/>
                  <a:ext cx="260350" cy="190500"/>
                </a:xfrm>
                <a:custGeom>
                  <a:avLst/>
                  <a:gdLst>
                    <a:gd name="T0" fmla="*/ 0 w 97"/>
                    <a:gd name="T1" fmla="*/ 69 h 71"/>
                    <a:gd name="T2" fmla="*/ 42 w 97"/>
                    <a:gd name="T3" fmla="*/ 39 h 71"/>
                    <a:gd name="T4" fmla="*/ 60 w 97"/>
                    <a:gd name="T5" fmla="*/ 23 h 71"/>
                    <a:gd name="T6" fmla="*/ 97 w 97"/>
                    <a:gd name="T7" fmla="*/ 0 h 71"/>
                    <a:gd name="T8" fmla="*/ 86 w 97"/>
                    <a:gd name="T9" fmla="*/ 27 h 71"/>
                    <a:gd name="T10" fmla="*/ 37 w 97"/>
                    <a:gd name="T11" fmla="*/ 65 h 71"/>
                    <a:gd name="T12" fmla="*/ 0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0" y="69"/>
                      </a:moveTo>
                      <a:cubicBezTo>
                        <a:pt x="14" y="66"/>
                        <a:pt x="34" y="48"/>
                        <a:pt x="42" y="39"/>
                      </a:cubicBezTo>
                      <a:cubicBezTo>
                        <a:pt x="47" y="33"/>
                        <a:pt x="53" y="28"/>
                        <a:pt x="60" y="23"/>
                      </a:cubicBezTo>
                      <a:cubicBezTo>
                        <a:pt x="72" y="14"/>
                        <a:pt x="86" y="5"/>
                        <a:pt x="97" y="0"/>
                      </a:cubicBezTo>
                      <a:cubicBezTo>
                        <a:pt x="94" y="9"/>
                        <a:pt x="91" y="17"/>
                        <a:pt x="86" y="27"/>
                      </a:cubicBezTo>
                      <a:cubicBezTo>
                        <a:pt x="75" y="47"/>
                        <a:pt x="60" y="61"/>
                        <a:pt x="37" y="65"/>
                      </a:cubicBezTo>
                      <a:cubicBezTo>
                        <a:pt x="28" y="67"/>
                        <a:pt x="9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85" name="Freeform 984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565526" y="4719638"/>
                  <a:ext cx="227013" cy="211138"/>
                </a:xfrm>
                <a:custGeom>
                  <a:avLst/>
                  <a:gdLst>
                    <a:gd name="T0" fmla="*/ 85 w 85"/>
                    <a:gd name="T1" fmla="*/ 0 h 79"/>
                    <a:gd name="T2" fmla="*/ 76 w 85"/>
                    <a:gd name="T3" fmla="*/ 17 h 79"/>
                    <a:gd name="T4" fmla="*/ 66 w 85"/>
                    <a:gd name="T5" fmla="*/ 44 h 79"/>
                    <a:gd name="T6" fmla="*/ 51 w 85"/>
                    <a:gd name="T7" fmla="*/ 61 h 79"/>
                    <a:gd name="T8" fmla="*/ 37 w 85"/>
                    <a:gd name="T9" fmla="*/ 71 h 79"/>
                    <a:gd name="T10" fmla="*/ 0 w 85"/>
                    <a:gd name="T11" fmla="*/ 78 h 79"/>
                    <a:gd name="T12" fmla="*/ 14 w 85"/>
                    <a:gd name="T13" fmla="*/ 67 h 79"/>
                    <a:gd name="T14" fmla="*/ 29 w 85"/>
                    <a:gd name="T15" fmla="*/ 49 h 79"/>
                    <a:gd name="T16" fmla="*/ 37 w 85"/>
                    <a:gd name="T17" fmla="*/ 36 h 79"/>
                    <a:gd name="T18" fmla="*/ 85 w 85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" h="79">
                      <a:moveTo>
                        <a:pt x="85" y="0"/>
                      </a:moveTo>
                      <a:cubicBezTo>
                        <a:pt x="80" y="6"/>
                        <a:pt x="78" y="11"/>
                        <a:pt x="76" y="17"/>
                      </a:cubicBezTo>
                      <a:cubicBezTo>
                        <a:pt x="72" y="27"/>
                        <a:pt x="70" y="35"/>
                        <a:pt x="66" y="44"/>
                      </a:cubicBezTo>
                      <a:cubicBezTo>
                        <a:pt x="62" y="51"/>
                        <a:pt x="57" y="57"/>
                        <a:pt x="51" y="61"/>
                      </a:cubicBezTo>
                      <a:cubicBezTo>
                        <a:pt x="46" y="65"/>
                        <a:pt x="41" y="69"/>
                        <a:pt x="37" y="71"/>
                      </a:cubicBezTo>
                      <a:cubicBezTo>
                        <a:pt x="27" y="76"/>
                        <a:pt x="11" y="79"/>
                        <a:pt x="0" y="78"/>
                      </a:cubicBezTo>
                      <a:cubicBezTo>
                        <a:pt x="6" y="74"/>
                        <a:pt x="10" y="71"/>
                        <a:pt x="14" y="67"/>
                      </a:cubicBezTo>
                      <a:cubicBezTo>
                        <a:pt x="21" y="61"/>
                        <a:pt x="25" y="55"/>
                        <a:pt x="29" y="49"/>
                      </a:cubicBezTo>
                      <a:cubicBezTo>
                        <a:pt x="32" y="44"/>
                        <a:pt x="35" y="40"/>
                        <a:pt x="37" y="36"/>
                      </a:cubicBezTo>
                      <a:cubicBezTo>
                        <a:pt x="50" y="19"/>
                        <a:pt x="67" y="1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686" name="Freeform 985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565526" y="4837113"/>
                  <a:ext cx="341313" cy="125413"/>
                </a:xfrm>
                <a:custGeom>
                  <a:avLst/>
                  <a:gdLst>
                    <a:gd name="T0" fmla="*/ 0 w 128"/>
                    <a:gd name="T1" fmla="*/ 34 h 47"/>
                    <a:gd name="T2" fmla="*/ 56 w 128"/>
                    <a:gd name="T3" fmla="*/ 19 h 47"/>
                    <a:gd name="T4" fmla="*/ 81 w 128"/>
                    <a:gd name="T5" fmla="*/ 9 h 47"/>
                    <a:gd name="T6" fmla="*/ 128 w 128"/>
                    <a:gd name="T7" fmla="*/ 0 h 47"/>
                    <a:gd name="T8" fmla="*/ 107 w 128"/>
                    <a:gd name="T9" fmla="*/ 22 h 47"/>
                    <a:gd name="T10" fmla="*/ 41 w 128"/>
                    <a:gd name="T11" fmla="*/ 43 h 47"/>
                    <a:gd name="T12" fmla="*/ 0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0" y="34"/>
                      </a:moveTo>
                      <a:cubicBezTo>
                        <a:pt x="16" y="35"/>
                        <a:pt x="45" y="25"/>
                        <a:pt x="56" y="19"/>
                      </a:cubicBezTo>
                      <a:cubicBezTo>
                        <a:pt x="63" y="15"/>
                        <a:pt x="72" y="12"/>
                        <a:pt x="81" y="9"/>
                      </a:cubicBezTo>
                      <a:cubicBezTo>
                        <a:pt x="97" y="4"/>
                        <a:pt x="115" y="0"/>
                        <a:pt x="128" y="0"/>
                      </a:cubicBezTo>
                      <a:cubicBezTo>
                        <a:pt x="122" y="7"/>
                        <a:pt x="115" y="14"/>
                        <a:pt x="107" y="22"/>
                      </a:cubicBezTo>
                      <a:cubicBezTo>
                        <a:pt x="87" y="39"/>
                        <a:pt x="67" y="47"/>
                        <a:pt x="41" y="43"/>
                      </a:cubicBezTo>
                      <a:cubicBezTo>
                        <a:pt x="31" y="41"/>
                        <a:pt x="9" y="39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</p:grpSp>
        </p:grpSp>
        <p:sp>
          <p:nvSpPr>
            <p:cNvPr id="86" name="文本框 85"/>
            <p:cNvSpPr txBox="1"/>
            <p:nvPr>
              <p:custDataLst>
                <p:tags r:id="rId37"/>
              </p:custDataLst>
            </p:nvPr>
          </p:nvSpPr>
          <p:spPr>
            <a:xfrm>
              <a:off x="2397" y="7930"/>
              <a:ext cx="194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400">
                  <a:solidFill>
                    <a:srgbClr val="546B7E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-  01  -</a:t>
              </a:r>
              <a:endParaRPr lang="en-US" altLang="zh-CN" sz="1400">
                <a:solidFill>
                  <a:srgbClr val="546B7E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pic>
          <p:nvPicPr>
            <p:cNvPr id="88" name="图形 2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 bwMode="auto">
            <a:xfrm>
              <a:off x="3027" y="4092"/>
              <a:ext cx="684" cy="636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</p:pic>
      </p:grpSp>
      <p:grpSp>
        <p:nvGrpSpPr>
          <p:cNvPr id="90" name="组合 89"/>
          <p:cNvGrpSpPr/>
          <p:nvPr>
            <p:custDataLst>
              <p:tags r:id="rId41"/>
            </p:custDataLst>
          </p:nvPr>
        </p:nvGrpSpPr>
        <p:grpSpPr>
          <a:xfrm rot="0">
            <a:off x="3533775" y="1601470"/>
            <a:ext cx="2443480" cy="3716655"/>
            <a:chOff x="1445" y="3002"/>
            <a:chExt cx="3848" cy="5853"/>
          </a:xfrm>
          <a:effectLst>
            <a:reflection blurRad="6350" stA="50000" endA="300" endPos="15000" dir="5400000" sy="-100000" algn="bl" rotWithShape="0"/>
          </a:effectLst>
        </p:grpSpPr>
        <p:sp>
          <p:nvSpPr>
            <p:cNvPr id="91" name="圆角矩形 90"/>
            <p:cNvSpPr/>
            <p:nvPr>
              <p:custDataLst>
                <p:tags r:id="rId42"/>
              </p:custDataLst>
            </p:nvPr>
          </p:nvSpPr>
          <p:spPr>
            <a:xfrm>
              <a:off x="1445" y="3002"/>
              <a:ext cx="3848" cy="5853"/>
            </a:xfrm>
            <a:prstGeom prst="roundRect">
              <a:avLst>
                <a:gd name="adj" fmla="val 3352"/>
              </a:avLst>
            </a:prstGeom>
            <a:gradFill>
              <a:gsLst>
                <a:gs pos="100000">
                  <a:srgbClr val="FAFBFD"/>
                </a:gs>
                <a:gs pos="0">
                  <a:srgbClr val="E6EDF3"/>
                </a:gs>
              </a:gsLst>
              <a:lin ang="16200000" scaled="0"/>
            </a:gradFill>
            <a:ln w="19050">
              <a:gradFill>
                <a:gsLst>
                  <a:gs pos="13000">
                    <a:srgbClr val="FAFBFD"/>
                  </a:gs>
                  <a:gs pos="100000">
                    <a:srgbClr val="5B7389">
                      <a:alpha val="10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43"/>
              </p:custDataLst>
            </p:nvPr>
          </p:nvSpPr>
          <p:spPr>
            <a:xfrm flipH="1">
              <a:off x="1829" y="6345"/>
              <a:ext cx="3080" cy="11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sz="900" b="0">
                  <a:solidFill>
                    <a:srgbClr val="3D4852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初期已经建设好了雨污分流，即使后期环保要求</a:t>
              </a:r>
              <a:r>
                <a:rPr lang="zh-CN" sz="900" b="0">
                  <a:solidFill>
                    <a:srgbClr val="3D4852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的政策变化，也不受</a:t>
              </a:r>
              <a:r>
                <a:rPr lang="zh-CN" sz="900" b="0">
                  <a:solidFill>
                    <a:srgbClr val="3D4852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任何影响</a:t>
              </a:r>
              <a:endParaRPr lang="zh-CN" sz="900" b="0">
                <a:solidFill>
                  <a:srgbClr val="3D4852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93" name="文本框 92"/>
            <p:cNvSpPr txBox="1"/>
            <p:nvPr>
              <p:custDataLst>
                <p:tags r:id="rId44"/>
              </p:custDataLst>
            </p:nvPr>
          </p:nvSpPr>
          <p:spPr>
            <a:xfrm flipH="1">
              <a:off x="2508" y="5794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600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雨污分流</a:t>
              </a:r>
              <a:endParaRPr lang="zh-CN" altLang="en-US" sz="1600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汉仪雅酷黑 75W" panose="020B0804020202020204" charset="-122"/>
                <a:ea typeface="汉仪雅酷黑 75W" panose="020B0804020202020204" charset="-122"/>
                <a:sym typeface="+mn-ea"/>
              </a:endParaRP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2437" y="3657"/>
              <a:ext cx="1865" cy="1670"/>
              <a:chOff x="2303" y="3587"/>
              <a:chExt cx="2022" cy="1810"/>
            </a:xfrm>
          </p:grpSpPr>
          <p:sp>
            <p:nvSpPr>
              <p:cNvPr id="95" name="椭圆 94"/>
              <p:cNvSpPr/>
              <p:nvPr>
                <p:custDataLst>
                  <p:tags r:id="rId45"/>
                </p:custDataLst>
              </p:nvPr>
            </p:nvSpPr>
            <p:spPr>
              <a:xfrm>
                <a:off x="2601" y="3774"/>
                <a:ext cx="1426" cy="1426"/>
              </a:xfrm>
              <a:prstGeom prst="ellipse">
                <a:avLst/>
              </a:prstGeom>
              <a:solidFill>
                <a:srgbClr val="EDC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grpSp>
            <p:nvGrpSpPr>
              <p:cNvPr id="96" name="组合 95"/>
              <p:cNvGrpSpPr/>
              <p:nvPr/>
            </p:nvGrpSpPr>
            <p:grpSpPr>
              <a:xfrm>
                <a:off x="2303" y="3587"/>
                <a:ext cx="2022" cy="1810"/>
                <a:chOff x="2625726" y="3635375"/>
                <a:chExt cx="1482725" cy="1327151"/>
              </a:xfrm>
              <a:solidFill>
                <a:srgbClr val="546B7E"/>
              </a:solidFill>
            </p:grpSpPr>
            <p:sp>
              <p:nvSpPr>
                <p:cNvPr id="97" name="Freeform 955"/>
                <p:cNvSpPr>
                  <a:spLocks noEditPoint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2820989" y="3749675"/>
                  <a:ext cx="1089025" cy="1090613"/>
                </a:xfrm>
                <a:custGeom>
                  <a:avLst/>
                  <a:gdLst>
                    <a:gd name="T0" fmla="*/ 204 w 407"/>
                    <a:gd name="T1" fmla="*/ 0 h 407"/>
                    <a:gd name="T2" fmla="*/ 348 w 407"/>
                    <a:gd name="T3" fmla="*/ 60 h 407"/>
                    <a:gd name="T4" fmla="*/ 407 w 407"/>
                    <a:gd name="T5" fmla="*/ 204 h 407"/>
                    <a:gd name="T6" fmla="*/ 348 w 407"/>
                    <a:gd name="T7" fmla="*/ 348 h 407"/>
                    <a:gd name="T8" fmla="*/ 204 w 407"/>
                    <a:gd name="T9" fmla="*/ 407 h 407"/>
                    <a:gd name="T10" fmla="*/ 60 w 407"/>
                    <a:gd name="T11" fmla="*/ 348 h 407"/>
                    <a:gd name="T12" fmla="*/ 0 w 407"/>
                    <a:gd name="T13" fmla="*/ 204 h 407"/>
                    <a:gd name="T14" fmla="*/ 60 w 407"/>
                    <a:gd name="T15" fmla="*/ 60 h 407"/>
                    <a:gd name="T16" fmla="*/ 204 w 407"/>
                    <a:gd name="T17" fmla="*/ 0 h 407"/>
                    <a:gd name="T18" fmla="*/ 342 w 407"/>
                    <a:gd name="T19" fmla="*/ 66 h 407"/>
                    <a:gd name="T20" fmla="*/ 204 w 407"/>
                    <a:gd name="T21" fmla="*/ 9 h 407"/>
                    <a:gd name="T22" fmla="*/ 66 w 407"/>
                    <a:gd name="T23" fmla="*/ 66 h 407"/>
                    <a:gd name="T24" fmla="*/ 9 w 407"/>
                    <a:gd name="T25" fmla="*/ 204 h 407"/>
                    <a:gd name="T26" fmla="*/ 66 w 407"/>
                    <a:gd name="T27" fmla="*/ 342 h 407"/>
                    <a:gd name="T28" fmla="*/ 204 w 407"/>
                    <a:gd name="T29" fmla="*/ 399 h 407"/>
                    <a:gd name="T30" fmla="*/ 342 w 407"/>
                    <a:gd name="T31" fmla="*/ 342 h 407"/>
                    <a:gd name="T32" fmla="*/ 399 w 407"/>
                    <a:gd name="T33" fmla="*/ 204 h 407"/>
                    <a:gd name="T34" fmla="*/ 342 w 407"/>
                    <a:gd name="T35" fmla="*/ 66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7" h="407">
                      <a:moveTo>
                        <a:pt x="204" y="0"/>
                      </a:moveTo>
                      <a:cubicBezTo>
                        <a:pt x="260" y="0"/>
                        <a:pt x="311" y="23"/>
                        <a:pt x="348" y="60"/>
                      </a:cubicBezTo>
                      <a:cubicBezTo>
                        <a:pt x="385" y="96"/>
                        <a:pt x="407" y="147"/>
                        <a:pt x="407" y="204"/>
                      </a:cubicBezTo>
                      <a:cubicBezTo>
                        <a:pt x="407" y="260"/>
                        <a:pt x="385" y="311"/>
                        <a:pt x="348" y="348"/>
                      </a:cubicBezTo>
                      <a:cubicBezTo>
                        <a:pt x="311" y="385"/>
                        <a:pt x="260" y="407"/>
                        <a:pt x="204" y="407"/>
                      </a:cubicBezTo>
                      <a:cubicBezTo>
                        <a:pt x="147" y="407"/>
                        <a:pt x="96" y="385"/>
                        <a:pt x="60" y="348"/>
                      </a:cubicBezTo>
                      <a:cubicBezTo>
                        <a:pt x="23" y="311"/>
                        <a:pt x="0" y="260"/>
                        <a:pt x="0" y="204"/>
                      </a:cubicBezTo>
                      <a:cubicBezTo>
                        <a:pt x="0" y="147"/>
                        <a:pt x="23" y="96"/>
                        <a:pt x="60" y="60"/>
                      </a:cubicBezTo>
                      <a:cubicBezTo>
                        <a:pt x="96" y="23"/>
                        <a:pt x="147" y="0"/>
                        <a:pt x="204" y="0"/>
                      </a:cubicBezTo>
                      <a:close/>
                      <a:moveTo>
                        <a:pt x="342" y="66"/>
                      </a:moveTo>
                      <a:cubicBezTo>
                        <a:pt x="306" y="30"/>
                        <a:pt x="257" y="9"/>
                        <a:pt x="204" y="9"/>
                      </a:cubicBezTo>
                      <a:cubicBezTo>
                        <a:pt x="150" y="9"/>
                        <a:pt x="101" y="30"/>
                        <a:pt x="66" y="66"/>
                      </a:cubicBezTo>
                      <a:cubicBezTo>
                        <a:pt x="30" y="101"/>
                        <a:pt x="9" y="150"/>
                        <a:pt x="9" y="204"/>
                      </a:cubicBezTo>
                      <a:cubicBezTo>
                        <a:pt x="9" y="257"/>
                        <a:pt x="30" y="306"/>
                        <a:pt x="66" y="342"/>
                      </a:cubicBezTo>
                      <a:cubicBezTo>
                        <a:pt x="101" y="377"/>
                        <a:pt x="150" y="399"/>
                        <a:pt x="204" y="399"/>
                      </a:cubicBezTo>
                      <a:cubicBezTo>
                        <a:pt x="257" y="399"/>
                        <a:pt x="306" y="377"/>
                        <a:pt x="342" y="342"/>
                      </a:cubicBezTo>
                      <a:cubicBezTo>
                        <a:pt x="377" y="306"/>
                        <a:pt x="399" y="257"/>
                        <a:pt x="399" y="204"/>
                      </a:cubicBezTo>
                      <a:cubicBezTo>
                        <a:pt x="399" y="150"/>
                        <a:pt x="377" y="101"/>
                        <a:pt x="342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98" name="Freeform 956"/>
                <p:cNvSpPr/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2881314" y="3635375"/>
                  <a:ext cx="225425" cy="155575"/>
                </a:xfrm>
                <a:custGeom>
                  <a:avLst/>
                  <a:gdLst>
                    <a:gd name="T0" fmla="*/ 0 w 84"/>
                    <a:gd name="T1" fmla="*/ 58 h 58"/>
                    <a:gd name="T2" fmla="*/ 84 w 84"/>
                    <a:gd name="T3" fmla="*/ 0 h 58"/>
                    <a:gd name="T4" fmla="*/ 0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0" y="58"/>
                      </a:moveTo>
                      <a:cubicBezTo>
                        <a:pt x="22" y="42"/>
                        <a:pt x="45" y="17"/>
                        <a:pt x="84" y="0"/>
                      </a:cubicBezTo>
                      <a:cubicBezTo>
                        <a:pt x="55" y="0"/>
                        <a:pt x="10" y="22"/>
                        <a:pt x="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99" name="Freeform 957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2794001" y="3806825"/>
                  <a:ext cx="155575" cy="133350"/>
                </a:xfrm>
                <a:custGeom>
                  <a:avLst/>
                  <a:gdLst>
                    <a:gd name="T0" fmla="*/ 58 w 58"/>
                    <a:gd name="T1" fmla="*/ 0 h 50"/>
                    <a:gd name="T2" fmla="*/ 46 w 58"/>
                    <a:gd name="T3" fmla="*/ 5 h 50"/>
                    <a:gd name="T4" fmla="*/ 27 w 58"/>
                    <a:gd name="T5" fmla="*/ 10 h 50"/>
                    <a:gd name="T6" fmla="*/ 14 w 58"/>
                    <a:gd name="T7" fmla="*/ 18 h 50"/>
                    <a:gd name="T8" fmla="*/ 7 w 58"/>
                    <a:gd name="T9" fmla="*/ 27 h 50"/>
                    <a:gd name="T10" fmla="*/ 0 w 58"/>
                    <a:gd name="T11" fmla="*/ 50 h 50"/>
                    <a:gd name="T12" fmla="*/ 8 w 58"/>
                    <a:gd name="T13" fmla="*/ 42 h 50"/>
                    <a:gd name="T14" fmla="*/ 22 w 58"/>
                    <a:gd name="T15" fmla="*/ 33 h 50"/>
                    <a:gd name="T16" fmla="*/ 31 w 58"/>
                    <a:gd name="T17" fmla="*/ 29 h 50"/>
                    <a:gd name="T18" fmla="*/ 58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58" y="0"/>
                      </a:moveTo>
                      <a:cubicBezTo>
                        <a:pt x="53" y="2"/>
                        <a:pt x="50" y="4"/>
                        <a:pt x="46" y="5"/>
                      </a:cubicBezTo>
                      <a:cubicBezTo>
                        <a:pt x="39" y="7"/>
                        <a:pt x="33" y="7"/>
                        <a:pt x="27" y="10"/>
                      </a:cubicBezTo>
                      <a:cubicBezTo>
                        <a:pt x="22" y="12"/>
                        <a:pt x="18" y="15"/>
                        <a:pt x="14" y="18"/>
                      </a:cubicBezTo>
                      <a:cubicBezTo>
                        <a:pt x="11" y="21"/>
                        <a:pt x="9" y="24"/>
                        <a:pt x="7" y="27"/>
                      </a:cubicBezTo>
                      <a:cubicBezTo>
                        <a:pt x="3" y="33"/>
                        <a:pt x="0" y="43"/>
                        <a:pt x="0" y="50"/>
                      </a:cubicBezTo>
                      <a:cubicBezTo>
                        <a:pt x="3" y="47"/>
                        <a:pt x="6" y="44"/>
                        <a:pt x="8" y="42"/>
                      </a:cubicBezTo>
                      <a:cubicBezTo>
                        <a:pt x="13" y="38"/>
                        <a:pt x="17" y="36"/>
                        <a:pt x="22" y="33"/>
                      </a:cubicBezTo>
                      <a:cubicBezTo>
                        <a:pt x="25" y="32"/>
                        <a:pt x="28" y="30"/>
                        <a:pt x="31" y="29"/>
                      </a:cubicBezTo>
                      <a:cubicBezTo>
                        <a:pt x="43" y="21"/>
                        <a:pt x="50" y="11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00" name="Freeform 958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2778126" y="3724275"/>
                  <a:ext cx="95250" cy="219075"/>
                </a:xfrm>
                <a:custGeom>
                  <a:avLst/>
                  <a:gdLst>
                    <a:gd name="T0" fmla="*/ 6 w 36"/>
                    <a:gd name="T1" fmla="*/ 82 h 82"/>
                    <a:gd name="T2" fmla="*/ 19 w 36"/>
                    <a:gd name="T3" fmla="*/ 46 h 82"/>
                    <a:gd name="T4" fmla="*/ 28 w 36"/>
                    <a:gd name="T5" fmla="*/ 30 h 82"/>
                    <a:gd name="T6" fmla="*/ 36 w 36"/>
                    <a:gd name="T7" fmla="*/ 0 h 82"/>
                    <a:gd name="T8" fmla="*/ 20 w 36"/>
                    <a:gd name="T9" fmla="*/ 13 h 82"/>
                    <a:gd name="T10" fmla="*/ 2 w 36"/>
                    <a:gd name="T11" fmla="*/ 55 h 82"/>
                    <a:gd name="T12" fmla="*/ 6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6" y="82"/>
                      </a:moveTo>
                      <a:cubicBezTo>
                        <a:pt x="6" y="71"/>
                        <a:pt x="14" y="53"/>
                        <a:pt x="19" y="46"/>
                      </a:cubicBezTo>
                      <a:cubicBezTo>
                        <a:pt x="23" y="42"/>
                        <a:pt x="25" y="36"/>
                        <a:pt x="28" y="30"/>
                      </a:cubicBezTo>
                      <a:cubicBezTo>
                        <a:pt x="32" y="20"/>
                        <a:pt x="35" y="9"/>
                        <a:pt x="36" y="0"/>
                      </a:cubicBezTo>
                      <a:cubicBezTo>
                        <a:pt x="31" y="4"/>
                        <a:pt x="26" y="8"/>
                        <a:pt x="20" y="13"/>
                      </a:cubicBezTo>
                      <a:cubicBezTo>
                        <a:pt x="7" y="25"/>
                        <a:pt x="0" y="37"/>
                        <a:pt x="2" y="55"/>
                      </a:cubicBezTo>
                      <a:cubicBezTo>
                        <a:pt x="3" y="61"/>
                        <a:pt x="3" y="76"/>
                        <a:pt x="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01" name="Freeform 959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2724151" y="3944938"/>
                  <a:ext cx="128588" cy="163513"/>
                </a:xfrm>
                <a:custGeom>
                  <a:avLst/>
                  <a:gdLst>
                    <a:gd name="T0" fmla="*/ 48 w 48"/>
                    <a:gd name="T1" fmla="*/ 0 h 61"/>
                    <a:gd name="T2" fmla="*/ 37 w 48"/>
                    <a:gd name="T3" fmla="*/ 8 h 61"/>
                    <a:gd name="T4" fmla="*/ 19 w 48"/>
                    <a:gd name="T5" fmla="*/ 16 h 61"/>
                    <a:gd name="T6" fmla="*/ 9 w 48"/>
                    <a:gd name="T7" fmla="*/ 27 h 61"/>
                    <a:gd name="T8" fmla="*/ 3 w 48"/>
                    <a:gd name="T9" fmla="*/ 37 h 61"/>
                    <a:gd name="T10" fmla="*/ 1 w 48"/>
                    <a:gd name="T11" fmla="*/ 61 h 61"/>
                    <a:gd name="T12" fmla="*/ 8 w 48"/>
                    <a:gd name="T13" fmla="*/ 51 h 61"/>
                    <a:gd name="T14" fmla="*/ 19 w 48"/>
                    <a:gd name="T15" fmla="*/ 40 h 61"/>
                    <a:gd name="T16" fmla="*/ 27 w 48"/>
                    <a:gd name="T17" fmla="*/ 34 h 61"/>
                    <a:gd name="T18" fmla="*/ 48 w 48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61">
                      <a:moveTo>
                        <a:pt x="48" y="0"/>
                      </a:moveTo>
                      <a:cubicBezTo>
                        <a:pt x="44" y="4"/>
                        <a:pt x="41" y="6"/>
                        <a:pt x="37" y="8"/>
                      </a:cubicBezTo>
                      <a:cubicBezTo>
                        <a:pt x="31" y="11"/>
                        <a:pt x="25" y="13"/>
                        <a:pt x="19" y="16"/>
                      </a:cubicBezTo>
                      <a:cubicBezTo>
                        <a:pt x="15" y="19"/>
                        <a:pt x="11" y="23"/>
                        <a:pt x="9" y="27"/>
                      </a:cubicBezTo>
                      <a:cubicBezTo>
                        <a:pt x="6" y="31"/>
                        <a:pt x="4" y="34"/>
                        <a:pt x="3" y="37"/>
                      </a:cubicBezTo>
                      <a:cubicBezTo>
                        <a:pt x="1" y="44"/>
                        <a:pt x="0" y="54"/>
                        <a:pt x="1" y="61"/>
                      </a:cubicBezTo>
                      <a:cubicBezTo>
                        <a:pt x="3" y="57"/>
                        <a:pt x="5" y="54"/>
                        <a:pt x="8" y="51"/>
                      </a:cubicBezTo>
                      <a:cubicBezTo>
                        <a:pt x="11" y="47"/>
                        <a:pt x="15" y="44"/>
                        <a:pt x="19" y="40"/>
                      </a:cubicBezTo>
                      <a:cubicBezTo>
                        <a:pt x="22" y="38"/>
                        <a:pt x="24" y="36"/>
                        <a:pt x="27" y="34"/>
                      </a:cubicBezTo>
                      <a:cubicBezTo>
                        <a:pt x="37" y="25"/>
                        <a:pt x="42" y="13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02" name="Freeform 960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2689226" y="3881438"/>
                  <a:ext cx="77788" cy="230188"/>
                </a:xfrm>
                <a:custGeom>
                  <a:avLst/>
                  <a:gdLst>
                    <a:gd name="T0" fmla="*/ 14 w 29"/>
                    <a:gd name="T1" fmla="*/ 86 h 86"/>
                    <a:gd name="T2" fmla="*/ 20 w 29"/>
                    <a:gd name="T3" fmla="*/ 48 h 86"/>
                    <a:gd name="T4" fmla="*/ 25 w 29"/>
                    <a:gd name="T5" fmla="*/ 31 h 86"/>
                    <a:gd name="T6" fmla="*/ 28 w 29"/>
                    <a:gd name="T7" fmla="*/ 0 h 86"/>
                    <a:gd name="T8" fmla="*/ 14 w 29"/>
                    <a:gd name="T9" fmla="*/ 16 h 86"/>
                    <a:gd name="T10" fmla="*/ 5 w 29"/>
                    <a:gd name="T11" fmla="*/ 60 h 86"/>
                    <a:gd name="T12" fmla="*/ 14 w 29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86">
                      <a:moveTo>
                        <a:pt x="14" y="86"/>
                      </a:moveTo>
                      <a:cubicBezTo>
                        <a:pt x="12" y="75"/>
                        <a:pt x="17" y="56"/>
                        <a:pt x="20" y="48"/>
                      </a:cubicBezTo>
                      <a:cubicBezTo>
                        <a:pt x="23" y="43"/>
                        <a:pt x="24" y="37"/>
                        <a:pt x="25" y="31"/>
                      </a:cubicBezTo>
                      <a:cubicBezTo>
                        <a:pt x="27" y="21"/>
                        <a:pt x="29" y="9"/>
                        <a:pt x="28" y="0"/>
                      </a:cubicBezTo>
                      <a:cubicBezTo>
                        <a:pt x="23" y="5"/>
                        <a:pt x="19" y="9"/>
                        <a:pt x="14" y="16"/>
                      </a:cubicBezTo>
                      <a:cubicBezTo>
                        <a:pt x="4" y="30"/>
                        <a:pt x="0" y="43"/>
                        <a:pt x="5" y="60"/>
                      </a:cubicBezTo>
                      <a:cubicBezTo>
                        <a:pt x="7" y="66"/>
                        <a:pt x="10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03" name="Freeform 961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2697164" y="4087813"/>
                  <a:ext cx="96838" cy="214313"/>
                </a:xfrm>
                <a:custGeom>
                  <a:avLst/>
                  <a:gdLst>
                    <a:gd name="T0" fmla="*/ 36 w 36"/>
                    <a:gd name="T1" fmla="*/ 0 h 80"/>
                    <a:gd name="T2" fmla="*/ 27 w 36"/>
                    <a:gd name="T3" fmla="*/ 11 h 80"/>
                    <a:gd name="T4" fmla="*/ 11 w 36"/>
                    <a:gd name="T5" fmla="*/ 26 h 80"/>
                    <a:gd name="T6" fmla="*/ 3 w 36"/>
                    <a:gd name="T7" fmla="*/ 41 h 80"/>
                    <a:gd name="T8" fmla="*/ 0 w 36"/>
                    <a:gd name="T9" fmla="*/ 54 h 80"/>
                    <a:gd name="T10" fmla="*/ 6 w 36"/>
                    <a:gd name="T11" fmla="*/ 80 h 80"/>
                    <a:gd name="T12" fmla="*/ 9 w 36"/>
                    <a:gd name="T13" fmla="*/ 67 h 80"/>
                    <a:gd name="T14" fmla="*/ 18 w 36"/>
                    <a:gd name="T15" fmla="*/ 52 h 80"/>
                    <a:gd name="T16" fmla="*/ 24 w 36"/>
                    <a:gd name="T17" fmla="*/ 43 h 80"/>
                    <a:gd name="T18" fmla="*/ 36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36" y="0"/>
                      </a:moveTo>
                      <a:cubicBezTo>
                        <a:pt x="33" y="5"/>
                        <a:pt x="31" y="8"/>
                        <a:pt x="27" y="11"/>
                      </a:cubicBezTo>
                      <a:cubicBezTo>
                        <a:pt x="21" y="17"/>
                        <a:pt x="16" y="21"/>
                        <a:pt x="11" y="26"/>
                      </a:cubicBezTo>
                      <a:cubicBezTo>
                        <a:pt x="7" y="31"/>
                        <a:pt x="5" y="36"/>
                        <a:pt x="3" y="41"/>
                      </a:cubicBezTo>
                      <a:cubicBezTo>
                        <a:pt x="1" y="46"/>
                        <a:pt x="1" y="50"/>
                        <a:pt x="0" y="54"/>
                      </a:cubicBezTo>
                      <a:cubicBezTo>
                        <a:pt x="0" y="62"/>
                        <a:pt x="2" y="73"/>
                        <a:pt x="6" y="80"/>
                      </a:cubicBezTo>
                      <a:cubicBezTo>
                        <a:pt x="7" y="75"/>
                        <a:pt x="8" y="71"/>
                        <a:pt x="9" y="67"/>
                      </a:cubicBezTo>
                      <a:cubicBezTo>
                        <a:pt x="12" y="61"/>
                        <a:pt x="15" y="57"/>
                        <a:pt x="18" y="52"/>
                      </a:cubicBezTo>
                      <a:cubicBezTo>
                        <a:pt x="20" y="49"/>
                        <a:pt x="22" y="46"/>
                        <a:pt x="24" y="43"/>
                      </a:cubicBezTo>
                      <a:cubicBezTo>
                        <a:pt x="33" y="29"/>
                        <a:pt x="34" y="15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04" name="Freeform 962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2635251" y="4044950"/>
                  <a:ext cx="77788" cy="257175"/>
                </a:xfrm>
                <a:custGeom>
                  <a:avLst/>
                  <a:gdLst>
                    <a:gd name="T0" fmla="*/ 29 w 29"/>
                    <a:gd name="T1" fmla="*/ 96 h 96"/>
                    <a:gd name="T2" fmla="*/ 23 w 29"/>
                    <a:gd name="T3" fmla="*/ 55 h 96"/>
                    <a:gd name="T4" fmla="*/ 23 w 29"/>
                    <a:gd name="T5" fmla="*/ 35 h 96"/>
                    <a:gd name="T6" fmla="*/ 16 w 29"/>
                    <a:gd name="T7" fmla="*/ 0 h 96"/>
                    <a:gd name="T8" fmla="*/ 7 w 29"/>
                    <a:gd name="T9" fmla="*/ 21 h 96"/>
                    <a:gd name="T10" fmla="*/ 11 w 29"/>
                    <a:gd name="T11" fmla="*/ 72 h 96"/>
                    <a:gd name="T12" fmla="*/ 29 w 2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cubicBezTo>
                        <a:pt x="23" y="86"/>
                        <a:pt x="22" y="64"/>
                        <a:pt x="23" y="55"/>
                      </a:cubicBezTo>
                      <a:cubicBezTo>
                        <a:pt x="24" y="48"/>
                        <a:pt x="24" y="41"/>
                        <a:pt x="23" y="35"/>
                      </a:cubicBezTo>
                      <a:cubicBezTo>
                        <a:pt x="22" y="23"/>
                        <a:pt x="20" y="10"/>
                        <a:pt x="16" y="0"/>
                      </a:cubicBezTo>
                      <a:cubicBezTo>
                        <a:pt x="13" y="7"/>
                        <a:pt x="10" y="13"/>
                        <a:pt x="7" y="21"/>
                      </a:cubicBezTo>
                      <a:cubicBezTo>
                        <a:pt x="1" y="40"/>
                        <a:pt x="0" y="56"/>
                        <a:pt x="11" y="72"/>
                      </a:cubicBezTo>
                      <a:cubicBezTo>
                        <a:pt x="15" y="78"/>
                        <a:pt x="23" y="92"/>
                        <a:pt x="29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05" name="Freeform 963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2700339" y="4252913"/>
                  <a:ext cx="74613" cy="230188"/>
                </a:xfrm>
                <a:custGeom>
                  <a:avLst/>
                  <a:gdLst>
                    <a:gd name="T0" fmla="*/ 25 w 28"/>
                    <a:gd name="T1" fmla="*/ 0 h 86"/>
                    <a:gd name="T2" fmla="*/ 19 w 28"/>
                    <a:gd name="T3" fmla="*/ 13 h 86"/>
                    <a:gd name="T4" fmla="*/ 5 w 28"/>
                    <a:gd name="T5" fmla="*/ 32 h 86"/>
                    <a:gd name="T6" fmla="*/ 1 w 28"/>
                    <a:gd name="T7" fmla="*/ 48 h 86"/>
                    <a:gd name="T8" fmla="*/ 1 w 28"/>
                    <a:gd name="T9" fmla="*/ 61 h 86"/>
                    <a:gd name="T10" fmla="*/ 12 w 28"/>
                    <a:gd name="T11" fmla="*/ 86 h 86"/>
                    <a:gd name="T12" fmla="*/ 13 w 28"/>
                    <a:gd name="T13" fmla="*/ 73 h 86"/>
                    <a:gd name="T14" fmla="*/ 18 w 28"/>
                    <a:gd name="T15" fmla="*/ 56 h 86"/>
                    <a:gd name="T16" fmla="*/ 22 w 28"/>
                    <a:gd name="T17" fmla="*/ 45 h 86"/>
                    <a:gd name="T18" fmla="*/ 25 w 28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86">
                      <a:moveTo>
                        <a:pt x="25" y="0"/>
                      </a:moveTo>
                      <a:cubicBezTo>
                        <a:pt x="23" y="6"/>
                        <a:pt x="21" y="9"/>
                        <a:pt x="19" y="13"/>
                      </a:cubicBezTo>
                      <a:cubicBezTo>
                        <a:pt x="14" y="20"/>
                        <a:pt x="9" y="25"/>
                        <a:pt x="5" y="32"/>
                      </a:cubicBezTo>
                      <a:cubicBezTo>
                        <a:pt x="2" y="37"/>
                        <a:pt x="1" y="42"/>
                        <a:pt x="1" y="48"/>
                      </a:cubicBezTo>
                      <a:cubicBezTo>
                        <a:pt x="0" y="53"/>
                        <a:pt x="0" y="57"/>
                        <a:pt x="1" y="61"/>
                      </a:cubicBezTo>
                      <a:cubicBezTo>
                        <a:pt x="2" y="69"/>
                        <a:pt x="6" y="80"/>
                        <a:pt x="12" y="86"/>
                      </a:cubicBezTo>
                      <a:cubicBezTo>
                        <a:pt x="12" y="81"/>
                        <a:pt x="12" y="77"/>
                        <a:pt x="13" y="73"/>
                      </a:cubicBezTo>
                      <a:cubicBezTo>
                        <a:pt x="14" y="67"/>
                        <a:pt x="16" y="61"/>
                        <a:pt x="18" y="56"/>
                      </a:cubicBezTo>
                      <a:cubicBezTo>
                        <a:pt x="20" y="52"/>
                        <a:pt x="21" y="49"/>
                        <a:pt x="22" y="45"/>
                      </a:cubicBezTo>
                      <a:cubicBezTo>
                        <a:pt x="28" y="30"/>
                        <a:pt x="26" y="16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06" name="Freeform 964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2625726" y="4237038"/>
                  <a:ext cx="106363" cy="249238"/>
                </a:xfrm>
                <a:custGeom>
                  <a:avLst/>
                  <a:gdLst>
                    <a:gd name="T0" fmla="*/ 40 w 40"/>
                    <a:gd name="T1" fmla="*/ 93 h 93"/>
                    <a:gd name="T2" fmla="*/ 26 w 40"/>
                    <a:gd name="T3" fmla="*/ 52 h 93"/>
                    <a:gd name="T4" fmla="*/ 21 w 40"/>
                    <a:gd name="T5" fmla="*/ 32 h 93"/>
                    <a:gd name="T6" fmla="*/ 7 w 40"/>
                    <a:gd name="T7" fmla="*/ 0 h 93"/>
                    <a:gd name="T8" fmla="*/ 2 w 40"/>
                    <a:gd name="T9" fmla="*/ 23 h 93"/>
                    <a:gd name="T10" fmla="*/ 17 w 40"/>
                    <a:gd name="T11" fmla="*/ 72 h 93"/>
                    <a:gd name="T12" fmla="*/ 4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40" y="93"/>
                      </a:moveTo>
                      <a:cubicBezTo>
                        <a:pt x="32" y="84"/>
                        <a:pt x="26" y="62"/>
                        <a:pt x="26" y="52"/>
                      </a:cubicBezTo>
                      <a:cubicBezTo>
                        <a:pt x="25" y="46"/>
                        <a:pt x="23" y="39"/>
                        <a:pt x="21" y="32"/>
                      </a:cubicBezTo>
                      <a:cubicBezTo>
                        <a:pt x="18" y="21"/>
                        <a:pt x="12" y="8"/>
                        <a:pt x="7" y="0"/>
                      </a:cubicBezTo>
                      <a:cubicBezTo>
                        <a:pt x="5" y="7"/>
                        <a:pt x="3" y="14"/>
                        <a:pt x="2" y="23"/>
                      </a:cubicBezTo>
                      <a:cubicBezTo>
                        <a:pt x="0" y="42"/>
                        <a:pt x="3" y="58"/>
                        <a:pt x="17" y="72"/>
                      </a:cubicBezTo>
                      <a:cubicBezTo>
                        <a:pt x="22" y="77"/>
                        <a:pt x="33" y="90"/>
                        <a:pt x="4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07" name="Freeform 965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2740026" y="4411663"/>
                  <a:ext cx="66675" cy="250825"/>
                </a:xfrm>
                <a:custGeom>
                  <a:avLst/>
                  <a:gdLst>
                    <a:gd name="T0" fmla="*/ 11 w 25"/>
                    <a:gd name="T1" fmla="*/ 0 h 94"/>
                    <a:gd name="T2" fmla="*/ 9 w 25"/>
                    <a:gd name="T3" fmla="*/ 16 h 94"/>
                    <a:gd name="T4" fmla="*/ 1 w 25"/>
                    <a:gd name="T5" fmla="*/ 39 h 94"/>
                    <a:gd name="T6" fmla="*/ 1 w 25"/>
                    <a:gd name="T7" fmla="*/ 58 h 94"/>
                    <a:gd name="T8" fmla="*/ 6 w 25"/>
                    <a:gd name="T9" fmla="*/ 71 h 94"/>
                    <a:gd name="T10" fmla="*/ 25 w 25"/>
                    <a:gd name="T11" fmla="*/ 94 h 94"/>
                    <a:gd name="T12" fmla="*/ 22 w 25"/>
                    <a:gd name="T13" fmla="*/ 79 h 94"/>
                    <a:gd name="T14" fmla="*/ 22 w 25"/>
                    <a:gd name="T15" fmla="*/ 60 h 94"/>
                    <a:gd name="T16" fmla="*/ 23 w 25"/>
                    <a:gd name="T17" fmla="*/ 48 h 94"/>
                    <a:gd name="T18" fmla="*/ 11 w 25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94">
                      <a:moveTo>
                        <a:pt x="11" y="0"/>
                      </a:moveTo>
                      <a:cubicBezTo>
                        <a:pt x="11" y="7"/>
                        <a:pt x="10" y="11"/>
                        <a:pt x="9" y="16"/>
                      </a:cubicBezTo>
                      <a:cubicBezTo>
                        <a:pt x="6" y="25"/>
                        <a:pt x="3" y="31"/>
                        <a:pt x="1" y="39"/>
                      </a:cubicBezTo>
                      <a:cubicBezTo>
                        <a:pt x="0" y="46"/>
                        <a:pt x="0" y="52"/>
                        <a:pt x="1" y="58"/>
                      </a:cubicBezTo>
                      <a:cubicBezTo>
                        <a:pt x="2" y="63"/>
                        <a:pt x="4" y="67"/>
                        <a:pt x="6" y="71"/>
                      </a:cubicBezTo>
                      <a:cubicBezTo>
                        <a:pt x="10" y="79"/>
                        <a:pt x="18" y="89"/>
                        <a:pt x="25" y="94"/>
                      </a:cubicBezTo>
                      <a:cubicBezTo>
                        <a:pt x="23" y="88"/>
                        <a:pt x="22" y="84"/>
                        <a:pt x="22" y="79"/>
                      </a:cubicBezTo>
                      <a:cubicBezTo>
                        <a:pt x="21" y="73"/>
                        <a:pt x="21" y="67"/>
                        <a:pt x="22" y="60"/>
                      </a:cubicBezTo>
                      <a:cubicBezTo>
                        <a:pt x="22" y="56"/>
                        <a:pt x="23" y="52"/>
                        <a:pt x="23" y="48"/>
                      </a:cubicBezTo>
                      <a:cubicBezTo>
                        <a:pt x="23" y="30"/>
                        <a:pt x="17" y="1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08" name="Freeform 966"/>
                <p:cNvSpPr/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2638426" y="4435475"/>
                  <a:ext cx="168275" cy="227013"/>
                </a:xfrm>
                <a:custGeom>
                  <a:avLst/>
                  <a:gdLst>
                    <a:gd name="T0" fmla="*/ 63 w 63"/>
                    <a:gd name="T1" fmla="*/ 85 h 85"/>
                    <a:gd name="T2" fmla="*/ 36 w 63"/>
                    <a:gd name="T3" fmla="*/ 48 h 85"/>
                    <a:gd name="T4" fmla="*/ 25 w 63"/>
                    <a:gd name="T5" fmla="*/ 29 h 85"/>
                    <a:gd name="T6" fmla="*/ 0 w 63"/>
                    <a:gd name="T7" fmla="*/ 0 h 85"/>
                    <a:gd name="T8" fmla="*/ 2 w 63"/>
                    <a:gd name="T9" fmla="*/ 25 h 85"/>
                    <a:gd name="T10" fmla="*/ 33 w 63"/>
                    <a:gd name="T11" fmla="*/ 71 h 85"/>
                    <a:gd name="T12" fmla="*/ 63 w 63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85">
                      <a:moveTo>
                        <a:pt x="63" y="85"/>
                      </a:moveTo>
                      <a:cubicBezTo>
                        <a:pt x="52" y="78"/>
                        <a:pt x="39" y="57"/>
                        <a:pt x="36" y="48"/>
                      </a:cubicBezTo>
                      <a:cubicBezTo>
                        <a:pt x="33" y="41"/>
                        <a:pt x="29" y="35"/>
                        <a:pt x="25" y="29"/>
                      </a:cubicBezTo>
                      <a:cubicBezTo>
                        <a:pt x="17" y="18"/>
                        <a:pt x="8" y="7"/>
                        <a:pt x="0" y="0"/>
                      </a:cubicBezTo>
                      <a:cubicBezTo>
                        <a:pt x="0" y="8"/>
                        <a:pt x="0" y="15"/>
                        <a:pt x="2" y="25"/>
                      </a:cubicBezTo>
                      <a:cubicBezTo>
                        <a:pt x="6" y="46"/>
                        <a:pt x="14" y="61"/>
                        <a:pt x="33" y="71"/>
                      </a:cubicBezTo>
                      <a:cubicBezTo>
                        <a:pt x="40" y="75"/>
                        <a:pt x="55" y="84"/>
                        <a:pt x="6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09" name="Freeform 967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2825751" y="4568825"/>
                  <a:ext cx="123825" cy="255588"/>
                </a:xfrm>
                <a:custGeom>
                  <a:avLst/>
                  <a:gdLst>
                    <a:gd name="T0" fmla="*/ 0 w 46"/>
                    <a:gd name="T1" fmla="*/ 0 h 95"/>
                    <a:gd name="T2" fmla="*/ 2 w 46"/>
                    <a:gd name="T3" fmla="*/ 18 h 95"/>
                    <a:gd name="T4" fmla="*/ 2 w 46"/>
                    <a:gd name="T5" fmla="*/ 45 h 95"/>
                    <a:gd name="T6" fmla="*/ 9 w 46"/>
                    <a:gd name="T7" fmla="*/ 65 h 95"/>
                    <a:gd name="T8" fmla="*/ 18 w 46"/>
                    <a:gd name="T9" fmla="*/ 78 h 95"/>
                    <a:gd name="T10" fmla="*/ 46 w 46"/>
                    <a:gd name="T11" fmla="*/ 95 h 95"/>
                    <a:gd name="T12" fmla="*/ 38 w 46"/>
                    <a:gd name="T13" fmla="*/ 81 h 95"/>
                    <a:gd name="T14" fmla="*/ 31 w 46"/>
                    <a:gd name="T15" fmla="*/ 61 h 95"/>
                    <a:gd name="T16" fmla="*/ 28 w 46"/>
                    <a:gd name="T17" fmla="*/ 47 h 95"/>
                    <a:gd name="T18" fmla="*/ 0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0" y="0"/>
                      </a:moveTo>
                      <a:cubicBezTo>
                        <a:pt x="1" y="7"/>
                        <a:pt x="2" y="13"/>
                        <a:pt x="2" y="18"/>
                      </a:cubicBezTo>
                      <a:cubicBezTo>
                        <a:pt x="2" y="28"/>
                        <a:pt x="1" y="36"/>
                        <a:pt x="2" y="45"/>
                      </a:cubicBezTo>
                      <a:cubicBezTo>
                        <a:pt x="3" y="53"/>
                        <a:pt x="5" y="59"/>
                        <a:pt x="9" y="65"/>
                      </a:cubicBezTo>
                      <a:cubicBezTo>
                        <a:pt x="12" y="70"/>
                        <a:pt x="15" y="74"/>
                        <a:pt x="18" y="78"/>
                      </a:cubicBezTo>
                      <a:cubicBezTo>
                        <a:pt x="25" y="85"/>
                        <a:pt x="37" y="93"/>
                        <a:pt x="46" y="95"/>
                      </a:cubicBezTo>
                      <a:cubicBezTo>
                        <a:pt x="43" y="90"/>
                        <a:pt x="40" y="86"/>
                        <a:pt x="38" y="81"/>
                      </a:cubicBezTo>
                      <a:cubicBezTo>
                        <a:pt x="35" y="74"/>
                        <a:pt x="33" y="68"/>
                        <a:pt x="31" y="61"/>
                      </a:cubicBezTo>
                      <a:cubicBezTo>
                        <a:pt x="30" y="56"/>
                        <a:pt x="29" y="51"/>
                        <a:pt x="28" y="47"/>
                      </a:cubicBezTo>
                      <a:cubicBezTo>
                        <a:pt x="23" y="28"/>
                        <a:pt x="1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10" name="Freeform 968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692401" y="4638675"/>
                  <a:ext cx="258763" cy="190500"/>
                </a:xfrm>
                <a:custGeom>
                  <a:avLst/>
                  <a:gdLst>
                    <a:gd name="T0" fmla="*/ 97 w 97"/>
                    <a:gd name="T1" fmla="*/ 69 h 71"/>
                    <a:gd name="T2" fmla="*/ 55 w 97"/>
                    <a:gd name="T3" fmla="*/ 39 h 71"/>
                    <a:gd name="T4" fmla="*/ 36 w 97"/>
                    <a:gd name="T5" fmla="*/ 23 h 71"/>
                    <a:gd name="T6" fmla="*/ 0 w 97"/>
                    <a:gd name="T7" fmla="*/ 0 h 71"/>
                    <a:gd name="T8" fmla="*/ 11 w 97"/>
                    <a:gd name="T9" fmla="*/ 27 h 71"/>
                    <a:gd name="T10" fmla="*/ 60 w 97"/>
                    <a:gd name="T11" fmla="*/ 65 h 71"/>
                    <a:gd name="T12" fmla="*/ 97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97" y="69"/>
                      </a:moveTo>
                      <a:cubicBezTo>
                        <a:pt x="83" y="66"/>
                        <a:pt x="62" y="48"/>
                        <a:pt x="55" y="39"/>
                      </a:cubicBezTo>
                      <a:cubicBezTo>
                        <a:pt x="49" y="33"/>
                        <a:pt x="43" y="28"/>
                        <a:pt x="36" y="23"/>
                      </a:cubicBezTo>
                      <a:cubicBezTo>
                        <a:pt x="25" y="14"/>
                        <a:pt x="11" y="5"/>
                        <a:pt x="0" y="0"/>
                      </a:cubicBezTo>
                      <a:cubicBezTo>
                        <a:pt x="3" y="9"/>
                        <a:pt x="6" y="17"/>
                        <a:pt x="11" y="27"/>
                      </a:cubicBezTo>
                      <a:cubicBezTo>
                        <a:pt x="22" y="47"/>
                        <a:pt x="36" y="61"/>
                        <a:pt x="60" y="65"/>
                      </a:cubicBezTo>
                      <a:cubicBezTo>
                        <a:pt x="69" y="67"/>
                        <a:pt x="88" y="71"/>
                        <a:pt x="9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11" name="Freeform 969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2941639" y="4719638"/>
                  <a:ext cx="223838" cy="211138"/>
                </a:xfrm>
                <a:custGeom>
                  <a:avLst/>
                  <a:gdLst>
                    <a:gd name="T0" fmla="*/ 0 w 84"/>
                    <a:gd name="T1" fmla="*/ 0 h 79"/>
                    <a:gd name="T2" fmla="*/ 9 w 84"/>
                    <a:gd name="T3" fmla="*/ 17 h 79"/>
                    <a:gd name="T4" fmla="*/ 19 w 84"/>
                    <a:gd name="T5" fmla="*/ 44 h 79"/>
                    <a:gd name="T6" fmla="*/ 33 w 84"/>
                    <a:gd name="T7" fmla="*/ 61 h 79"/>
                    <a:gd name="T8" fmla="*/ 48 w 84"/>
                    <a:gd name="T9" fmla="*/ 71 h 79"/>
                    <a:gd name="T10" fmla="*/ 84 w 84"/>
                    <a:gd name="T11" fmla="*/ 78 h 79"/>
                    <a:gd name="T12" fmla="*/ 70 w 84"/>
                    <a:gd name="T13" fmla="*/ 67 h 79"/>
                    <a:gd name="T14" fmla="*/ 55 w 84"/>
                    <a:gd name="T15" fmla="*/ 49 h 79"/>
                    <a:gd name="T16" fmla="*/ 47 w 84"/>
                    <a:gd name="T17" fmla="*/ 36 h 79"/>
                    <a:gd name="T18" fmla="*/ 0 w 84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9">
                      <a:moveTo>
                        <a:pt x="0" y="0"/>
                      </a:moveTo>
                      <a:cubicBezTo>
                        <a:pt x="4" y="6"/>
                        <a:pt x="7" y="11"/>
                        <a:pt x="9" y="17"/>
                      </a:cubicBezTo>
                      <a:cubicBezTo>
                        <a:pt x="13" y="27"/>
                        <a:pt x="14" y="35"/>
                        <a:pt x="19" y="44"/>
                      </a:cubicBezTo>
                      <a:cubicBezTo>
                        <a:pt x="22" y="51"/>
                        <a:pt x="27" y="57"/>
                        <a:pt x="33" y="61"/>
                      </a:cubicBezTo>
                      <a:cubicBezTo>
                        <a:pt x="38" y="65"/>
                        <a:pt x="43" y="69"/>
                        <a:pt x="48" y="71"/>
                      </a:cubicBezTo>
                      <a:cubicBezTo>
                        <a:pt x="58" y="76"/>
                        <a:pt x="73" y="79"/>
                        <a:pt x="84" y="78"/>
                      </a:cubicBezTo>
                      <a:cubicBezTo>
                        <a:pt x="78" y="74"/>
                        <a:pt x="74" y="71"/>
                        <a:pt x="70" y="67"/>
                      </a:cubicBezTo>
                      <a:cubicBezTo>
                        <a:pt x="64" y="61"/>
                        <a:pt x="59" y="55"/>
                        <a:pt x="55" y="49"/>
                      </a:cubicBezTo>
                      <a:cubicBezTo>
                        <a:pt x="52" y="44"/>
                        <a:pt x="50" y="40"/>
                        <a:pt x="47" y="36"/>
                      </a:cubicBezTo>
                      <a:cubicBezTo>
                        <a:pt x="34" y="19"/>
                        <a:pt x="17" y="1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12" name="Freeform 970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2822576" y="4837113"/>
                  <a:ext cx="342900" cy="125413"/>
                </a:xfrm>
                <a:custGeom>
                  <a:avLst/>
                  <a:gdLst>
                    <a:gd name="T0" fmla="*/ 128 w 128"/>
                    <a:gd name="T1" fmla="*/ 34 h 47"/>
                    <a:gd name="T2" fmla="*/ 73 w 128"/>
                    <a:gd name="T3" fmla="*/ 19 h 47"/>
                    <a:gd name="T4" fmla="*/ 47 w 128"/>
                    <a:gd name="T5" fmla="*/ 9 h 47"/>
                    <a:gd name="T6" fmla="*/ 0 w 128"/>
                    <a:gd name="T7" fmla="*/ 0 h 47"/>
                    <a:gd name="T8" fmla="*/ 22 w 128"/>
                    <a:gd name="T9" fmla="*/ 22 h 47"/>
                    <a:gd name="T10" fmla="*/ 88 w 128"/>
                    <a:gd name="T11" fmla="*/ 43 h 47"/>
                    <a:gd name="T12" fmla="*/ 128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128" y="34"/>
                      </a:moveTo>
                      <a:cubicBezTo>
                        <a:pt x="112" y="35"/>
                        <a:pt x="84" y="25"/>
                        <a:pt x="73" y="19"/>
                      </a:cubicBezTo>
                      <a:cubicBezTo>
                        <a:pt x="65" y="15"/>
                        <a:pt x="56" y="12"/>
                        <a:pt x="47" y="9"/>
                      </a:cubicBezTo>
                      <a:cubicBezTo>
                        <a:pt x="32" y="4"/>
                        <a:pt x="14" y="0"/>
                        <a:pt x="0" y="0"/>
                      </a:cubicBezTo>
                      <a:cubicBezTo>
                        <a:pt x="7" y="7"/>
                        <a:pt x="13" y="14"/>
                        <a:pt x="22" y="22"/>
                      </a:cubicBezTo>
                      <a:cubicBezTo>
                        <a:pt x="41" y="39"/>
                        <a:pt x="61" y="47"/>
                        <a:pt x="88" y="43"/>
                      </a:cubicBezTo>
                      <a:cubicBezTo>
                        <a:pt x="98" y="41"/>
                        <a:pt x="120" y="39"/>
                        <a:pt x="12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13" name="Freeform 971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3625851" y="3635375"/>
                  <a:ext cx="225425" cy="155575"/>
                </a:xfrm>
                <a:custGeom>
                  <a:avLst/>
                  <a:gdLst>
                    <a:gd name="T0" fmla="*/ 84 w 84"/>
                    <a:gd name="T1" fmla="*/ 58 h 58"/>
                    <a:gd name="T2" fmla="*/ 0 w 84"/>
                    <a:gd name="T3" fmla="*/ 0 h 58"/>
                    <a:gd name="T4" fmla="*/ 84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84" y="58"/>
                      </a:moveTo>
                      <a:cubicBezTo>
                        <a:pt x="62" y="42"/>
                        <a:pt x="39" y="17"/>
                        <a:pt x="0" y="0"/>
                      </a:cubicBezTo>
                      <a:cubicBezTo>
                        <a:pt x="28" y="0"/>
                        <a:pt x="73" y="22"/>
                        <a:pt x="8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14" name="Freeform 972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3781426" y="3806825"/>
                  <a:ext cx="155575" cy="133350"/>
                </a:xfrm>
                <a:custGeom>
                  <a:avLst/>
                  <a:gdLst>
                    <a:gd name="T0" fmla="*/ 0 w 58"/>
                    <a:gd name="T1" fmla="*/ 0 h 50"/>
                    <a:gd name="T2" fmla="*/ 12 w 58"/>
                    <a:gd name="T3" fmla="*/ 5 h 50"/>
                    <a:gd name="T4" fmla="*/ 32 w 58"/>
                    <a:gd name="T5" fmla="*/ 10 h 50"/>
                    <a:gd name="T6" fmla="*/ 44 w 58"/>
                    <a:gd name="T7" fmla="*/ 18 h 50"/>
                    <a:gd name="T8" fmla="*/ 51 w 58"/>
                    <a:gd name="T9" fmla="*/ 27 h 50"/>
                    <a:gd name="T10" fmla="*/ 58 w 58"/>
                    <a:gd name="T11" fmla="*/ 50 h 50"/>
                    <a:gd name="T12" fmla="*/ 50 w 58"/>
                    <a:gd name="T13" fmla="*/ 42 h 50"/>
                    <a:gd name="T14" fmla="*/ 37 w 58"/>
                    <a:gd name="T15" fmla="*/ 33 h 50"/>
                    <a:gd name="T16" fmla="*/ 28 w 58"/>
                    <a:gd name="T17" fmla="*/ 29 h 50"/>
                    <a:gd name="T18" fmla="*/ 0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0" y="0"/>
                      </a:moveTo>
                      <a:cubicBezTo>
                        <a:pt x="5" y="2"/>
                        <a:pt x="8" y="4"/>
                        <a:pt x="12" y="5"/>
                      </a:cubicBezTo>
                      <a:cubicBezTo>
                        <a:pt x="19" y="7"/>
                        <a:pt x="25" y="7"/>
                        <a:pt x="32" y="10"/>
                      </a:cubicBezTo>
                      <a:cubicBezTo>
                        <a:pt x="37" y="12"/>
                        <a:pt x="41" y="15"/>
                        <a:pt x="44" y="18"/>
                      </a:cubicBezTo>
                      <a:cubicBezTo>
                        <a:pt x="47" y="21"/>
                        <a:pt x="50" y="24"/>
                        <a:pt x="51" y="27"/>
                      </a:cubicBezTo>
                      <a:cubicBezTo>
                        <a:pt x="55" y="33"/>
                        <a:pt x="58" y="43"/>
                        <a:pt x="58" y="50"/>
                      </a:cubicBezTo>
                      <a:cubicBezTo>
                        <a:pt x="55" y="47"/>
                        <a:pt x="53" y="44"/>
                        <a:pt x="50" y="42"/>
                      </a:cubicBezTo>
                      <a:cubicBezTo>
                        <a:pt x="46" y="38"/>
                        <a:pt x="41" y="36"/>
                        <a:pt x="37" y="33"/>
                      </a:cubicBezTo>
                      <a:cubicBezTo>
                        <a:pt x="33" y="32"/>
                        <a:pt x="30" y="30"/>
                        <a:pt x="28" y="29"/>
                      </a:cubicBezTo>
                      <a:cubicBezTo>
                        <a:pt x="16" y="21"/>
                        <a:pt x="8" y="1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15" name="Freeform 973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3856039" y="3724275"/>
                  <a:ext cx="96838" cy="219075"/>
                </a:xfrm>
                <a:custGeom>
                  <a:avLst/>
                  <a:gdLst>
                    <a:gd name="T0" fmla="*/ 30 w 36"/>
                    <a:gd name="T1" fmla="*/ 82 h 82"/>
                    <a:gd name="T2" fmla="*/ 17 w 36"/>
                    <a:gd name="T3" fmla="*/ 46 h 82"/>
                    <a:gd name="T4" fmla="*/ 9 w 36"/>
                    <a:gd name="T5" fmla="*/ 30 h 82"/>
                    <a:gd name="T6" fmla="*/ 0 w 36"/>
                    <a:gd name="T7" fmla="*/ 0 h 82"/>
                    <a:gd name="T8" fmla="*/ 16 w 36"/>
                    <a:gd name="T9" fmla="*/ 13 h 82"/>
                    <a:gd name="T10" fmla="*/ 34 w 36"/>
                    <a:gd name="T11" fmla="*/ 55 h 82"/>
                    <a:gd name="T12" fmla="*/ 30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30" y="82"/>
                      </a:moveTo>
                      <a:cubicBezTo>
                        <a:pt x="30" y="71"/>
                        <a:pt x="22" y="53"/>
                        <a:pt x="17" y="46"/>
                      </a:cubicBezTo>
                      <a:cubicBezTo>
                        <a:pt x="14" y="42"/>
                        <a:pt x="11" y="36"/>
                        <a:pt x="9" y="30"/>
                      </a:cubicBezTo>
                      <a:cubicBezTo>
                        <a:pt x="5" y="20"/>
                        <a:pt x="1" y="9"/>
                        <a:pt x="0" y="0"/>
                      </a:cubicBezTo>
                      <a:cubicBezTo>
                        <a:pt x="5" y="4"/>
                        <a:pt x="10" y="8"/>
                        <a:pt x="16" y="13"/>
                      </a:cubicBezTo>
                      <a:cubicBezTo>
                        <a:pt x="29" y="25"/>
                        <a:pt x="36" y="37"/>
                        <a:pt x="34" y="55"/>
                      </a:cubicBezTo>
                      <a:cubicBezTo>
                        <a:pt x="34" y="61"/>
                        <a:pt x="33" y="76"/>
                        <a:pt x="30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16" name="Freeform 974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3878264" y="3944938"/>
                  <a:ext cx="130175" cy="163513"/>
                </a:xfrm>
                <a:custGeom>
                  <a:avLst/>
                  <a:gdLst>
                    <a:gd name="T0" fmla="*/ 0 w 49"/>
                    <a:gd name="T1" fmla="*/ 0 h 61"/>
                    <a:gd name="T2" fmla="*/ 11 w 49"/>
                    <a:gd name="T3" fmla="*/ 8 h 61"/>
                    <a:gd name="T4" fmla="*/ 29 w 49"/>
                    <a:gd name="T5" fmla="*/ 16 h 61"/>
                    <a:gd name="T6" fmla="*/ 40 w 49"/>
                    <a:gd name="T7" fmla="*/ 27 h 61"/>
                    <a:gd name="T8" fmla="*/ 45 w 49"/>
                    <a:gd name="T9" fmla="*/ 37 h 61"/>
                    <a:gd name="T10" fmla="*/ 47 w 49"/>
                    <a:gd name="T11" fmla="*/ 61 h 61"/>
                    <a:gd name="T12" fmla="*/ 41 w 49"/>
                    <a:gd name="T13" fmla="*/ 51 h 61"/>
                    <a:gd name="T14" fmla="*/ 30 w 49"/>
                    <a:gd name="T15" fmla="*/ 40 h 61"/>
                    <a:gd name="T16" fmla="*/ 22 w 49"/>
                    <a:gd name="T17" fmla="*/ 34 h 61"/>
                    <a:gd name="T18" fmla="*/ 0 w 49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61">
                      <a:moveTo>
                        <a:pt x="0" y="0"/>
                      </a:moveTo>
                      <a:cubicBezTo>
                        <a:pt x="4" y="4"/>
                        <a:pt x="7" y="6"/>
                        <a:pt x="11" y="8"/>
                      </a:cubicBezTo>
                      <a:cubicBezTo>
                        <a:pt x="18" y="11"/>
                        <a:pt x="23" y="13"/>
                        <a:pt x="29" y="16"/>
                      </a:cubicBezTo>
                      <a:cubicBezTo>
                        <a:pt x="33" y="19"/>
                        <a:pt x="37" y="23"/>
                        <a:pt x="40" y="27"/>
                      </a:cubicBezTo>
                      <a:cubicBezTo>
                        <a:pt x="42" y="31"/>
                        <a:pt x="44" y="34"/>
                        <a:pt x="45" y="37"/>
                      </a:cubicBezTo>
                      <a:cubicBezTo>
                        <a:pt x="47" y="44"/>
                        <a:pt x="49" y="54"/>
                        <a:pt x="47" y="61"/>
                      </a:cubicBezTo>
                      <a:cubicBezTo>
                        <a:pt x="45" y="57"/>
                        <a:pt x="43" y="54"/>
                        <a:pt x="41" y="51"/>
                      </a:cubicBezTo>
                      <a:cubicBezTo>
                        <a:pt x="37" y="47"/>
                        <a:pt x="34" y="44"/>
                        <a:pt x="30" y="40"/>
                      </a:cubicBezTo>
                      <a:cubicBezTo>
                        <a:pt x="27" y="38"/>
                        <a:pt x="24" y="36"/>
                        <a:pt x="22" y="34"/>
                      </a:cubicBezTo>
                      <a:cubicBezTo>
                        <a:pt x="11" y="25"/>
                        <a:pt x="6" y="1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17" name="Freeform 975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3965576" y="3881438"/>
                  <a:ext cx="76200" cy="230188"/>
                </a:xfrm>
                <a:custGeom>
                  <a:avLst/>
                  <a:gdLst>
                    <a:gd name="T0" fmla="*/ 14 w 28"/>
                    <a:gd name="T1" fmla="*/ 86 h 86"/>
                    <a:gd name="T2" fmla="*/ 8 w 28"/>
                    <a:gd name="T3" fmla="*/ 48 h 86"/>
                    <a:gd name="T4" fmla="*/ 3 w 28"/>
                    <a:gd name="T5" fmla="*/ 31 h 86"/>
                    <a:gd name="T6" fmla="*/ 0 w 28"/>
                    <a:gd name="T7" fmla="*/ 0 h 86"/>
                    <a:gd name="T8" fmla="*/ 14 w 28"/>
                    <a:gd name="T9" fmla="*/ 16 h 86"/>
                    <a:gd name="T10" fmla="*/ 23 w 28"/>
                    <a:gd name="T11" fmla="*/ 60 h 86"/>
                    <a:gd name="T12" fmla="*/ 14 w 28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86">
                      <a:moveTo>
                        <a:pt x="14" y="86"/>
                      </a:moveTo>
                      <a:cubicBezTo>
                        <a:pt x="16" y="75"/>
                        <a:pt x="12" y="56"/>
                        <a:pt x="8" y="48"/>
                      </a:cubicBezTo>
                      <a:cubicBezTo>
                        <a:pt x="6" y="43"/>
                        <a:pt x="4" y="37"/>
                        <a:pt x="3" y="31"/>
                      </a:cubicBezTo>
                      <a:cubicBezTo>
                        <a:pt x="1" y="21"/>
                        <a:pt x="0" y="9"/>
                        <a:pt x="0" y="0"/>
                      </a:cubicBezTo>
                      <a:cubicBezTo>
                        <a:pt x="5" y="5"/>
                        <a:pt x="9" y="9"/>
                        <a:pt x="14" y="16"/>
                      </a:cubicBezTo>
                      <a:cubicBezTo>
                        <a:pt x="24" y="30"/>
                        <a:pt x="28" y="43"/>
                        <a:pt x="23" y="60"/>
                      </a:cubicBezTo>
                      <a:cubicBezTo>
                        <a:pt x="21" y="66"/>
                        <a:pt x="18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18" name="Freeform 976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3937001" y="4087813"/>
                  <a:ext cx="96838" cy="214313"/>
                </a:xfrm>
                <a:custGeom>
                  <a:avLst/>
                  <a:gdLst>
                    <a:gd name="T0" fmla="*/ 0 w 36"/>
                    <a:gd name="T1" fmla="*/ 0 h 80"/>
                    <a:gd name="T2" fmla="*/ 9 w 36"/>
                    <a:gd name="T3" fmla="*/ 11 h 80"/>
                    <a:gd name="T4" fmla="*/ 25 w 36"/>
                    <a:gd name="T5" fmla="*/ 26 h 80"/>
                    <a:gd name="T6" fmla="*/ 33 w 36"/>
                    <a:gd name="T7" fmla="*/ 41 h 80"/>
                    <a:gd name="T8" fmla="*/ 36 w 36"/>
                    <a:gd name="T9" fmla="*/ 54 h 80"/>
                    <a:gd name="T10" fmla="*/ 31 w 36"/>
                    <a:gd name="T11" fmla="*/ 80 h 80"/>
                    <a:gd name="T12" fmla="*/ 27 w 36"/>
                    <a:gd name="T13" fmla="*/ 67 h 80"/>
                    <a:gd name="T14" fmla="*/ 18 w 36"/>
                    <a:gd name="T15" fmla="*/ 52 h 80"/>
                    <a:gd name="T16" fmla="*/ 12 w 36"/>
                    <a:gd name="T17" fmla="*/ 43 h 80"/>
                    <a:gd name="T18" fmla="*/ 0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0" y="0"/>
                      </a:moveTo>
                      <a:cubicBezTo>
                        <a:pt x="3" y="5"/>
                        <a:pt x="6" y="8"/>
                        <a:pt x="9" y="11"/>
                      </a:cubicBezTo>
                      <a:cubicBezTo>
                        <a:pt x="15" y="17"/>
                        <a:pt x="21" y="21"/>
                        <a:pt x="25" y="26"/>
                      </a:cubicBezTo>
                      <a:cubicBezTo>
                        <a:pt x="29" y="31"/>
                        <a:pt x="32" y="36"/>
                        <a:pt x="33" y="41"/>
                      </a:cubicBezTo>
                      <a:cubicBezTo>
                        <a:pt x="35" y="46"/>
                        <a:pt x="36" y="50"/>
                        <a:pt x="36" y="54"/>
                      </a:cubicBezTo>
                      <a:cubicBezTo>
                        <a:pt x="36" y="62"/>
                        <a:pt x="34" y="73"/>
                        <a:pt x="31" y="80"/>
                      </a:cubicBezTo>
                      <a:cubicBezTo>
                        <a:pt x="30" y="75"/>
                        <a:pt x="28" y="71"/>
                        <a:pt x="27" y="67"/>
                      </a:cubicBezTo>
                      <a:cubicBezTo>
                        <a:pt x="25" y="61"/>
                        <a:pt x="22" y="57"/>
                        <a:pt x="18" y="52"/>
                      </a:cubicBezTo>
                      <a:cubicBezTo>
                        <a:pt x="16" y="49"/>
                        <a:pt x="14" y="46"/>
                        <a:pt x="12" y="43"/>
                      </a:cubicBezTo>
                      <a:cubicBezTo>
                        <a:pt x="4" y="29"/>
                        <a:pt x="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19" name="Freeform 977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4019551" y="4044950"/>
                  <a:ext cx="74613" cy="257175"/>
                </a:xfrm>
                <a:custGeom>
                  <a:avLst/>
                  <a:gdLst>
                    <a:gd name="T0" fmla="*/ 0 w 28"/>
                    <a:gd name="T1" fmla="*/ 96 h 96"/>
                    <a:gd name="T2" fmla="*/ 5 w 28"/>
                    <a:gd name="T3" fmla="*/ 55 h 96"/>
                    <a:gd name="T4" fmla="*/ 5 w 28"/>
                    <a:gd name="T5" fmla="*/ 35 h 96"/>
                    <a:gd name="T6" fmla="*/ 12 w 28"/>
                    <a:gd name="T7" fmla="*/ 0 h 96"/>
                    <a:gd name="T8" fmla="*/ 21 w 28"/>
                    <a:gd name="T9" fmla="*/ 21 h 96"/>
                    <a:gd name="T10" fmla="*/ 17 w 28"/>
                    <a:gd name="T11" fmla="*/ 72 h 96"/>
                    <a:gd name="T12" fmla="*/ 0 w 28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96">
                      <a:moveTo>
                        <a:pt x="0" y="96"/>
                      </a:moveTo>
                      <a:cubicBezTo>
                        <a:pt x="5" y="86"/>
                        <a:pt x="6" y="64"/>
                        <a:pt x="5" y="55"/>
                      </a:cubicBezTo>
                      <a:cubicBezTo>
                        <a:pt x="4" y="48"/>
                        <a:pt x="4" y="41"/>
                        <a:pt x="5" y="35"/>
                      </a:cubicBezTo>
                      <a:cubicBezTo>
                        <a:pt x="6" y="23"/>
                        <a:pt x="8" y="10"/>
                        <a:pt x="12" y="0"/>
                      </a:cubicBezTo>
                      <a:cubicBezTo>
                        <a:pt x="15" y="7"/>
                        <a:pt x="18" y="13"/>
                        <a:pt x="21" y="21"/>
                      </a:cubicBezTo>
                      <a:cubicBezTo>
                        <a:pt x="28" y="40"/>
                        <a:pt x="28" y="56"/>
                        <a:pt x="17" y="72"/>
                      </a:cubicBezTo>
                      <a:cubicBezTo>
                        <a:pt x="13" y="78"/>
                        <a:pt x="6" y="92"/>
                        <a:pt x="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20" name="Freeform 978"/>
                <p:cNvSpPr/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3957639" y="4252913"/>
                  <a:ext cx="73025" cy="230188"/>
                </a:xfrm>
                <a:custGeom>
                  <a:avLst/>
                  <a:gdLst>
                    <a:gd name="T0" fmla="*/ 2 w 27"/>
                    <a:gd name="T1" fmla="*/ 0 h 86"/>
                    <a:gd name="T2" fmla="*/ 9 w 27"/>
                    <a:gd name="T3" fmla="*/ 13 h 86"/>
                    <a:gd name="T4" fmla="*/ 22 w 27"/>
                    <a:gd name="T5" fmla="*/ 32 h 86"/>
                    <a:gd name="T6" fmla="*/ 27 w 27"/>
                    <a:gd name="T7" fmla="*/ 48 h 86"/>
                    <a:gd name="T8" fmla="*/ 27 w 27"/>
                    <a:gd name="T9" fmla="*/ 61 h 86"/>
                    <a:gd name="T10" fmla="*/ 16 w 27"/>
                    <a:gd name="T11" fmla="*/ 86 h 86"/>
                    <a:gd name="T12" fmla="*/ 15 w 27"/>
                    <a:gd name="T13" fmla="*/ 73 h 86"/>
                    <a:gd name="T14" fmla="*/ 9 w 27"/>
                    <a:gd name="T15" fmla="*/ 56 h 86"/>
                    <a:gd name="T16" fmla="*/ 5 w 27"/>
                    <a:gd name="T17" fmla="*/ 45 h 86"/>
                    <a:gd name="T18" fmla="*/ 2 w 27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86">
                      <a:moveTo>
                        <a:pt x="2" y="0"/>
                      </a:moveTo>
                      <a:cubicBezTo>
                        <a:pt x="4" y="6"/>
                        <a:pt x="6" y="9"/>
                        <a:pt x="9" y="13"/>
                      </a:cubicBezTo>
                      <a:cubicBezTo>
                        <a:pt x="13" y="20"/>
                        <a:pt x="18" y="25"/>
                        <a:pt x="22" y="32"/>
                      </a:cubicBezTo>
                      <a:cubicBezTo>
                        <a:pt x="25" y="37"/>
                        <a:pt x="26" y="42"/>
                        <a:pt x="27" y="48"/>
                      </a:cubicBezTo>
                      <a:cubicBezTo>
                        <a:pt x="27" y="53"/>
                        <a:pt x="27" y="57"/>
                        <a:pt x="27" y="61"/>
                      </a:cubicBezTo>
                      <a:cubicBezTo>
                        <a:pt x="25" y="69"/>
                        <a:pt x="21" y="80"/>
                        <a:pt x="16" y="86"/>
                      </a:cubicBezTo>
                      <a:cubicBezTo>
                        <a:pt x="16" y="81"/>
                        <a:pt x="15" y="77"/>
                        <a:pt x="15" y="73"/>
                      </a:cubicBezTo>
                      <a:cubicBezTo>
                        <a:pt x="14" y="67"/>
                        <a:pt x="12" y="61"/>
                        <a:pt x="9" y="56"/>
                      </a:cubicBezTo>
                      <a:cubicBezTo>
                        <a:pt x="8" y="52"/>
                        <a:pt x="6" y="49"/>
                        <a:pt x="5" y="45"/>
                      </a:cubicBezTo>
                      <a:cubicBezTo>
                        <a:pt x="0" y="30"/>
                        <a:pt x="1" y="16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21" name="Freeform 979"/>
                <p:cNvSpPr/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4000501" y="4237038"/>
                  <a:ext cx="107950" cy="249238"/>
                </a:xfrm>
                <a:custGeom>
                  <a:avLst/>
                  <a:gdLst>
                    <a:gd name="T0" fmla="*/ 0 w 40"/>
                    <a:gd name="T1" fmla="*/ 93 h 93"/>
                    <a:gd name="T2" fmla="*/ 14 w 40"/>
                    <a:gd name="T3" fmla="*/ 52 h 93"/>
                    <a:gd name="T4" fmla="*/ 18 w 40"/>
                    <a:gd name="T5" fmla="*/ 32 h 93"/>
                    <a:gd name="T6" fmla="*/ 32 w 40"/>
                    <a:gd name="T7" fmla="*/ 0 h 93"/>
                    <a:gd name="T8" fmla="*/ 37 w 40"/>
                    <a:gd name="T9" fmla="*/ 23 h 93"/>
                    <a:gd name="T10" fmla="*/ 22 w 40"/>
                    <a:gd name="T11" fmla="*/ 72 h 93"/>
                    <a:gd name="T12" fmla="*/ 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0" y="93"/>
                      </a:moveTo>
                      <a:cubicBezTo>
                        <a:pt x="7" y="84"/>
                        <a:pt x="13" y="62"/>
                        <a:pt x="14" y="52"/>
                      </a:cubicBezTo>
                      <a:cubicBezTo>
                        <a:pt x="14" y="46"/>
                        <a:pt x="16" y="39"/>
                        <a:pt x="18" y="32"/>
                      </a:cubicBezTo>
                      <a:cubicBezTo>
                        <a:pt x="22" y="21"/>
                        <a:pt x="27" y="8"/>
                        <a:pt x="32" y="0"/>
                      </a:cubicBezTo>
                      <a:cubicBezTo>
                        <a:pt x="34" y="7"/>
                        <a:pt x="36" y="14"/>
                        <a:pt x="37" y="23"/>
                      </a:cubicBezTo>
                      <a:cubicBezTo>
                        <a:pt x="40" y="42"/>
                        <a:pt x="37" y="58"/>
                        <a:pt x="22" y="72"/>
                      </a:cubicBezTo>
                      <a:cubicBezTo>
                        <a:pt x="17" y="77"/>
                        <a:pt x="7" y="90"/>
                        <a:pt x="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22" name="Freeform 980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3922714" y="4411663"/>
                  <a:ext cx="69850" cy="250825"/>
                </a:xfrm>
                <a:custGeom>
                  <a:avLst/>
                  <a:gdLst>
                    <a:gd name="T0" fmla="*/ 14 w 26"/>
                    <a:gd name="T1" fmla="*/ 0 h 94"/>
                    <a:gd name="T2" fmla="*/ 17 w 26"/>
                    <a:gd name="T3" fmla="*/ 16 h 94"/>
                    <a:gd name="T4" fmla="*/ 24 w 26"/>
                    <a:gd name="T5" fmla="*/ 39 h 94"/>
                    <a:gd name="T6" fmla="*/ 24 w 26"/>
                    <a:gd name="T7" fmla="*/ 58 h 94"/>
                    <a:gd name="T8" fmla="*/ 19 w 26"/>
                    <a:gd name="T9" fmla="*/ 71 h 94"/>
                    <a:gd name="T10" fmla="*/ 0 w 26"/>
                    <a:gd name="T11" fmla="*/ 94 h 94"/>
                    <a:gd name="T12" fmla="*/ 3 w 26"/>
                    <a:gd name="T13" fmla="*/ 79 h 94"/>
                    <a:gd name="T14" fmla="*/ 3 w 26"/>
                    <a:gd name="T15" fmla="*/ 60 h 94"/>
                    <a:gd name="T16" fmla="*/ 2 w 26"/>
                    <a:gd name="T17" fmla="*/ 48 h 94"/>
                    <a:gd name="T18" fmla="*/ 14 w 26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94">
                      <a:moveTo>
                        <a:pt x="14" y="0"/>
                      </a:moveTo>
                      <a:cubicBezTo>
                        <a:pt x="14" y="7"/>
                        <a:pt x="15" y="11"/>
                        <a:pt x="17" y="16"/>
                      </a:cubicBezTo>
                      <a:cubicBezTo>
                        <a:pt x="19" y="25"/>
                        <a:pt x="23" y="31"/>
                        <a:pt x="24" y="39"/>
                      </a:cubicBezTo>
                      <a:cubicBezTo>
                        <a:pt x="26" y="46"/>
                        <a:pt x="25" y="52"/>
                        <a:pt x="24" y="58"/>
                      </a:cubicBezTo>
                      <a:cubicBezTo>
                        <a:pt x="23" y="63"/>
                        <a:pt x="21" y="67"/>
                        <a:pt x="19" y="71"/>
                      </a:cubicBezTo>
                      <a:cubicBezTo>
                        <a:pt x="16" y="79"/>
                        <a:pt x="8" y="89"/>
                        <a:pt x="0" y="94"/>
                      </a:cubicBezTo>
                      <a:cubicBezTo>
                        <a:pt x="2" y="88"/>
                        <a:pt x="3" y="84"/>
                        <a:pt x="3" y="79"/>
                      </a:cubicBezTo>
                      <a:cubicBezTo>
                        <a:pt x="4" y="73"/>
                        <a:pt x="4" y="67"/>
                        <a:pt x="3" y="60"/>
                      </a:cubicBezTo>
                      <a:cubicBezTo>
                        <a:pt x="3" y="56"/>
                        <a:pt x="3" y="52"/>
                        <a:pt x="2" y="48"/>
                      </a:cubicBezTo>
                      <a:cubicBezTo>
                        <a:pt x="2" y="30"/>
                        <a:pt x="8" y="16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23" name="Freeform 981"/>
                <p:cNvSpPr/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3922714" y="4435475"/>
                  <a:ext cx="171450" cy="227013"/>
                </a:xfrm>
                <a:custGeom>
                  <a:avLst/>
                  <a:gdLst>
                    <a:gd name="T0" fmla="*/ 0 w 64"/>
                    <a:gd name="T1" fmla="*/ 85 h 85"/>
                    <a:gd name="T2" fmla="*/ 28 w 64"/>
                    <a:gd name="T3" fmla="*/ 48 h 85"/>
                    <a:gd name="T4" fmla="*/ 39 w 64"/>
                    <a:gd name="T5" fmla="*/ 29 h 85"/>
                    <a:gd name="T6" fmla="*/ 64 w 64"/>
                    <a:gd name="T7" fmla="*/ 0 h 85"/>
                    <a:gd name="T8" fmla="*/ 62 w 64"/>
                    <a:gd name="T9" fmla="*/ 25 h 85"/>
                    <a:gd name="T10" fmla="*/ 30 w 64"/>
                    <a:gd name="T11" fmla="*/ 71 h 85"/>
                    <a:gd name="T12" fmla="*/ 0 w 64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85">
                      <a:moveTo>
                        <a:pt x="0" y="85"/>
                      </a:moveTo>
                      <a:cubicBezTo>
                        <a:pt x="11" y="78"/>
                        <a:pt x="24" y="57"/>
                        <a:pt x="28" y="48"/>
                      </a:cubicBezTo>
                      <a:cubicBezTo>
                        <a:pt x="30" y="41"/>
                        <a:pt x="34" y="35"/>
                        <a:pt x="39" y="29"/>
                      </a:cubicBezTo>
                      <a:cubicBezTo>
                        <a:pt x="46" y="18"/>
                        <a:pt x="55" y="7"/>
                        <a:pt x="64" y="0"/>
                      </a:cubicBezTo>
                      <a:cubicBezTo>
                        <a:pt x="63" y="8"/>
                        <a:pt x="63" y="15"/>
                        <a:pt x="62" y="25"/>
                      </a:cubicBezTo>
                      <a:cubicBezTo>
                        <a:pt x="58" y="46"/>
                        <a:pt x="49" y="61"/>
                        <a:pt x="30" y="71"/>
                      </a:cubicBezTo>
                      <a:cubicBezTo>
                        <a:pt x="23" y="75"/>
                        <a:pt x="8" y="84"/>
                        <a:pt x="0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24" name="Freeform 982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3781426" y="4568825"/>
                  <a:ext cx="123825" cy="255588"/>
                </a:xfrm>
                <a:custGeom>
                  <a:avLst/>
                  <a:gdLst>
                    <a:gd name="T0" fmla="*/ 46 w 46"/>
                    <a:gd name="T1" fmla="*/ 0 h 95"/>
                    <a:gd name="T2" fmla="*/ 44 w 46"/>
                    <a:gd name="T3" fmla="*/ 18 h 95"/>
                    <a:gd name="T4" fmla="*/ 44 w 46"/>
                    <a:gd name="T5" fmla="*/ 45 h 95"/>
                    <a:gd name="T6" fmla="*/ 38 w 46"/>
                    <a:gd name="T7" fmla="*/ 65 h 95"/>
                    <a:gd name="T8" fmla="*/ 28 w 46"/>
                    <a:gd name="T9" fmla="*/ 78 h 95"/>
                    <a:gd name="T10" fmla="*/ 0 w 46"/>
                    <a:gd name="T11" fmla="*/ 95 h 95"/>
                    <a:gd name="T12" fmla="*/ 8 w 46"/>
                    <a:gd name="T13" fmla="*/ 81 h 95"/>
                    <a:gd name="T14" fmla="*/ 15 w 46"/>
                    <a:gd name="T15" fmla="*/ 61 h 95"/>
                    <a:gd name="T16" fmla="*/ 18 w 46"/>
                    <a:gd name="T17" fmla="*/ 47 h 95"/>
                    <a:gd name="T18" fmla="*/ 46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46" y="0"/>
                      </a:moveTo>
                      <a:cubicBezTo>
                        <a:pt x="45" y="7"/>
                        <a:pt x="44" y="13"/>
                        <a:pt x="44" y="18"/>
                      </a:cubicBezTo>
                      <a:cubicBezTo>
                        <a:pt x="44" y="28"/>
                        <a:pt x="45" y="36"/>
                        <a:pt x="44" y="45"/>
                      </a:cubicBezTo>
                      <a:cubicBezTo>
                        <a:pt x="43" y="53"/>
                        <a:pt x="41" y="59"/>
                        <a:pt x="38" y="65"/>
                      </a:cubicBezTo>
                      <a:cubicBezTo>
                        <a:pt x="35" y="70"/>
                        <a:pt x="32" y="74"/>
                        <a:pt x="28" y="78"/>
                      </a:cubicBezTo>
                      <a:cubicBezTo>
                        <a:pt x="21" y="85"/>
                        <a:pt x="10" y="93"/>
                        <a:pt x="0" y="95"/>
                      </a:cubicBezTo>
                      <a:cubicBezTo>
                        <a:pt x="4" y="90"/>
                        <a:pt x="6" y="86"/>
                        <a:pt x="8" y="81"/>
                      </a:cubicBezTo>
                      <a:cubicBezTo>
                        <a:pt x="12" y="74"/>
                        <a:pt x="14" y="68"/>
                        <a:pt x="15" y="61"/>
                      </a:cubicBezTo>
                      <a:cubicBezTo>
                        <a:pt x="16" y="56"/>
                        <a:pt x="17" y="51"/>
                        <a:pt x="18" y="47"/>
                      </a:cubicBezTo>
                      <a:cubicBezTo>
                        <a:pt x="23" y="28"/>
                        <a:pt x="35" y="15"/>
                        <a:pt x="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25" name="Freeform 983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3781426" y="4638675"/>
                  <a:ext cx="260350" cy="190500"/>
                </a:xfrm>
                <a:custGeom>
                  <a:avLst/>
                  <a:gdLst>
                    <a:gd name="T0" fmla="*/ 0 w 97"/>
                    <a:gd name="T1" fmla="*/ 69 h 71"/>
                    <a:gd name="T2" fmla="*/ 42 w 97"/>
                    <a:gd name="T3" fmla="*/ 39 h 71"/>
                    <a:gd name="T4" fmla="*/ 60 w 97"/>
                    <a:gd name="T5" fmla="*/ 23 h 71"/>
                    <a:gd name="T6" fmla="*/ 97 w 97"/>
                    <a:gd name="T7" fmla="*/ 0 h 71"/>
                    <a:gd name="T8" fmla="*/ 86 w 97"/>
                    <a:gd name="T9" fmla="*/ 27 h 71"/>
                    <a:gd name="T10" fmla="*/ 37 w 97"/>
                    <a:gd name="T11" fmla="*/ 65 h 71"/>
                    <a:gd name="T12" fmla="*/ 0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0" y="69"/>
                      </a:moveTo>
                      <a:cubicBezTo>
                        <a:pt x="14" y="66"/>
                        <a:pt x="34" y="48"/>
                        <a:pt x="42" y="39"/>
                      </a:cubicBezTo>
                      <a:cubicBezTo>
                        <a:pt x="47" y="33"/>
                        <a:pt x="53" y="28"/>
                        <a:pt x="60" y="23"/>
                      </a:cubicBezTo>
                      <a:cubicBezTo>
                        <a:pt x="72" y="14"/>
                        <a:pt x="86" y="5"/>
                        <a:pt x="97" y="0"/>
                      </a:cubicBezTo>
                      <a:cubicBezTo>
                        <a:pt x="94" y="9"/>
                        <a:pt x="91" y="17"/>
                        <a:pt x="86" y="27"/>
                      </a:cubicBezTo>
                      <a:cubicBezTo>
                        <a:pt x="75" y="47"/>
                        <a:pt x="60" y="61"/>
                        <a:pt x="37" y="65"/>
                      </a:cubicBezTo>
                      <a:cubicBezTo>
                        <a:pt x="28" y="67"/>
                        <a:pt x="9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26" name="Freeform 984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3565526" y="4719638"/>
                  <a:ext cx="227013" cy="211138"/>
                </a:xfrm>
                <a:custGeom>
                  <a:avLst/>
                  <a:gdLst>
                    <a:gd name="T0" fmla="*/ 85 w 85"/>
                    <a:gd name="T1" fmla="*/ 0 h 79"/>
                    <a:gd name="T2" fmla="*/ 76 w 85"/>
                    <a:gd name="T3" fmla="*/ 17 h 79"/>
                    <a:gd name="T4" fmla="*/ 66 w 85"/>
                    <a:gd name="T5" fmla="*/ 44 h 79"/>
                    <a:gd name="T6" fmla="*/ 51 w 85"/>
                    <a:gd name="T7" fmla="*/ 61 h 79"/>
                    <a:gd name="T8" fmla="*/ 37 w 85"/>
                    <a:gd name="T9" fmla="*/ 71 h 79"/>
                    <a:gd name="T10" fmla="*/ 0 w 85"/>
                    <a:gd name="T11" fmla="*/ 78 h 79"/>
                    <a:gd name="T12" fmla="*/ 14 w 85"/>
                    <a:gd name="T13" fmla="*/ 67 h 79"/>
                    <a:gd name="T14" fmla="*/ 29 w 85"/>
                    <a:gd name="T15" fmla="*/ 49 h 79"/>
                    <a:gd name="T16" fmla="*/ 37 w 85"/>
                    <a:gd name="T17" fmla="*/ 36 h 79"/>
                    <a:gd name="T18" fmla="*/ 85 w 85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" h="79">
                      <a:moveTo>
                        <a:pt x="85" y="0"/>
                      </a:moveTo>
                      <a:cubicBezTo>
                        <a:pt x="80" y="6"/>
                        <a:pt x="78" y="11"/>
                        <a:pt x="76" y="17"/>
                      </a:cubicBezTo>
                      <a:cubicBezTo>
                        <a:pt x="72" y="27"/>
                        <a:pt x="70" y="35"/>
                        <a:pt x="66" y="44"/>
                      </a:cubicBezTo>
                      <a:cubicBezTo>
                        <a:pt x="62" y="51"/>
                        <a:pt x="57" y="57"/>
                        <a:pt x="51" y="61"/>
                      </a:cubicBezTo>
                      <a:cubicBezTo>
                        <a:pt x="46" y="65"/>
                        <a:pt x="41" y="69"/>
                        <a:pt x="37" y="71"/>
                      </a:cubicBezTo>
                      <a:cubicBezTo>
                        <a:pt x="27" y="76"/>
                        <a:pt x="11" y="79"/>
                        <a:pt x="0" y="78"/>
                      </a:cubicBezTo>
                      <a:cubicBezTo>
                        <a:pt x="6" y="74"/>
                        <a:pt x="10" y="71"/>
                        <a:pt x="14" y="67"/>
                      </a:cubicBezTo>
                      <a:cubicBezTo>
                        <a:pt x="21" y="61"/>
                        <a:pt x="25" y="55"/>
                        <a:pt x="29" y="49"/>
                      </a:cubicBezTo>
                      <a:cubicBezTo>
                        <a:pt x="32" y="44"/>
                        <a:pt x="35" y="40"/>
                        <a:pt x="37" y="36"/>
                      </a:cubicBezTo>
                      <a:cubicBezTo>
                        <a:pt x="50" y="19"/>
                        <a:pt x="67" y="1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27" name="Freeform 985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3565526" y="4837113"/>
                  <a:ext cx="341313" cy="125413"/>
                </a:xfrm>
                <a:custGeom>
                  <a:avLst/>
                  <a:gdLst>
                    <a:gd name="T0" fmla="*/ 0 w 128"/>
                    <a:gd name="T1" fmla="*/ 34 h 47"/>
                    <a:gd name="T2" fmla="*/ 56 w 128"/>
                    <a:gd name="T3" fmla="*/ 19 h 47"/>
                    <a:gd name="T4" fmla="*/ 81 w 128"/>
                    <a:gd name="T5" fmla="*/ 9 h 47"/>
                    <a:gd name="T6" fmla="*/ 128 w 128"/>
                    <a:gd name="T7" fmla="*/ 0 h 47"/>
                    <a:gd name="T8" fmla="*/ 107 w 128"/>
                    <a:gd name="T9" fmla="*/ 22 h 47"/>
                    <a:gd name="T10" fmla="*/ 41 w 128"/>
                    <a:gd name="T11" fmla="*/ 43 h 47"/>
                    <a:gd name="T12" fmla="*/ 0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0" y="34"/>
                      </a:moveTo>
                      <a:cubicBezTo>
                        <a:pt x="16" y="35"/>
                        <a:pt x="45" y="25"/>
                        <a:pt x="56" y="19"/>
                      </a:cubicBezTo>
                      <a:cubicBezTo>
                        <a:pt x="63" y="15"/>
                        <a:pt x="72" y="12"/>
                        <a:pt x="81" y="9"/>
                      </a:cubicBezTo>
                      <a:cubicBezTo>
                        <a:pt x="97" y="4"/>
                        <a:pt x="115" y="0"/>
                        <a:pt x="128" y="0"/>
                      </a:cubicBezTo>
                      <a:cubicBezTo>
                        <a:pt x="122" y="7"/>
                        <a:pt x="115" y="14"/>
                        <a:pt x="107" y="22"/>
                      </a:cubicBezTo>
                      <a:cubicBezTo>
                        <a:pt x="87" y="39"/>
                        <a:pt x="67" y="47"/>
                        <a:pt x="41" y="43"/>
                      </a:cubicBezTo>
                      <a:cubicBezTo>
                        <a:pt x="31" y="41"/>
                        <a:pt x="9" y="39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</p:grpSp>
        </p:grpSp>
        <p:sp>
          <p:nvSpPr>
            <p:cNvPr id="128" name="文本框 127"/>
            <p:cNvSpPr txBox="1"/>
            <p:nvPr>
              <p:custDataLst>
                <p:tags r:id="rId77"/>
              </p:custDataLst>
            </p:nvPr>
          </p:nvSpPr>
          <p:spPr>
            <a:xfrm>
              <a:off x="2397" y="7930"/>
              <a:ext cx="194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400">
                  <a:solidFill>
                    <a:srgbClr val="546B7E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-  02  -</a:t>
              </a:r>
              <a:endParaRPr lang="en-US" altLang="zh-CN" sz="1400">
                <a:solidFill>
                  <a:srgbClr val="546B7E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pic>
          <p:nvPicPr>
            <p:cNvPr id="129" name="图形 2"/>
            <p:cNvPicPr>
              <a:picLocks noChangeAspect="1"/>
            </p:cNvPicPr>
            <p:nvPr>
              <p:custDataLst>
                <p:tags r:id="rId78"/>
              </p:custDataLst>
            </p:nvPr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 bwMode="auto">
            <a:xfrm>
              <a:off x="3027" y="4092"/>
              <a:ext cx="684" cy="636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</p:pic>
      </p:grpSp>
      <p:grpSp>
        <p:nvGrpSpPr>
          <p:cNvPr id="130" name="组合 129"/>
          <p:cNvGrpSpPr/>
          <p:nvPr>
            <p:custDataLst>
              <p:tags r:id="rId79"/>
            </p:custDataLst>
          </p:nvPr>
        </p:nvGrpSpPr>
        <p:grpSpPr>
          <a:xfrm rot="0">
            <a:off x="6189980" y="1601470"/>
            <a:ext cx="2443480" cy="3716655"/>
            <a:chOff x="1445" y="3002"/>
            <a:chExt cx="3848" cy="5853"/>
          </a:xfrm>
          <a:effectLst>
            <a:reflection blurRad="6350" stA="50000" endA="300" endPos="15000" dir="5400000" sy="-100000" algn="bl" rotWithShape="0"/>
          </a:effectLst>
        </p:grpSpPr>
        <p:sp>
          <p:nvSpPr>
            <p:cNvPr id="131" name="圆角矩形 130"/>
            <p:cNvSpPr/>
            <p:nvPr>
              <p:custDataLst>
                <p:tags r:id="rId80"/>
              </p:custDataLst>
            </p:nvPr>
          </p:nvSpPr>
          <p:spPr>
            <a:xfrm>
              <a:off x="1445" y="3002"/>
              <a:ext cx="3848" cy="5853"/>
            </a:xfrm>
            <a:prstGeom prst="roundRect">
              <a:avLst>
                <a:gd name="adj" fmla="val 3352"/>
              </a:avLst>
            </a:prstGeom>
            <a:gradFill>
              <a:gsLst>
                <a:gs pos="100000">
                  <a:srgbClr val="FAFBFD"/>
                </a:gs>
                <a:gs pos="0">
                  <a:srgbClr val="E6EDF3"/>
                </a:gs>
              </a:gsLst>
              <a:lin ang="16200000" scaled="0"/>
            </a:gradFill>
            <a:ln w="19050">
              <a:gradFill>
                <a:gsLst>
                  <a:gs pos="13000">
                    <a:srgbClr val="FAFBFD"/>
                  </a:gs>
                  <a:gs pos="100000">
                    <a:srgbClr val="5B7389">
                      <a:alpha val="10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32" name="文本框 131"/>
            <p:cNvSpPr txBox="1"/>
            <p:nvPr>
              <p:custDataLst>
                <p:tags r:id="rId81"/>
              </p:custDataLst>
            </p:nvPr>
          </p:nvSpPr>
          <p:spPr>
            <a:xfrm flipH="1">
              <a:off x="1829" y="6345"/>
              <a:ext cx="3080" cy="4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sz="900" b="0">
                  <a:solidFill>
                    <a:srgbClr val="3D4852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园区规划了污水处理</a:t>
              </a:r>
              <a:r>
                <a:rPr lang="zh-CN" sz="900" b="0">
                  <a:solidFill>
                    <a:srgbClr val="3D4852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厂</a:t>
              </a:r>
              <a:endParaRPr lang="zh-CN" sz="900" b="0">
                <a:solidFill>
                  <a:srgbClr val="3D4852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133" name="文本框 132"/>
            <p:cNvSpPr txBox="1"/>
            <p:nvPr>
              <p:custDataLst>
                <p:tags r:id="rId82"/>
              </p:custDataLst>
            </p:nvPr>
          </p:nvSpPr>
          <p:spPr>
            <a:xfrm flipH="1">
              <a:off x="2263" y="5814"/>
              <a:ext cx="2078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600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污水</a:t>
              </a:r>
              <a:r>
                <a:rPr lang="zh-CN" altLang="en-US" sz="1600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处理厂</a:t>
              </a:r>
              <a:endParaRPr lang="zh-CN" altLang="en-US" sz="1600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汉仪雅酷黑 75W" panose="020B0804020202020204" charset="-122"/>
                <a:ea typeface="汉仪雅酷黑 75W" panose="020B0804020202020204" charset="-122"/>
                <a:sym typeface="+mn-ea"/>
              </a:endParaRPr>
            </a:p>
          </p:txBody>
        </p:sp>
        <p:grpSp>
          <p:nvGrpSpPr>
            <p:cNvPr id="134" name="组合 133"/>
            <p:cNvGrpSpPr/>
            <p:nvPr/>
          </p:nvGrpSpPr>
          <p:grpSpPr>
            <a:xfrm>
              <a:off x="2437" y="3657"/>
              <a:ext cx="1865" cy="1670"/>
              <a:chOff x="2303" y="3587"/>
              <a:chExt cx="2022" cy="1810"/>
            </a:xfrm>
          </p:grpSpPr>
          <p:sp>
            <p:nvSpPr>
              <p:cNvPr id="135" name="椭圆 134"/>
              <p:cNvSpPr/>
              <p:nvPr>
                <p:custDataLst>
                  <p:tags r:id="rId83"/>
                </p:custDataLst>
              </p:nvPr>
            </p:nvSpPr>
            <p:spPr>
              <a:xfrm>
                <a:off x="2601" y="3774"/>
                <a:ext cx="1426" cy="1426"/>
              </a:xfrm>
              <a:prstGeom prst="ellipse">
                <a:avLst/>
              </a:prstGeom>
              <a:solidFill>
                <a:srgbClr val="EDC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grpSp>
            <p:nvGrpSpPr>
              <p:cNvPr id="136" name="组合 135"/>
              <p:cNvGrpSpPr/>
              <p:nvPr/>
            </p:nvGrpSpPr>
            <p:grpSpPr>
              <a:xfrm>
                <a:off x="2303" y="3587"/>
                <a:ext cx="2022" cy="1810"/>
                <a:chOff x="2625726" y="3635375"/>
                <a:chExt cx="1482725" cy="1327151"/>
              </a:xfrm>
              <a:solidFill>
                <a:srgbClr val="546B7E"/>
              </a:solidFill>
            </p:grpSpPr>
            <p:sp>
              <p:nvSpPr>
                <p:cNvPr id="137" name="Freeform 955"/>
                <p:cNvSpPr>
                  <a:spLocks noEditPoints="1"/>
                </p:cNvSpPr>
                <p:nvPr>
                  <p:custDataLst>
                    <p:tags r:id="rId84"/>
                  </p:custDataLst>
                </p:nvPr>
              </p:nvSpPr>
              <p:spPr bwMode="auto">
                <a:xfrm>
                  <a:off x="2820989" y="3749675"/>
                  <a:ext cx="1089025" cy="1090613"/>
                </a:xfrm>
                <a:custGeom>
                  <a:avLst/>
                  <a:gdLst>
                    <a:gd name="T0" fmla="*/ 204 w 407"/>
                    <a:gd name="T1" fmla="*/ 0 h 407"/>
                    <a:gd name="T2" fmla="*/ 348 w 407"/>
                    <a:gd name="T3" fmla="*/ 60 h 407"/>
                    <a:gd name="T4" fmla="*/ 407 w 407"/>
                    <a:gd name="T5" fmla="*/ 204 h 407"/>
                    <a:gd name="T6" fmla="*/ 348 w 407"/>
                    <a:gd name="T7" fmla="*/ 348 h 407"/>
                    <a:gd name="T8" fmla="*/ 204 w 407"/>
                    <a:gd name="T9" fmla="*/ 407 h 407"/>
                    <a:gd name="T10" fmla="*/ 60 w 407"/>
                    <a:gd name="T11" fmla="*/ 348 h 407"/>
                    <a:gd name="T12" fmla="*/ 0 w 407"/>
                    <a:gd name="T13" fmla="*/ 204 h 407"/>
                    <a:gd name="T14" fmla="*/ 60 w 407"/>
                    <a:gd name="T15" fmla="*/ 60 h 407"/>
                    <a:gd name="T16" fmla="*/ 204 w 407"/>
                    <a:gd name="T17" fmla="*/ 0 h 407"/>
                    <a:gd name="T18" fmla="*/ 342 w 407"/>
                    <a:gd name="T19" fmla="*/ 66 h 407"/>
                    <a:gd name="T20" fmla="*/ 204 w 407"/>
                    <a:gd name="T21" fmla="*/ 9 h 407"/>
                    <a:gd name="T22" fmla="*/ 66 w 407"/>
                    <a:gd name="T23" fmla="*/ 66 h 407"/>
                    <a:gd name="T24" fmla="*/ 9 w 407"/>
                    <a:gd name="T25" fmla="*/ 204 h 407"/>
                    <a:gd name="T26" fmla="*/ 66 w 407"/>
                    <a:gd name="T27" fmla="*/ 342 h 407"/>
                    <a:gd name="T28" fmla="*/ 204 w 407"/>
                    <a:gd name="T29" fmla="*/ 399 h 407"/>
                    <a:gd name="T30" fmla="*/ 342 w 407"/>
                    <a:gd name="T31" fmla="*/ 342 h 407"/>
                    <a:gd name="T32" fmla="*/ 399 w 407"/>
                    <a:gd name="T33" fmla="*/ 204 h 407"/>
                    <a:gd name="T34" fmla="*/ 342 w 407"/>
                    <a:gd name="T35" fmla="*/ 66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7" h="407">
                      <a:moveTo>
                        <a:pt x="204" y="0"/>
                      </a:moveTo>
                      <a:cubicBezTo>
                        <a:pt x="260" y="0"/>
                        <a:pt x="311" y="23"/>
                        <a:pt x="348" y="60"/>
                      </a:cubicBezTo>
                      <a:cubicBezTo>
                        <a:pt x="385" y="96"/>
                        <a:pt x="407" y="147"/>
                        <a:pt x="407" y="204"/>
                      </a:cubicBezTo>
                      <a:cubicBezTo>
                        <a:pt x="407" y="260"/>
                        <a:pt x="385" y="311"/>
                        <a:pt x="348" y="348"/>
                      </a:cubicBezTo>
                      <a:cubicBezTo>
                        <a:pt x="311" y="385"/>
                        <a:pt x="260" y="407"/>
                        <a:pt x="204" y="407"/>
                      </a:cubicBezTo>
                      <a:cubicBezTo>
                        <a:pt x="147" y="407"/>
                        <a:pt x="96" y="385"/>
                        <a:pt x="60" y="348"/>
                      </a:cubicBezTo>
                      <a:cubicBezTo>
                        <a:pt x="23" y="311"/>
                        <a:pt x="0" y="260"/>
                        <a:pt x="0" y="204"/>
                      </a:cubicBezTo>
                      <a:cubicBezTo>
                        <a:pt x="0" y="147"/>
                        <a:pt x="23" y="96"/>
                        <a:pt x="60" y="60"/>
                      </a:cubicBezTo>
                      <a:cubicBezTo>
                        <a:pt x="96" y="23"/>
                        <a:pt x="147" y="0"/>
                        <a:pt x="204" y="0"/>
                      </a:cubicBezTo>
                      <a:close/>
                      <a:moveTo>
                        <a:pt x="342" y="66"/>
                      </a:moveTo>
                      <a:cubicBezTo>
                        <a:pt x="306" y="30"/>
                        <a:pt x="257" y="9"/>
                        <a:pt x="204" y="9"/>
                      </a:cubicBezTo>
                      <a:cubicBezTo>
                        <a:pt x="150" y="9"/>
                        <a:pt x="101" y="30"/>
                        <a:pt x="66" y="66"/>
                      </a:cubicBezTo>
                      <a:cubicBezTo>
                        <a:pt x="30" y="101"/>
                        <a:pt x="9" y="150"/>
                        <a:pt x="9" y="204"/>
                      </a:cubicBezTo>
                      <a:cubicBezTo>
                        <a:pt x="9" y="257"/>
                        <a:pt x="30" y="306"/>
                        <a:pt x="66" y="342"/>
                      </a:cubicBezTo>
                      <a:cubicBezTo>
                        <a:pt x="101" y="377"/>
                        <a:pt x="150" y="399"/>
                        <a:pt x="204" y="399"/>
                      </a:cubicBezTo>
                      <a:cubicBezTo>
                        <a:pt x="257" y="399"/>
                        <a:pt x="306" y="377"/>
                        <a:pt x="342" y="342"/>
                      </a:cubicBezTo>
                      <a:cubicBezTo>
                        <a:pt x="377" y="306"/>
                        <a:pt x="399" y="257"/>
                        <a:pt x="399" y="204"/>
                      </a:cubicBezTo>
                      <a:cubicBezTo>
                        <a:pt x="399" y="150"/>
                        <a:pt x="377" y="101"/>
                        <a:pt x="342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38" name="Freeform 956"/>
                <p:cNvSpPr/>
                <p:nvPr>
                  <p:custDataLst>
                    <p:tags r:id="rId85"/>
                  </p:custDataLst>
                </p:nvPr>
              </p:nvSpPr>
              <p:spPr bwMode="auto">
                <a:xfrm>
                  <a:off x="2881314" y="3635375"/>
                  <a:ext cx="225425" cy="155575"/>
                </a:xfrm>
                <a:custGeom>
                  <a:avLst/>
                  <a:gdLst>
                    <a:gd name="T0" fmla="*/ 0 w 84"/>
                    <a:gd name="T1" fmla="*/ 58 h 58"/>
                    <a:gd name="T2" fmla="*/ 84 w 84"/>
                    <a:gd name="T3" fmla="*/ 0 h 58"/>
                    <a:gd name="T4" fmla="*/ 0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0" y="58"/>
                      </a:moveTo>
                      <a:cubicBezTo>
                        <a:pt x="22" y="42"/>
                        <a:pt x="45" y="17"/>
                        <a:pt x="84" y="0"/>
                      </a:cubicBezTo>
                      <a:cubicBezTo>
                        <a:pt x="55" y="0"/>
                        <a:pt x="10" y="22"/>
                        <a:pt x="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39" name="Freeform 957"/>
                <p:cNvSpPr/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2794001" y="3806825"/>
                  <a:ext cx="155575" cy="133350"/>
                </a:xfrm>
                <a:custGeom>
                  <a:avLst/>
                  <a:gdLst>
                    <a:gd name="T0" fmla="*/ 58 w 58"/>
                    <a:gd name="T1" fmla="*/ 0 h 50"/>
                    <a:gd name="T2" fmla="*/ 46 w 58"/>
                    <a:gd name="T3" fmla="*/ 5 h 50"/>
                    <a:gd name="T4" fmla="*/ 27 w 58"/>
                    <a:gd name="T5" fmla="*/ 10 h 50"/>
                    <a:gd name="T6" fmla="*/ 14 w 58"/>
                    <a:gd name="T7" fmla="*/ 18 h 50"/>
                    <a:gd name="T8" fmla="*/ 7 w 58"/>
                    <a:gd name="T9" fmla="*/ 27 h 50"/>
                    <a:gd name="T10" fmla="*/ 0 w 58"/>
                    <a:gd name="T11" fmla="*/ 50 h 50"/>
                    <a:gd name="T12" fmla="*/ 8 w 58"/>
                    <a:gd name="T13" fmla="*/ 42 h 50"/>
                    <a:gd name="T14" fmla="*/ 22 w 58"/>
                    <a:gd name="T15" fmla="*/ 33 h 50"/>
                    <a:gd name="T16" fmla="*/ 31 w 58"/>
                    <a:gd name="T17" fmla="*/ 29 h 50"/>
                    <a:gd name="T18" fmla="*/ 58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58" y="0"/>
                      </a:moveTo>
                      <a:cubicBezTo>
                        <a:pt x="53" y="2"/>
                        <a:pt x="50" y="4"/>
                        <a:pt x="46" y="5"/>
                      </a:cubicBezTo>
                      <a:cubicBezTo>
                        <a:pt x="39" y="7"/>
                        <a:pt x="33" y="7"/>
                        <a:pt x="27" y="10"/>
                      </a:cubicBezTo>
                      <a:cubicBezTo>
                        <a:pt x="22" y="12"/>
                        <a:pt x="18" y="15"/>
                        <a:pt x="14" y="18"/>
                      </a:cubicBezTo>
                      <a:cubicBezTo>
                        <a:pt x="11" y="21"/>
                        <a:pt x="9" y="24"/>
                        <a:pt x="7" y="27"/>
                      </a:cubicBezTo>
                      <a:cubicBezTo>
                        <a:pt x="3" y="33"/>
                        <a:pt x="0" y="43"/>
                        <a:pt x="0" y="50"/>
                      </a:cubicBezTo>
                      <a:cubicBezTo>
                        <a:pt x="3" y="47"/>
                        <a:pt x="6" y="44"/>
                        <a:pt x="8" y="42"/>
                      </a:cubicBezTo>
                      <a:cubicBezTo>
                        <a:pt x="13" y="38"/>
                        <a:pt x="17" y="36"/>
                        <a:pt x="22" y="33"/>
                      </a:cubicBezTo>
                      <a:cubicBezTo>
                        <a:pt x="25" y="32"/>
                        <a:pt x="28" y="30"/>
                        <a:pt x="31" y="29"/>
                      </a:cubicBezTo>
                      <a:cubicBezTo>
                        <a:pt x="43" y="21"/>
                        <a:pt x="50" y="11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40" name="Freeform 958"/>
                <p:cNvSpPr/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2778126" y="3724275"/>
                  <a:ext cx="95250" cy="219075"/>
                </a:xfrm>
                <a:custGeom>
                  <a:avLst/>
                  <a:gdLst>
                    <a:gd name="T0" fmla="*/ 6 w 36"/>
                    <a:gd name="T1" fmla="*/ 82 h 82"/>
                    <a:gd name="T2" fmla="*/ 19 w 36"/>
                    <a:gd name="T3" fmla="*/ 46 h 82"/>
                    <a:gd name="T4" fmla="*/ 28 w 36"/>
                    <a:gd name="T5" fmla="*/ 30 h 82"/>
                    <a:gd name="T6" fmla="*/ 36 w 36"/>
                    <a:gd name="T7" fmla="*/ 0 h 82"/>
                    <a:gd name="T8" fmla="*/ 20 w 36"/>
                    <a:gd name="T9" fmla="*/ 13 h 82"/>
                    <a:gd name="T10" fmla="*/ 2 w 36"/>
                    <a:gd name="T11" fmla="*/ 55 h 82"/>
                    <a:gd name="T12" fmla="*/ 6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6" y="82"/>
                      </a:moveTo>
                      <a:cubicBezTo>
                        <a:pt x="6" y="71"/>
                        <a:pt x="14" y="53"/>
                        <a:pt x="19" y="46"/>
                      </a:cubicBezTo>
                      <a:cubicBezTo>
                        <a:pt x="23" y="42"/>
                        <a:pt x="25" y="36"/>
                        <a:pt x="28" y="30"/>
                      </a:cubicBezTo>
                      <a:cubicBezTo>
                        <a:pt x="32" y="20"/>
                        <a:pt x="35" y="9"/>
                        <a:pt x="36" y="0"/>
                      </a:cubicBezTo>
                      <a:cubicBezTo>
                        <a:pt x="31" y="4"/>
                        <a:pt x="26" y="8"/>
                        <a:pt x="20" y="13"/>
                      </a:cubicBezTo>
                      <a:cubicBezTo>
                        <a:pt x="7" y="25"/>
                        <a:pt x="0" y="37"/>
                        <a:pt x="2" y="55"/>
                      </a:cubicBezTo>
                      <a:cubicBezTo>
                        <a:pt x="3" y="61"/>
                        <a:pt x="3" y="76"/>
                        <a:pt x="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41" name="Freeform 959"/>
                <p:cNvSpPr/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2724151" y="3944938"/>
                  <a:ext cx="128588" cy="163513"/>
                </a:xfrm>
                <a:custGeom>
                  <a:avLst/>
                  <a:gdLst>
                    <a:gd name="T0" fmla="*/ 48 w 48"/>
                    <a:gd name="T1" fmla="*/ 0 h 61"/>
                    <a:gd name="T2" fmla="*/ 37 w 48"/>
                    <a:gd name="T3" fmla="*/ 8 h 61"/>
                    <a:gd name="T4" fmla="*/ 19 w 48"/>
                    <a:gd name="T5" fmla="*/ 16 h 61"/>
                    <a:gd name="T6" fmla="*/ 9 w 48"/>
                    <a:gd name="T7" fmla="*/ 27 h 61"/>
                    <a:gd name="T8" fmla="*/ 3 w 48"/>
                    <a:gd name="T9" fmla="*/ 37 h 61"/>
                    <a:gd name="T10" fmla="*/ 1 w 48"/>
                    <a:gd name="T11" fmla="*/ 61 h 61"/>
                    <a:gd name="T12" fmla="*/ 8 w 48"/>
                    <a:gd name="T13" fmla="*/ 51 h 61"/>
                    <a:gd name="T14" fmla="*/ 19 w 48"/>
                    <a:gd name="T15" fmla="*/ 40 h 61"/>
                    <a:gd name="T16" fmla="*/ 27 w 48"/>
                    <a:gd name="T17" fmla="*/ 34 h 61"/>
                    <a:gd name="T18" fmla="*/ 48 w 48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61">
                      <a:moveTo>
                        <a:pt x="48" y="0"/>
                      </a:moveTo>
                      <a:cubicBezTo>
                        <a:pt x="44" y="4"/>
                        <a:pt x="41" y="6"/>
                        <a:pt x="37" y="8"/>
                      </a:cubicBezTo>
                      <a:cubicBezTo>
                        <a:pt x="31" y="11"/>
                        <a:pt x="25" y="13"/>
                        <a:pt x="19" y="16"/>
                      </a:cubicBezTo>
                      <a:cubicBezTo>
                        <a:pt x="15" y="19"/>
                        <a:pt x="11" y="23"/>
                        <a:pt x="9" y="27"/>
                      </a:cubicBezTo>
                      <a:cubicBezTo>
                        <a:pt x="6" y="31"/>
                        <a:pt x="4" y="34"/>
                        <a:pt x="3" y="37"/>
                      </a:cubicBezTo>
                      <a:cubicBezTo>
                        <a:pt x="1" y="44"/>
                        <a:pt x="0" y="54"/>
                        <a:pt x="1" y="61"/>
                      </a:cubicBezTo>
                      <a:cubicBezTo>
                        <a:pt x="3" y="57"/>
                        <a:pt x="5" y="54"/>
                        <a:pt x="8" y="51"/>
                      </a:cubicBezTo>
                      <a:cubicBezTo>
                        <a:pt x="11" y="47"/>
                        <a:pt x="15" y="44"/>
                        <a:pt x="19" y="40"/>
                      </a:cubicBezTo>
                      <a:cubicBezTo>
                        <a:pt x="22" y="38"/>
                        <a:pt x="24" y="36"/>
                        <a:pt x="27" y="34"/>
                      </a:cubicBezTo>
                      <a:cubicBezTo>
                        <a:pt x="37" y="25"/>
                        <a:pt x="42" y="13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42" name="Freeform 960"/>
                <p:cNvSpPr/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2689226" y="3881438"/>
                  <a:ext cx="77788" cy="230188"/>
                </a:xfrm>
                <a:custGeom>
                  <a:avLst/>
                  <a:gdLst>
                    <a:gd name="T0" fmla="*/ 14 w 29"/>
                    <a:gd name="T1" fmla="*/ 86 h 86"/>
                    <a:gd name="T2" fmla="*/ 20 w 29"/>
                    <a:gd name="T3" fmla="*/ 48 h 86"/>
                    <a:gd name="T4" fmla="*/ 25 w 29"/>
                    <a:gd name="T5" fmla="*/ 31 h 86"/>
                    <a:gd name="T6" fmla="*/ 28 w 29"/>
                    <a:gd name="T7" fmla="*/ 0 h 86"/>
                    <a:gd name="T8" fmla="*/ 14 w 29"/>
                    <a:gd name="T9" fmla="*/ 16 h 86"/>
                    <a:gd name="T10" fmla="*/ 5 w 29"/>
                    <a:gd name="T11" fmla="*/ 60 h 86"/>
                    <a:gd name="T12" fmla="*/ 14 w 29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86">
                      <a:moveTo>
                        <a:pt x="14" y="86"/>
                      </a:moveTo>
                      <a:cubicBezTo>
                        <a:pt x="12" y="75"/>
                        <a:pt x="17" y="56"/>
                        <a:pt x="20" y="48"/>
                      </a:cubicBezTo>
                      <a:cubicBezTo>
                        <a:pt x="23" y="43"/>
                        <a:pt x="24" y="37"/>
                        <a:pt x="25" y="31"/>
                      </a:cubicBezTo>
                      <a:cubicBezTo>
                        <a:pt x="27" y="21"/>
                        <a:pt x="29" y="9"/>
                        <a:pt x="28" y="0"/>
                      </a:cubicBezTo>
                      <a:cubicBezTo>
                        <a:pt x="23" y="5"/>
                        <a:pt x="19" y="9"/>
                        <a:pt x="14" y="16"/>
                      </a:cubicBezTo>
                      <a:cubicBezTo>
                        <a:pt x="4" y="30"/>
                        <a:pt x="0" y="43"/>
                        <a:pt x="5" y="60"/>
                      </a:cubicBezTo>
                      <a:cubicBezTo>
                        <a:pt x="7" y="66"/>
                        <a:pt x="10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43" name="Freeform 961"/>
                <p:cNvSpPr/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2697164" y="4087813"/>
                  <a:ext cx="96838" cy="214313"/>
                </a:xfrm>
                <a:custGeom>
                  <a:avLst/>
                  <a:gdLst>
                    <a:gd name="T0" fmla="*/ 36 w 36"/>
                    <a:gd name="T1" fmla="*/ 0 h 80"/>
                    <a:gd name="T2" fmla="*/ 27 w 36"/>
                    <a:gd name="T3" fmla="*/ 11 h 80"/>
                    <a:gd name="T4" fmla="*/ 11 w 36"/>
                    <a:gd name="T5" fmla="*/ 26 h 80"/>
                    <a:gd name="T6" fmla="*/ 3 w 36"/>
                    <a:gd name="T7" fmla="*/ 41 h 80"/>
                    <a:gd name="T8" fmla="*/ 0 w 36"/>
                    <a:gd name="T9" fmla="*/ 54 h 80"/>
                    <a:gd name="T10" fmla="*/ 6 w 36"/>
                    <a:gd name="T11" fmla="*/ 80 h 80"/>
                    <a:gd name="T12" fmla="*/ 9 w 36"/>
                    <a:gd name="T13" fmla="*/ 67 h 80"/>
                    <a:gd name="T14" fmla="*/ 18 w 36"/>
                    <a:gd name="T15" fmla="*/ 52 h 80"/>
                    <a:gd name="T16" fmla="*/ 24 w 36"/>
                    <a:gd name="T17" fmla="*/ 43 h 80"/>
                    <a:gd name="T18" fmla="*/ 36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36" y="0"/>
                      </a:moveTo>
                      <a:cubicBezTo>
                        <a:pt x="33" y="5"/>
                        <a:pt x="31" y="8"/>
                        <a:pt x="27" y="11"/>
                      </a:cubicBezTo>
                      <a:cubicBezTo>
                        <a:pt x="21" y="17"/>
                        <a:pt x="16" y="21"/>
                        <a:pt x="11" y="26"/>
                      </a:cubicBezTo>
                      <a:cubicBezTo>
                        <a:pt x="7" y="31"/>
                        <a:pt x="5" y="36"/>
                        <a:pt x="3" y="41"/>
                      </a:cubicBezTo>
                      <a:cubicBezTo>
                        <a:pt x="1" y="46"/>
                        <a:pt x="1" y="50"/>
                        <a:pt x="0" y="54"/>
                      </a:cubicBezTo>
                      <a:cubicBezTo>
                        <a:pt x="0" y="62"/>
                        <a:pt x="2" y="73"/>
                        <a:pt x="6" y="80"/>
                      </a:cubicBezTo>
                      <a:cubicBezTo>
                        <a:pt x="7" y="75"/>
                        <a:pt x="8" y="71"/>
                        <a:pt x="9" y="67"/>
                      </a:cubicBezTo>
                      <a:cubicBezTo>
                        <a:pt x="12" y="61"/>
                        <a:pt x="15" y="57"/>
                        <a:pt x="18" y="52"/>
                      </a:cubicBezTo>
                      <a:cubicBezTo>
                        <a:pt x="20" y="49"/>
                        <a:pt x="22" y="46"/>
                        <a:pt x="24" y="43"/>
                      </a:cubicBezTo>
                      <a:cubicBezTo>
                        <a:pt x="33" y="29"/>
                        <a:pt x="34" y="15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44" name="Freeform 962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2635251" y="4044950"/>
                  <a:ext cx="77788" cy="257175"/>
                </a:xfrm>
                <a:custGeom>
                  <a:avLst/>
                  <a:gdLst>
                    <a:gd name="T0" fmla="*/ 29 w 29"/>
                    <a:gd name="T1" fmla="*/ 96 h 96"/>
                    <a:gd name="T2" fmla="*/ 23 w 29"/>
                    <a:gd name="T3" fmla="*/ 55 h 96"/>
                    <a:gd name="T4" fmla="*/ 23 w 29"/>
                    <a:gd name="T5" fmla="*/ 35 h 96"/>
                    <a:gd name="T6" fmla="*/ 16 w 29"/>
                    <a:gd name="T7" fmla="*/ 0 h 96"/>
                    <a:gd name="T8" fmla="*/ 7 w 29"/>
                    <a:gd name="T9" fmla="*/ 21 h 96"/>
                    <a:gd name="T10" fmla="*/ 11 w 29"/>
                    <a:gd name="T11" fmla="*/ 72 h 96"/>
                    <a:gd name="T12" fmla="*/ 29 w 2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cubicBezTo>
                        <a:pt x="23" y="86"/>
                        <a:pt x="22" y="64"/>
                        <a:pt x="23" y="55"/>
                      </a:cubicBezTo>
                      <a:cubicBezTo>
                        <a:pt x="24" y="48"/>
                        <a:pt x="24" y="41"/>
                        <a:pt x="23" y="35"/>
                      </a:cubicBezTo>
                      <a:cubicBezTo>
                        <a:pt x="22" y="23"/>
                        <a:pt x="20" y="10"/>
                        <a:pt x="16" y="0"/>
                      </a:cubicBezTo>
                      <a:cubicBezTo>
                        <a:pt x="13" y="7"/>
                        <a:pt x="10" y="13"/>
                        <a:pt x="7" y="21"/>
                      </a:cubicBezTo>
                      <a:cubicBezTo>
                        <a:pt x="1" y="40"/>
                        <a:pt x="0" y="56"/>
                        <a:pt x="11" y="72"/>
                      </a:cubicBezTo>
                      <a:cubicBezTo>
                        <a:pt x="15" y="78"/>
                        <a:pt x="23" y="92"/>
                        <a:pt x="29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45" name="Freeform 963"/>
                <p:cNvSpPr/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2700339" y="4252913"/>
                  <a:ext cx="74613" cy="230188"/>
                </a:xfrm>
                <a:custGeom>
                  <a:avLst/>
                  <a:gdLst>
                    <a:gd name="T0" fmla="*/ 25 w 28"/>
                    <a:gd name="T1" fmla="*/ 0 h 86"/>
                    <a:gd name="T2" fmla="*/ 19 w 28"/>
                    <a:gd name="T3" fmla="*/ 13 h 86"/>
                    <a:gd name="T4" fmla="*/ 5 w 28"/>
                    <a:gd name="T5" fmla="*/ 32 h 86"/>
                    <a:gd name="T6" fmla="*/ 1 w 28"/>
                    <a:gd name="T7" fmla="*/ 48 h 86"/>
                    <a:gd name="T8" fmla="*/ 1 w 28"/>
                    <a:gd name="T9" fmla="*/ 61 h 86"/>
                    <a:gd name="T10" fmla="*/ 12 w 28"/>
                    <a:gd name="T11" fmla="*/ 86 h 86"/>
                    <a:gd name="T12" fmla="*/ 13 w 28"/>
                    <a:gd name="T13" fmla="*/ 73 h 86"/>
                    <a:gd name="T14" fmla="*/ 18 w 28"/>
                    <a:gd name="T15" fmla="*/ 56 h 86"/>
                    <a:gd name="T16" fmla="*/ 22 w 28"/>
                    <a:gd name="T17" fmla="*/ 45 h 86"/>
                    <a:gd name="T18" fmla="*/ 25 w 28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86">
                      <a:moveTo>
                        <a:pt x="25" y="0"/>
                      </a:moveTo>
                      <a:cubicBezTo>
                        <a:pt x="23" y="6"/>
                        <a:pt x="21" y="9"/>
                        <a:pt x="19" y="13"/>
                      </a:cubicBezTo>
                      <a:cubicBezTo>
                        <a:pt x="14" y="20"/>
                        <a:pt x="9" y="25"/>
                        <a:pt x="5" y="32"/>
                      </a:cubicBezTo>
                      <a:cubicBezTo>
                        <a:pt x="2" y="37"/>
                        <a:pt x="1" y="42"/>
                        <a:pt x="1" y="48"/>
                      </a:cubicBezTo>
                      <a:cubicBezTo>
                        <a:pt x="0" y="53"/>
                        <a:pt x="0" y="57"/>
                        <a:pt x="1" y="61"/>
                      </a:cubicBezTo>
                      <a:cubicBezTo>
                        <a:pt x="2" y="69"/>
                        <a:pt x="6" y="80"/>
                        <a:pt x="12" y="86"/>
                      </a:cubicBezTo>
                      <a:cubicBezTo>
                        <a:pt x="12" y="81"/>
                        <a:pt x="12" y="77"/>
                        <a:pt x="13" y="73"/>
                      </a:cubicBezTo>
                      <a:cubicBezTo>
                        <a:pt x="14" y="67"/>
                        <a:pt x="16" y="61"/>
                        <a:pt x="18" y="56"/>
                      </a:cubicBezTo>
                      <a:cubicBezTo>
                        <a:pt x="20" y="52"/>
                        <a:pt x="21" y="49"/>
                        <a:pt x="22" y="45"/>
                      </a:cubicBezTo>
                      <a:cubicBezTo>
                        <a:pt x="28" y="30"/>
                        <a:pt x="26" y="16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46" name="Freeform 964"/>
                <p:cNvSpPr/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2625726" y="4237038"/>
                  <a:ext cx="106363" cy="249238"/>
                </a:xfrm>
                <a:custGeom>
                  <a:avLst/>
                  <a:gdLst>
                    <a:gd name="T0" fmla="*/ 40 w 40"/>
                    <a:gd name="T1" fmla="*/ 93 h 93"/>
                    <a:gd name="T2" fmla="*/ 26 w 40"/>
                    <a:gd name="T3" fmla="*/ 52 h 93"/>
                    <a:gd name="T4" fmla="*/ 21 w 40"/>
                    <a:gd name="T5" fmla="*/ 32 h 93"/>
                    <a:gd name="T6" fmla="*/ 7 w 40"/>
                    <a:gd name="T7" fmla="*/ 0 h 93"/>
                    <a:gd name="T8" fmla="*/ 2 w 40"/>
                    <a:gd name="T9" fmla="*/ 23 h 93"/>
                    <a:gd name="T10" fmla="*/ 17 w 40"/>
                    <a:gd name="T11" fmla="*/ 72 h 93"/>
                    <a:gd name="T12" fmla="*/ 4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40" y="93"/>
                      </a:moveTo>
                      <a:cubicBezTo>
                        <a:pt x="32" y="84"/>
                        <a:pt x="26" y="62"/>
                        <a:pt x="26" y="52"/>
                      </a:cubicBezTo>
                      <a:cubicBezTo>
                        <a:pt x="25" y="46"/>
                        <a:pt x="23" y="39"/>
                        <a:pt x="21" y="32"/>
                      </a:cubicBezTo>
                      <a:cubicBezTo>
                        <a:pt x="18" y="21"/>
                        <a:pt x="12" y="8"/>
                        <a:pt x="7" y="0"/>
                      </a:cubicBezTo>
                      <a:cubicBezTo>
                        <a:pt x="5" y="7"/>
                        <a:pt x="3" y="14"/>
                        <a:pt x="2" y="23"/>
                      </a:cubicBezTo>
                      <a:cubicBezTo>
                        <a:pt x="0" y="42"/>
                        <a:pt x="3" y="58"/>
                        <a:pt x="17" y="72"/>
                      </a:cubicBezTo>
                      <a:cubicBezTo>
                        <a:pt x="22" y="77"/>
                        <a:pt x="33" y="90"/>
                        <a:pt x="4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47" name="Freeform 965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2740026" y="4411663"/>
                  <a:ext cx="66675" cy="250825"/>
                </a:xfrm>
                <a:custGeom>
                  <a:avLst/>
                  <a:gdLst>
                    <a:gd name="T0" fmla="*/ 11 w 25"/>
                    <a:gd name="T1" fmla="*/ 0 h 94"/>
                    <a:gd name="T2" fmla="*/ 9 w 25"/>
                    <a:gd name="T3" fmla="*/ 16 h 94"/>
                    <a:gd name="T4" fmla="*/ 1 w 25"/>
                    <a:gd name="T5" fmla="*/ 39 h 94"/>
                    <a:gd name="T6" fmla="*/ 1 w 25"/>
                    <a:gd name="T7" fmla="*/ 58 h 94"/>
                    <a:gd name="T8" fmla="*/ 6 w 25"/>
                    <a:gd name="T9" fmla="*/ 71 h 94"/>
                    <a:gd name="T10" fmla="*/ 25 w 25"/>
                    <a:gd name="T11" fmla="*/ 94 h 94"/>
                    <a:gd name="T12" fmla="*/ 22 w 25"/>
                    <a:gd name="T13" fmla="*/ 79 h 94"/>
                    <a:gd name="T14" fmla="*/ 22 w 25"/>
                    <a:gd name="T15" fmla="*/ 60 h 94"/>
                    <a:gd name="T16" fmla="*/ 23 w 25"/>
                    <a:gd name="T17" fmla="*/ 48 h 94"/>
                    <a:gd name="T18" fmla="*/ 11 w 25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94">
                      <a:moveTo>
                        <a:pt x="11" y="0"/>
                      </a:moveTo>
                      <a:cubicBezTo>
                        <a:pt x="11" y="7"/>
                        <a:pt x="10" y="11"/>
                        <a:pt x="9" y="16"/>
                      </a:cubicBezTo>
                      <a:cubicBezTo>
                        <a:pt x="6" y="25"/>
                        <a:pt x="3" y="31"/>
                        <a:pt x="1" y="39"/>
                      </a:cubicBezTo>
                      <a:cubicBezTo>
                        <a:pt x="0" y="46"/>
                        <a:pt x="0" y="52"/>
                        <a:pt x="1" y="58"/>
                      </a:cubicBezTo>
                      <a:cubicBezTo>
                        <a:pt x="2" y="63"/>
                        <a:pt x="4" y="67"/>
                        <a:pt x="6" y="71"/>
                      </a:cubicBezTo>
                      <a:cubicBezTo>
                        <a:pt x="10" y="79"/>
                        <a:pt x="18" y="89"/>
                        <a:pt x="25" y="94"/>
                      </a:cubicBezTo>
                      <a:cubicBezTo>
                        <a:pt x="23" y="88"/>
                        <a:pt x="22" y="84"/>
                        <a:pt x="22" y="79"/>
                      </a:cubicBezTo>
                      <a:cubicBezTo>
                        <a:pt x="21" y="73"/>
                        <a:pt x="21" y="67"/>
                        <a:pt x="22" y="60"/>
                      </a:cubicBezTo>
                      <a:cubicBezTo>
                        <a:pt x="22" y="56"/>
                        <a:pt x="23" y="52"/>
                        <a:pt x="23" y="48"/>
                      </a:cubicBezTo>
                      <a:cubicBezTo>
                        <a:pt x="23" y="30"/>
                        <a:pt x="17" y="1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48" name="Freeform 966"/>
                <p:cNvSpPr/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2638426" y="4435475"/>
                  <a:ext cx="168275" cy="227013"/>
                </a:xfrm>
                <a:custGeom>
                  <a:avLst/>
                  <a:gdLst>
                    <a:gd name="T0" fmla="*/ 63 w 63"/>
                    <a:gd name="T1" fmla="*/ 85 h 85"/>
                    <a:gd name="T2" fmla="*/ 36 w 63"/>
                    <a:gd name="T3" fmla="*/ 48 h 85"/>
                    <a:gd name="T4" fmla="*/ 25 w 63"/>
                    <a:gd name="T5" fmla="*/ 29 h 85"/>
                    <a:gd name="T6" fmla="*/ 0 w 63"/>
                    <a:gd name="T7" fmla="*/ 0 h 85"/>
                    <a:gd name="T8" fmla="*/ 2 w 63"/>
                    <a:gd name="T9" fmla="*/ 25 h 85"/>
                    <a:gd name="T10" fmla="*/ 33 w 63"/>
                    <a:gd name="T11" fmla="*/ 71 h 85"/>
                    <a:gd name="T12" fmla="*/ 63 w 63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85">
                      <a:moveTo>
                        <a:pt x="63" y="85"/>
                      </a:moveTo>
                      <a:cubicBezTo>
                        <a:pt x="52" y="78"/>
                        <a:pt x="39" y="57"/>
                        <a:pt x="36" y="48"/>
                      </a:cubicBezTo>
                      <a:cubicBezTo>
                        <a:pt x="33" y="41"/>
                        <a:pt x="29" y="35"/>
                        <a:pt x="25" y="29"/>
                      </a:cubicBezTo>
                      <a:cubicBezTo>
                        <a:pt x="17" y="18"/>
                        <a:pt x="8" y="7"/>
                        <a:pt x="0" y="0"/>
                      </a:cubicBezTo>
                      <a:cubicBezTo>
                        <a:pt x="0" y="8"/>
                        <a:pt x="0" y="15"/>
                        <a:pt x="2" y="25"/>
                      </a:cubicBezTo>
                      <a:cubicBezTo>
                        <a:pt x="6" y="46"/>
                        <a:pt x="14" y="61"/>
                        <a:pt x="33" y="71"/>
                      </a:cubicBezTo>
                      <a:cubicBezTo>
                        <a:pt x="40" y="75"/>
                        <a:pt x="55" y="84"/>
                        <a:pt x="6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49" name="Freeform 967"/>
                <p:cNvSpPr/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2825751" y="4568825"/>
                  <a:ext cx="123825" cy="255588"/>
                </a:xfrm>
                <a:custGeom>
                  <a:avLst/>
                  <a:gdLst>
                    <a:gd name="T0" fmla="*/ 0 w 46"/>
                    <a:gd name="T1" fmla="*/ 0 h 95"/>
                    <a:gd name="T2" fmla="*/ 2 w 46"/>
                    <a:gd name="T3" fmla="*/ 18 h 95"/>
                    <a:gd name="T4" fmla="*/ 2 w 46"/>
                    <a:gd name="T5" fmla="*/ 45 h 95"/>
                    <a:gd name="T6" fmla="*/ 9 w 46"/>
                    <a:gd name="T7" fmla="*/ 65 h 95"/>
                    <a:gd name="T8" fmla="*/ 18 w 46"/>
                    <a:gd name="T9" fmla="*/ 78 h 95"/>
                    <a:gd name="T10" fmla="*/ 46 w 46"/>
                    <a:gd name="T11" fmla="*/ 95 h 95"/>
                    <a:gd name="T12" fmla="*/ 38 w 46"/>
                    <a:gd name="T13" fmla="*/ 81 h 95"/>
                    <a:gd name="T14" fmla="*/ 31 w 46"/>
                    <a:gd name="T15" fmla="*/ 61 h 95"/>
                    <a:gd name="T16" fmla="*/ 28 w 46"/>
                    <a:gd name="T17" fmla="*/ 47 h 95"/>
                    <a:gd name="T18" fmla="*/ 0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0" y="0"/>
                      </a:moveTo>
                      <a:cubicBezTo>
                        <a:pt x="1" y="7"/>
                        <a:pt x="2" y="13"/>
                        <a:pt x="2" y="18"/>
                      </a:cubicBezTo>
                      <a:cubicBezTo>
                        <a:pt x="2" y="28"/>
                        <a:pt x="1" y="36"/>
                        <a:pt x="2" y="45"/>
                      </a:cubicBezTo>
                      <a:cubicBezTo>
                        <a:pt x="3" y="53"/>
                        <a:pt x="5" y="59"/>
                        <a:pt x="9" y="65"/>
                      </a:cubicBezTo>
                      <a:cubicBezTo>
                        <a:pt x="12" y="70"/>
                        <a:pt x="15" y="74"/>
                        <a:pt x="18" y="78"/>
                      </a:cubicBezTo>
                      <a:cubicBezTo>
                        <a:pt x="25" y="85"/>
                        <a:pt x="37" y="93"/>
                        <a:pt x="46" y="95"/>
                      </a:cubicBezTo>
                      <a:cubicBezTo>
                        <a:pt x="43" y="90"/>
                        <a:pt x="40" y="86"/>
                        <a:pt x="38" y="81"/>
                      </a:cubicBezTo>
                      <a:cubicBezTo>
                        <a:pt x="35" y="74"/>
                        <a:pt x="33" y="68"/>
                        <a:pt x="31" y="61"/>
                      </a:cubicBezTo>
                      <a:cubicBezTo>
                        <a:pt x="30" y="56"/>
                        <a:pt x="29" y="51"/>
                        <a:pt x="28" y="47"/>
                      </a:cubicBezTo>
                      <a:cubicBezTo>
                        <a:pt x="23" y="28"/>
                        <a:pt x="1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50" name="Freeform 968"/>
                <p:cNvSpPr/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2692401" y="4638675"/>
                  <a:ext cx="258763" cy="190500"/>
                </a:xfrm>
                <a:custGeom>
                  <a:avLst/>
                  <a:gdLst>
                    <a:gd name="T0" fmla="*/ 97 w 97"/>
                    <a:gd name="T1" fmla="*/ 69 h 71"/>
                    <a:gd name="T2" fmla="*/ 55 w 97"/>
                    <a:gd name="T3" fmla="*/ 39 h 71"/>
                    <a:gd name="T4" fmla="*/ 36 w 97"/>
                    <a:gd name="T5" fmla="*/ 23 h 71"/>
                    <a:gd name="T6" fmla="*/ 0 w 97"/>
                    <a:gd name="T7" fmla="*/ 0 h 71"/>
                    <a:gd name="T8" fmla="*/ 11 w 97"/>
                    <a:gd name="T9" fmla="*/ 27 h 71"/>
                    <a:gd name="T10" fmla="*/ 60 w 97"/>
                    <a:gd name="T11" fmla="*/ 65 h 71"/>
                    <a:gd name="T12" fmla="*/ 97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97" y="69"/>
                      </a:moveTo>
                      <a:cubicBezTo>
                        <a:pt x="83" y="66"/>
                        <a:pt x="62" y="48"/>
                        <a:pt x="55" y="39"/>
                      </a:cubicBezTo>
                      <a:cubicBezTo>
                        <a:pt x="49" y="33"/>
                        <a:pt x="43" y="28"/>
                        <a:pt x="36" y="23"/>
                      </a:cubicBezTo>
                      <a:cubicBezTo>
                        <a:pt x="25" y="14"/>
                        <a:pt x="11" y="5"/>
                        <a:pt x="0" y="0"/>
                      </a:cubicBezTo>
                      <a:cubicBezTo>
                        <a:pt x="3" y="9"/>
                        <a:pt x="6" y="17"/>
                        <a:pt x="11" y="27"/>
                      </a:cubicBezTo>
                      <a:cubicBezTo>
                        <a:pt x="22" y="47"/>
                        <a:pt x="36" y="61"/>
                        <a:pt x="60" y="65"/>
                      </a:cubicBezTo>
                      <a:cubicBezTo>
                        <a:pt x="69" y="67"/>
                        <a:pt x="88" y="71"/>
                        <a:pt x="9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51" name="Freeform 969"/>
                <p:cNvSpPr/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2941639" y="4719638"/>
                  <a:ext cx="223838" cy="211138"/>
                </a:xfrm>
                <a:custGeom>
                  <a:avLst/>
                  <a:gdLst>
                    <a:gd name="T0" fmla="*/ 0 w 84"/>
                    <a:gd name="T1" fmla="*/ 0 h 79"/>
                    <a:gd name="T2" fmla="*/ 9 w 84"/>
                    <a:gd name="T3" fmla="*/ 17 h 79"/>
                    <a:gd name="T4" fmla="*/ 19 w 84"/>
                    <a:gd name="T5" fmla="*/ 44 h 79"/>
                    <a:gd name="T6" fmla="*/ 33 w 84"/>
                    <a:gd name="T7" fmla="*/ 61 h 79"/>
                    <a:gd name="T8" fmla="*/ 48 w 84"/>
                    <a:gd name="T9" fmla="*/ 71 h 79"/>
                    <a:gd name="T10" fmla="*/ 84 w 84"/>
                    <a:gd name="T11" fmla="*/ 78 h 79"/>
                    <a:gd name="T12" fmla="*/ 70 w 84"/>
                    <a:gd name="T13" fmla="*/ 67 h 79"/>
                    <a:gd name="T14" fmla="*/ 55 w 84"/>
                    <a:gd name="T15" fmla="*/ 49 h 79"/>
                    <a:gd name="T16" fmla="*/ 47 w 84"/>
                    <a:gd name="T17" fmla="*/ 36 h 79"/>
                    <a:gd name="T18" fmla="*/ 0 w 84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9">
                      <a:moveTo>
                        <a:pt x="0" y="0"/>
                      </a:moveTo>
                      <a:cubicBezTo>
                        <a:pt x="4" y="6"/>
                        <a:pt x="7" y="11"/>
                        <a:pt x="9" y="17"/>
                      </a:cubicBezTo>
                      <a:cubicBezTo>
                        <a:pt x="13" y="27"/>
                        <a:pt x="14" y="35"/>
                        <a:pt x="19" y="44"/>
                      </a:cubicBezTo>
                      <a:cubicBezTo>
                        <a:pt x="22" y="51"/>
                        <a:pt x="27" y="57"/>
                        <a:pt x="33" y="61"/>
                      </a:cubicBezTo>
                      <a:cubicBezTo>
                        <a:pt x="38" y="65"/>
                        <a:pt x="43" y="69"/>
                        <a:pt x="48" y="71"/>
                      </a:cubicBezTo>
                      <a:cubicBezTo>
                        <a:pt x="58" y="76"/>
                        <a:pt x="73" y="79"/>
                        <a:pt x="84" y="78"/>
                      </a:cubicBezTo>
                      <a:cubicBezTo>
                        <a:pt x="78" y="74"/>
                        <a:pt x="74" y="71"/>
                        <a:pt x="70" y="67"/>
                      </a:cubicBezTo>
                      <a:cubicBezTo>
                        <a:pt x="64" y="61"/>
                        <a:pt x="59" y="55"/>
                        <a:pt x="55" y="49"/>
                      </a:cubicBezTo>
                      <a:cubicBezTo>
                        <a:pt x="52" y="44"/>
                        <a:pt x="50" y="40"/>
                        <a:pt x="47" y="36"/>
                      </a:cubicBezTo>
                      <a:cubicBezTo>
                        <a:pt x="34" y="19"/>
                        <a:pt x="17" y="1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52" name="Freeform 970"/>
                <p:cNvSpPr/>
                <p:nvPr>
                  <p:custDataLst>
                    <p:tags r:id="rId99"/>
                  </p:custDataLst>
                </p:nvPr>
              </p:nvSpPr>
              <p:spPr bwMode="auto">
                <a:xfrm>
                  <a:off x="2822576" y="4837113"/>
                  <a:ext cx="342900" cy="125413"/>
                </a:xfrm>
                <a:custGeom>
                  <a:avLst/>
                  <a:gdLst>
                    <a:gd name="T0" fmla="*/ 128 w 128"/>
                    <a:gd name="T1" fmla="*/ 34 h 47"/>
                    <a:gd name="T2" fmla="*/ 73 w 128"/>
                    <a:gd name="T3" fmla="*/ 19 h 47"/>
                    <a:gd name="T4" fmla="*/ 47 w 128"/>
                    <a:gd name="T5" fmla="*/ 9 h 47"/>
                    <a:gd name="T6" fmla="*/ 0 w 128"/>
                    <a:gd name="T7" fmla="*/ 0 h 47"/>
                    <a:gd name="T8" fmla="*/ 22 w 128"/>
                    <a:gd name="T9" fmla="*/ 22 h 47"/>
                    <a:gd name="T10" fmla="*/ 88 w 128"/>
                    <a:gd name="T11" fmla="*/ 43 h 47"/>
                    <a:gd name="T12" fmla="*/ 128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128" y="34"/>
                      </a:moveTo>
                      <a:cubicBezTo>
                        <a:pt x="112" y="35"/>
                        <a:pt x="84" y="25"/>
                        <a:pt x="73" y="19"/>
                      </a:cubicBezTo>
                      <a:cubicBezTo>
                        <a:pt x="65" y="15"/>
                        <a:pt x="56" y="12"/>
                        <a:pt x="47" y="9"/>
                      </a:cubicBezTo>
                      <a:cubicBezTo>
                        <a:pt x="32" y="4"/>
                        <a:pt x="14" y="0"/>
                        <a:pt x="0" y="0"/>
                      </a:cubicBezTo>
                      <a:cubicBezTo>
                        <a:pt x="7" y="7"/>
                        <a:pt x="13" y="14"/>
                        <a:pt x="22" y="22"/>
                      </a:cubicBezTo>
                      <a:cubicBezTo>
                        <a:pt x="41" y="39"/>
                        <a:pt x="61" y="47"/>
                        <a:pt x="88" y="43"/>
                      </a:cubicBezTo>
                      <a:cubicBezTo>
                        <a:pt x="98" y="41"/>
                        <a:pt x="120" y="39"/>
                        <a:pt x="12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53" name="Freeform 971"/>
                <p:cNvSpPr/>
                <p:nvPr>
                  <p:custDataLst>
                    <p:tags r:id="rId100"/>
                  </p:custDataLst>
                </p:nvPr>
              </p:nvSpPr>
              <p:spPr bwMode="auto">
                <a:xfrm>
                  <a:off x="3625851" y="3635375"/>
                  <a:ext cx="225425" cy="155575"/>
                </a:xfrm>
                <a:custGeom>
                  <a:avLst/>
                  <a:gdLst>
                    <a:gd name="T0" fmla="*/ 84 w 84"/>
                    <a:gd name="T1" fmla="*/ 58 h 58"/>
                    <a:gd name="T2" fmla="*/ 0 w 84"/>
                    <a:gd name="T3" fmla="*/ 0 h 58"/>
                    <a:gd name="T4" fmla="*/ 84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84" y="58"/>
                      </a:moveTo>
                      <a:cubicBezTo>
                        <a:pt x="62" y="42"/>
                        <a:pt x="39" y="17"/>
                        <a:pt x="0" y="0"/>
                      </a:cubicBezTo>
                      <a:cubicBezTo>
                        <a:pt x="28" y="0"/>
                        <a:pt x="73" y="22"/>
                        <a:pt x="8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54" name="Freeform 972"/>
                <p:cNvSpPr/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3781426" y="3806825"/>
                  <a:ext cx="155575" cy="133350"/>
                </a:xfrm>
                <a:custGeom>
                  <a:avLst/>
                  <a:gdLst>
                    <a:gd name="T0" fmla="*/ 0 w 58"/>
                    <a:gd name="T1" fmla="*/ 0 h 50"/>
                    <a:gd name="T2" fmla="*/ 12 w 58"/>
                    <a:gd name="T3" fmla="*/ 5 h 50"/>
                    <a:gd name="T4" fmla="*/ 32 w 58"/>
                    <a:gd name="T5" fmla="*/ 10 h 50"/>
                    <a:gd name="T6" fmla="*/ 44 w 58"/>
                    <a:gd name="T7" fmla="*/ 18 h 50"/>
                    <a:gd name="T8" fmla="*/ 51 w 58"/>
                    <a:gd name="T9" fmla="*/ 27 h 50"/>
                    <a:gd name="T10" fmla="*/ 58 w 58"/>
                    <a:gd name="T11" fmla="*/ 50 h 50"/>
                    <a:gd name="T12" fmla="*/ 50 w 58"/>
                    <a:gd name="T13" fmla="*/ 42 h 50"/>
                    <a:gd name="T14" fmla="*/ 37 w 58"/>
                    <a:gd name="T15" fmla="*/ 33 h 50"/>
                    <a:gd name="T16" fmla="*/ 28 w 58"/>
                    <a:gd name="T17" fmla="*/ 29 h 50"/>
                    <a:gd name="T18" fmla="*/ 0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0" y="0"/>
                      </a:moveTo>
                      <a:cubicBezTo>
                        <a:pt x="5" y="2"/>
                        <a:pt x="8" y="4"/>
                        <a:pt x="12" y="5"/>
                      </a:cubicBezTo>
                      <a:cubicBezTo>
                        <a:pt x="19" y="7"/>
                        <a:pt x="25" y="7"/>
                        <a:pt x="32" y="10"/>
                      </a:cubicBezTo>
                      <a:cubicBezTo>
                        <a:pt x="37" y="12"/>
                        <a:pt x="41" y="15"/>
                        <a:pt x="44" y="18"/>
                      </a:cubicBezTo>
                      <a:cubicBezTo>
                        <a:pt x="47" y="21"/>
                        <a:pt x="50" y="24"/>
                        <a:pt x="51" y="27"/>
                      </a:cubicBezTo>
                      <a:cubicBezTo>
                        <a:pt x="55" y="33"/>
                        <a:pt x="58" y="43"/>
                        <a:pt x="58" y="50"/>
                      </a:cubicBezTo>
                      <a:cubicBezTo>
                        <a:pt x="55" y="47"/>
                        <a:pt x="53" y="44"/>
                        <a:pt x="50" y="42"/>
                      </a:cubicBezTo>
                      <a:cubicBezTo>
                        <a:pt x="46" y="38"/>
                        <a:pt x="41" y="36"/>
                        <a:pt x="37" y="33"/>
                      </a:cubicBezTo>
                      <a:cubicBezTo>
                        <a:pt x="33" y="32"/>
                        <a:pt x="30" y="30"/>
                        <a:pt x="28" y="29"/>
                      </a:cubicBezTo>
                      <a:cubicBezTo>
                        <a:pt x="16" y="21"/>
                        <a:pt x="8" y="1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55" name="Freeform 973"/>
                <p:cNvSpPr/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3856039" y="3724275"/>
                  <a:ext cx="96838" cy="219075"/>
                </a:xfrm>
                <a:custGeom>
                  <a:avLst/>
                  <a:gdLst>
                    <a:gd name="T0" fmla="*/ 30 w 36"/>
                    <a:gd name="T1" fmla="*/ 82 h 82"/>
                    <a:gd name="T2" fmla="*/ 17 w 36"/>
                    <a:gd name="T3" fmla="*/ 46 h 82"/>
                    <a:gd name="T4" fmla="*/ 9 w 36"/>
                    <a:gd name="T5" fmla="*/ 30 h 82"/>
                    <a:gd name="T6" fmla="*/ 0 w 36"/>
                    <a:gd name="T7" fmla="*/ 0 h 82"/>
                    <a:gd name="T8" fmla="*/ 16 w 36"/>
                    <a:gd name="T9" fmla="*/ 13 h 82"/>
                    <a:gd name="T10" fmla="*/ 34 w 36"/>
                    <a:gd name="T11" fmla="*/ 55 h 82"/>
                    <a:gd name="T12" fmla="*/ 30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30" y="82"/>
                      </a:moveTo>
                      <a:cubicBezTo>
                        <a:pt x="30" y="71"/>
                        <a:pt x="22" y="53"/>
                        <a:pt x="17" y="46"/>
                      </a:cubicBezTo>
                      <a:cubicBezTo>
                        <a:pt x="14" y="42"/>
                        <a:pt x="11" y="36"/>
                        <a:pt x="9" y="30"/>
                      </a:cubicBezTo>
                      <a:cubicBezTo>
                        <a:pt x="5" y="20"/>
                        <a:pt x="1" y="9"/>
                        <a:pt x="0" y="0"/>
                      </a:cubicBezTo>
                      <a:cubicBezTo>
                        <a:pt x="5" y="4"/>
                        <a:pt x="10" y="8"/>
                        <a:pt x="16" y="13"/>
                      </a:cubicBezTo>
                      <a:cubicBezTo>
                        <a:pt x="29" y="25"/>
                        <a:pt x="36" y="37"/>
                        <a:pt x="34" y="55"/>
                      </a:cubicBezTo>
                      <a:cubicBezTo>
                        <a:pt x="34" y="61"/>
                        <a:pt x="33" y="76"/>
                        <a:pt x="30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56" name="Freeform 974"/>
                <p:cNvSpPr/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3878264" y="3944938"/>
                  <a:ext cx="130175" cy="163513"/>
                </a:xfrm>
                <a:custGeom>
                  <a:avLst/>
                  <a:gdLst>
                    <a:gd name="T0" fmla="*/ 0 w 49"/>
                    <a:gd name="T1" fmla="*/ 0 h 61"/>
                    <a:gd name="T2" fmla="*/ 11 w 49"/>
                    <a:gd name="T3" fmla="*/ 8 h 61"/>
                    <a:gd name="T4" fmla="*/ 29 w 49"/>
                    <a:gd name="T5" fmla="*/ 16 h 61"/>
                    <a:gd name="T6" fmla="*/ 40 w 49"/>
                    <a:gd name="T7" fmla="*/ 27 h 61"/>
                    <a:gd name="T8" fmla="*/ 45 w 49"/>
                    <a:gd name="T9" fmla="*/ 37 h 61"/>
                    <a:gd name="T10" fmla="*/ 47 w 49"/>
                    <a:gd name="T11" fmla="*/ 61 h 61"/>
                    <a:gd name="T12" fmla="*/ 41 w 49"/>
                    <a:gd name="T13" fmla="*/ 51 h 61"/>
                    <a:gd name="T14" fmla="*/ 30 w 49"/>
                    <a:gd name="T15" fmla="*/ 40 h 61"/>
                    <a:gd name="T16" fmla="*/ 22 w 49"/>
                    <a:gd name="T17" fmla="*/ 34 h 61"/>
                    <a:gd name="T18" fmla="*/ 0 w 49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61">
                      <a:moveTo>
                        <a:pt x="0" y="0"/>
                      </a:moveTo>
                      <a:cubicBezTo>
                        <a:pt x="4" y="4"/>
                        <a:pt x="7" y="6"/>
                        <a:pt x="11" y="8"/>
                      </a:cubicBezTo>
                      <a:cubicBezTo>
                        <a:pt x="18" y="11"/>
                        <a:pt x="23" y="13"/>
                        <a:pt x="29" y="16"/>
                      </a:cubicBezTo>
                      <a:cubicBezTo>
                        <a:pt x="33" y="19"/>
                        <a:pt x="37" y="23"/>
                        <a:pt x="40" y="27"/>
                      </a:cubicBezTo>
                      <a:cubicBezTo>
                        <a:pt x="42" y="31"/>
                        <a:pt x="44" y="34"/>
                        <a:pt x="45" y="37"/>
                      </a:cubicBezTo>
                      <a:cubicBezTo>
                        <a:pt x="47" y="44"/>
                        <a:pt x="49" y="54"/>
                        <a:pt x="47" y="61"/>
                      </a:cubicBezTo>
                      <a:cubicBezTo>
                        <a:pt x="45" y="57"/>
                        <a:pt x="43" y="54"/>
                        <a:pt x="41" y="51"/>
                      </a:cubicBezTo>
                      <a:cubicBezTo>
                        <a:pt x="37" y="47"/>
                        <a:pt x="34" y="44"/>
                        <a:pt x="30" y="40"/>
                      </a:cubicBezTo>
                      <a:cubicBezTo>
                        <a:pt x="27" y="38"/>
                        <a:pt x="24" y="36"/>
                        <a:pt x="22" y="34"/>
                      </a:cubicBezTo>
                      <a:cubicBezTo>
                        <a:pt x="11" y="25"/>
                        <a:pt x="6" y="1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57" name="Freeform 975"/>
                <p:cNvSpPr/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3965576" y="3881438"/>
                  <a:ext cx="76200" cy="230188"/>
                </a:xfrm>
                <a:custGeom>
                  <a:avLst/>
                  <a:gdLst>
                    <a:gd name="T0" fmla="*/ 14 w 28"/>
                    <a:gd name="T1" fmla="*/ 86 h 86"/>
                    <a:gd name="T2" fmla="*/ 8 w 28"/>
                    <a:gd name="T3" fmla="*/ 48 h 86"/>
                    <a:gd name="T4" fmla="*/ 3 w 28"/>
                    <a:gd name="T5" fmla="*/ 31 h 86"/>
                    <a:gd name="T6" fmla="*/ 0 w 28"/>
                    <a:gd name="T7" fmla="*/ 0 h 86"/>
                    <a:gd name="T8" fmla="*/ 14 w 28"/>
                    <a:gd name="T9" fmla="*/ 16 h 86"/>
                    <a:gd name="T10" fmla="*/ 23 w 28"/>
                    <a:gd name="T11" fmla="*/ 60 h 86"/>
                    <a:gd name="T12" fmla="*/ 14 w 28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86">
                      <a:moveTo>
                        <a:pt x="14" y="86"/>
                      </a:moveTo>
                      <a:cubicBezTo>
                        <a:pt x="16" y="75"/>
                        <a:pt x="12" y="56"/>
                        <a:pt x="8" y="48"/>
                      </a:cubicBezTo>
                      <a:cubicBezTo>
                        <a:pt x="6" y="43"/>
                        <a:pt x="4" y="37"/>
                        <a:pt x="3" y="31"/>
                      </a:cubicBezTo>
                      <a:cubicBezTo>
                        <a:pt x="1" y="21"/>
                        <a:pt x="0" y="9"/>
                        <a:pt x="0" y="0"/>
                      </a:cubicBezTo>
                      <a:cubicBezTo>
                        <a:pt x="5" y="5"/>
                        <a:pt x="9" y="9"/>
                        <a:pt x="14" y="16"/>
                      </a:cubicBezTo>
                      <a:cubicBezTo>
                        <a:pt x="24" y="30"/>
                        <a:pt x="28" y="43"/>
                        <a:pt x="23" y="60"/>
                      </a:cubicBezTo>
                      <a:cubicBezTo>
                        <a:pt x="21" y="66"/>
                        <a:pt x="18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58" name="Freeform 976"/>
                <p:cNvSpPr/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3937001" y="4087813"/>
                  <a:ext cx="96838" cy="214313"/>
                </a:xfrm>
                <a:custGeom>
                  <a:avLst/>
                  <a:gdLst>
                    <a:gd name="T0" fmla="*/ 0 w 36"/>
                    <a:gd name="T1" fmla="*/ 0 h 80"/>
                    <a:gd name="T2" fmla="*/ 9 w 36"/>
                    <a:gd name="T3" fmla="*/ 11 h 80"/>
                    <a:gd name="T4" fmla="*/ 25 w 36"/>
                    <a:gd name="T5" fmla="*/ 26 h 80"/>
                    <a:gd name="T6" fmla="*/ 33 w 36"/>
                    <a:gd name="T7" fmla="*/ 41 h 80"/>
                    <a:gd name="T8" fmla="*/ 36 w 36"/>
                    <a:gd name="T9" fmla="*/ 54 h 80"/>
                    <a:gd name="T10" fmla="*/ 31 w 36"/>
                    <a:gd name="T11" fmla="*/ 80 h 80"/>
                    <a:gd name="T12" fmla="*/ 27 w 36"/>
                    <a:gd name="T13" fmla="*/ 67 h 80"/>
                    <a:gd name="T14" fmla="*/ 18 w 36"/>
                    <a:gd name="T15" fmla="*/ 52 h 80"/>
                    <a:gd name="T16" fmla="*/ 12 w 36"/>
                    <a:gd name="T17" fmla="*/ 43 h 80"/>
                    <a:gd name="T18" fmla="*/ 0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0" y="0"/>
                      </a:moveTo>
                      <a:cubicBezTo>
                        <a:pt x="3" y="5"/>
                        <a:pt x="6" y="8"/>
                        <a:pt x="9" y="11"/>
                      </a:cubicBezTo>
                      <a:cubicBezTo>
                        <a:pt x="15" y="17"/>
                        <a:pt x="21" y="21"/>
                        <a:pt x="25" y="26"/>
                      </a:cubicBezTo>
                      <a:cubicBezTo>
                        <a:pt x="29" y="31"/>
                        <a:pt x="32" y="36"/>
                        <a:pt x="33" y="41"/>
                      </a:cubicBezTo>
                      <a:cubicBezTo>
                        <a:pt x="35" y="46"/>
                        <a:pt x="36" y="50"/>
                        <a:pt x="36" y="54"/>
                      </a:cubicBezTo>
                      <a:cubicBezTo>
                        <a:pt x="36" y="62"/>
                        <a:pt x="34" y="73"/>
                        <a:pt x="31" y="80"/>
                      </a:cubicBezTo>
                      <a:cubicBezTo>
                        <a:pt x="30" y="75"/>
                        <a:pt x="28" y="71"/>
                        <a:pt x="27" y="67"/>
                      </a:cubicBezTo>
                      <a:cubicBezTo>
                        <a:pt x="25" y="61"/>
                        <a:pt x="22" y="57"/>
                        <a:pt x="18" y="52"/>
                      </a:cubicBezTo>
                      <a:cubicBezTo>
                        <a:pt x="16" y="49"/>
                        <a:pt x="14" y="46"/>
                        <a:pt x="12" y="43"/>
                      </a:cubicBezTo>
                      <a:cubicBezTo>
                        <a:pt x="4" y="29"/>
                        <a:pt x="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59" name="Freeform 977"/>
                <p:cNvSpPr/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4019551" y="4044950"/>
                  <a:ext cx="74613" cy="257175"/>
                </a:xfrm>
                <a:custGeom>
                  <a:avLst/>
                  <a:gdLst>
                    <a:gd name="T0" fmla="*/ 0 w 28"/>
                    <a:gd name="T1" fmla="*/ 96 h 96"/>
                    <a:gd name="T2" fmla="*/ 5 w 28"/>
                    <a:gd name="T3" fmla="*/ 55 h 96"/>
                    <a:gd name="T4" fmla="*/ 5 w 28"/>
                    <a:gd name="T5" fmla="*/ 35 h 96"/>
                    <a:gd name="T6" fmla="*/ 12 w 28"/>
                    <a:gd name="T7" fmla="*/ 0 h 96"/>
                    <a:gd name="T8" fmla="*/ 21 w 28"/>
                    <a:gd name="T9" fmla="*/ 21 h 96"/>
                    <a:gd name="T10" fmla="*/ 17 w 28"/>
                    <a:gd name="T11" fmla="*/ 72 h 96"/>
                    <a:gd name="T12" fmla="*/ 0 w 28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96">
                      <a:moveTo>
                        <a:pt x="0" y="96"/>
                      </a:moveTo>
                      <a:cubicBezTo>
                        <a:pt x="5" y="86"/>
                        <a:pt x="6" y="64"/>
                        <a:pt x="5" y="55"/>
                      </a:cubicBezTo>
                      <a:cubicBezTo>
                        <a:pt x="4" y="48"/>
                        <a:pt x="4" y="41"/>
                        <a:pt x="5" y="35"/>
                      </a:cubicBezTo>
                      <a:cubicBezTo>
                        <a:pt x="6" y="23"/>
                        <a:pt x="8" y="10"/>
                        <a:pt x="12" y="0"/>
                      </a:cubicBezTo>
                      <a:cubicBezTo>
                        <a:pt x="15" y="7"/>
                        <a:pt x="18" y="13"/>
                        <a:pt x="21" y="21"/>
                      </a:cubicBezTo>
                      <a:cubicBezTo>
                        <a:pt x="28" y="40"/>
                        <a:pt x="28" y="56"/>
                        <a:pt x="17" y="72"/>
                      </a:cubicBezTo>
                      <a:cubicBezTo>
                        <a:pt x="13" y="78"/>
                        <a:pt x="6" y="92"/>
                        <a:pt x="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60" name="Freeform 978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3957639" y="4252913"/>
                  <a:ext cx="73025" cy="230188"/>
                </a:xfrm>
                <a:custGeom>
                  <a:avLst/>
                  <a:gdLst>
                    <a:gd name="T0" fmla="*/ 2 w 27"/>
                    <a:gd name="T1" fmla="*/ 0 h 86"/>
                    <a:gd name="T2" fmla="*/ 9 w 27"/>
                    <a:gd name="T3" fmla="*/ 13 h 86"/>
                    <a:gd name="T4" fmla="*/ 22 w 27"/>
                    <a:gd name="T5" fmla="*/ 32 h 86"/>
                    <a:gd name="T6" fmla="*/ 27 w 27"/>
                    <a:gd name="T7" fmla="*/ 48 h 86"/>
                    <a:gd name="T8" fmla="*/ 27 w 27"/>
                    <a:gd name="T9" fmla="*/ 61 h 86"/>
                    <a:gd name="T10" fmla="*/ 16 w 27"/>
                    <a:gd name="T11" fmla="*/ 86 h 86"/>
                    <a:gd name="T12" fmla="*/ 15 w 27"/>
                    <a:gd name="T13" fmla="*/ 73 h 86"/>
                    <a:gd name="T14" fmla="*/ 9 w 27"/>
                    <a:gd name="T15" fmla="*/ 56 h 86"/>
                    <a:gd name="T16" fmla="*/ 5 w 27"/>
                    <a:gd name="T17" fmla="*/ 45 h 86"/>
                    <a:gd name="T18" fmla="*/ 2 w 27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86">
                      <a:moveTo>
                        <a:pt x="2" y="0"/>
                      </a:moveTo>
                      <a:cubicBezTo>
                        <a:pt x="4" y="6"/>
                        <a:pt x="6" y="9"/>
                        <a:pt x="9" y="13"/>
                      </a:cubicBezTo>
                      <a:cubicBezTo>
                        <a:pt x="13" y="20"/>
                        <a:pt x="18" y="25"/>
                        <a:pt x="22" y="32"/>
                      </a:cubicBezTo>
                      <a:cubicBezTo>
                        <a:pt x="25" y="37"/>
                        <a:pt x="26" y="42"/>
                        <a:pt x="27" y="48"/>
                      </a:cubicBezTo>
                      <a:cubicBezTo>
                        <a:pt x="27" y="53"/>
                        <a:pt x="27" y="57"/>
                        <a:pt x="27" y="61"/>
                      </a:cubicBezTo>
                      <a:cubicBezTo>
                        <a:pt x="25" y="69"/>
                        <a:pt x="21" y="80"/>
                        <a:pt x="16" y="86"/>
                      </a:cubicBezTo>
                      <a:cubicBezTo>
                        <a:pt x="16" y="81"/>
                        <a:pt x="15" y="77"/>
                        <a:pt x="15" y="73"/>
                      </a:cubicBezTo>
                      <a:cubicBezTo>
                        <a:pt x="14" y="67"/>
                        <a:pt x="12" y="61"/>
                        <a:pt x="9" y="56"/>
                      </a:cubicBezTo>
                      <a:cubicBezTo>
                        <a:pt x="8" y="52"/>
                        <a:pt x="6" y="49"/>
                        <a:pt x="5" y="45"/>
                      </a:cubicBezTo>
                      <a:cubicBezTo>
                        <a:pt x="0" y="30"/>
                        <a:pt x="1" y="16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61" name="Freeform 979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4000501" y="4237038"/>
                  <a:ext cx="107950" cy="249238"/>
                </a:xfrm>
                <a:custGeom>
                  <a:avLst/>
                  <a:gdLst>
                    <a:gd name="T0" fmla="*/ 0 w 40"/>
                    <a:gd name="T1" fmla="*/ 93 h 93"/>
                    <a:gd name="T2" fmla="*/ 14 w 40"/>
                    <a:gd name="T3" fmla="*/ 52 h 93"/>
                    <a:gd name="T4" fmla="*/ 18 w 40"/>
                    <a:gd name="T5" fmla="*/ 32 h 93"/>
                    <a:gd name="T6" fmla="*/ 32 w 40"/>
                    <a:gd name="T7" fmla="*/ 0 h 93"/>
                    <a:gd name="T8" fmla="*/ 37 w 40"/>
                    <a:gd name="T9" fmla="*/ 23 h 93"/>
                    <a:gd name="T10" fmla="*/ 22 w 40"/>
                    <a:gd name="T11" fmla="*/ 72 h 93"/>
                    <a:gd name="T12" fmla="*/ 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0" y="93"/>
                      </a:moveTo>
                      <a:cubicBezTo>
                        <a:pt x="7" y="84"/>
                        <a:pt x="13" y="62"/>
                        <a:pt x="14" y="52"/>
                      </a:cubicBezTo>
                      <a:cubicBezTo>
                        <a:pt x="14" y="46"/>
                        <a:pt x="16" y="39"/>
                        <a:pt x="18" y="32"/>
                      </a:cubicBezTo>
                      <a:cubicBezTo>
                        <a:pt x="22" y="21"/>
                        <a:pt x="27" y="8"/>
                        <a:pt x="32" y="0"/>
                      </a:cubicBezTo>
                      <a:cubicBezTo>
                        <a:pt x="34" y="7"/>
                        <a:pt x="36" y="14"/>
                        <a:pt x="37" y="23"/>
                      </a:cubicBezTo>
                      <a:cubicBezTo>
                        <a:pt x="40" y="42"/>
                        <a:pt x="37" y="58"/>
                        <a:pt x="22" y="72"/>
                      </a:cubicBezTo>
                      <a:cubicBezTo>
                        <a:pt x="17" y="77"/>
                        <a:pt x="7" y="90"/>
                        <a:pt x="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62" name="Freeform 980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3922714" y="4411663"/>
                  <a:ext cx="69850" cy="250825"/>
                </a:xfrm>
                <a:custGeom>
                  <a:avLst/>
                  <a:gdLst>
                    <a:gd name="T0" fmla="*/ 14 w 26"/>
                    <a:gd name="T1" fmla="*/ 0 h 94"/>
                    <a:gd name="T2" fmla="*/ 17 w 26"/>
                    <a:gd name="T3" fmla="*/ 16 h 94"/>
                    <a:gd name="T4" fmla="*/ 24 w 26"/>
                    <a:gd name="T5" fmla="*/ 39 h 94"/>
                    <a:gd name="T6" fmla="*/ 24 w 26"/>
                    <a:gd name="T7" fmla="*/ 58 h 94"/>
                    <a:gd name="T8" fmla="*/ 19 w 26"/>
                    <a:gd name="T9" fmla="*/ 71 h 94"/>
                    <a:gd name="T10" fmla="*/ 0 w 26"/>
                    <a:gd name="T11" fmla="*/ 94 h 94"/>
                    <a:gd name="T12" fmla="*/ 3 w 26"/>
                    <a:gd name="T13" fmla="*/ 79 h 94"/>
                    <a:gd name="T14" fmla="*/ 3 w 26"/>
                    <a:gd name="T15" fmla="*/ 60 h 94"/>
                    <a:gd name="T16" fmla="*/ 2 w 26"/>
                    <a:gd name="T17" fmla="*/ 48 h 94"/>
                    <a:gd name="T18" fmla="*/ 14 w 26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94">
                      <a:moveTo>
                        <a:pt x="14" y="0"/>
                      </a:moveTo>
                      <a:cubicBezTo>
                        <a:pt x="14" y="7"/>
                        <a:pt x="15" y="11"/>
                        <a:pt x="17" y="16"/>
                      </a:cubicBezTo>
                      <a:cubicBezTo>
                        <a:pt x="19" y="25"/>
                        <a:pt x="23" y="31"/>
                        <a:pt x="24" y="39"/>
                      </a:cubicBezTo>
                      <a:cubicBezTo>
                        <a:pt x="26" y="46"/>
                        <a:pt x="25" y="52"/>
                        <a:pt x="24" y="58"/>
                      </a:cubicBezTo>
                      <a:cubicBezTo>
                        <a:pt x="23" y="63"/>
                        <a:pt x="21" y="67"/>
                        <a:pt x="19" y="71"/>
                      </a:cubicBezTo>
                      <a:cubicBezTo>
                        <a:pt x="16" y="79"/>
                        <a:pt x="8" y="89"/>
                        <a:pt x="0" y="94"/>
                      </a:cubicBezTo>
                      <a:cubicBezTo>
                        <a:pt x="2" y="88"/>
                        <a:pt x="3" y="84"/>
                        <a:pt x="3" y="79"/>
                      </a:cubicBezTo>
                      <a:cubicBezTo>
                        <a:pt x="4" y="73"/>
                        <a:pt x="4" y="67"/>
                        <a:pt x="3" y="60"/>
                      </a:cubicBezTo>
                      <a:cubicBezTo>
                        <a:pt x="3" y="56"/>
                        <a:pt x="3" y="52"/>
                        <a:pt x="2" y="48"/>
                      </a:cubicBezTo>
                      <a:cubicBezTo>
                        <a:pt x="2" y="30"/>
                        <a:pt x="8" y="16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63" name="Freeform 981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3922714" y="4435475"/>
                  <a:ext cx="171450" cy="227013"/>
                </a:xfrm>
                <a:custGeom>
                  <a:avLst/>
                  <a:gdLst>
                    <a:gd name="T0" fmla="*/ 0 w 64"/>
                    <a:gd name="T1" fmla="*/ 85 h 85"/>
                    <a:gd name="T2" fmla="*/ 28 w 64"/>
                    <a:gd name="T3" fmla="*/ 48 h 85"/>
                    <a:gd name="T4" fmla="*/ 39 w 64"/>
                    <a:gd name="T5" fmla="*/ 29 h 85"/>
                    <a:gd name="T6" fmla="*/ 64 w 64"/>
                    <a:gd name="T7" fmla="*/ 0 h 85"/>
                    <a:gd name="T8" fmla="*/ 62 w 64"/>
                    <a:gd name="T9" fmla="*/ 25 h 85"/>
                    <a:gd name="T10" fmla="*/ 30 w 64"/>
                    <a:gd name="T11" fmla="*/ 71 h 85"/>
                    <a:gd name="T12" fmla="*/ 0 w 64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85">
                      <a:moveTo>
                        <a:pt x="0" y="85"/>
                      </a:moveTo>
                      <a:cubicBezTo>
                        <a:pt x="11" y="78"/>
                        <a:pt x="24" y="57"/>
                        <a:pt x="28" y="48"/>
                      </a:cubicBezTo>
                      <a:cubicBezTo>
                        <a:pt x="30" y="41"/>
                        <a:pt x="34" y="35"/>
                        <a:pt x="39" y="29"/>
                      </a:cubicBezTo>
                      <a:cubicBezTo>
                        <a:pt x="46" y="18"/>
                        <a:pt x="55" y="7"/>
                        <a:pt x="64" y="0"/>
                      </a:cubicBezTo>
                      <a:cubicBezTo>
                        <a:pt x="63" y="8"/>
                        <a:pt x="63" y="15"/>
                        <a:pt x="62" y="25"/>
                      </a:cubicBezTo>
                      <a:cubicBezTo>
                        <a:pt x="58" y="46"/>
                        <a:pt x="49" y="61"/>
                        <a:pt x="30" y="71"/>
                      </a:cubicBezTo>
                      <a:cubicBezTo>
                        <a:pt x="23" y="75"/>
                        <a:pt x="8" y="84"/>
                        <a:pt x="0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64" name="Freeform 982"/>
                <p:cNvSpPr/>
                <p:nvPr>
                  <p:custDataLst>
                    <p:tags r:id="rId111"/>
                  </p:custDataLst>
                </p:nvPr>
              </p:nvSpPr>
              <p:spPr bwMode="auto">
                <a:xfrm>
                  <a:off x="3781426" y="4568825"/>
                  <a:ext cx="123825" cy="255588"/>
                </a:xfrm>
                <a:custGeom>
                  <a:avLst/>
                  <a:gdLst>
                    <a:gd name="T0" fmla="*/ 46 w 46"/>
                    <a:gd name="T1" fmla="*/ 0 h 95"/>
                    <a:gd name="T2" fmla="*/ 44 w 46"/>
                    <a:gd name="T3" fmla="*/ 18 h 95"/>
                    <a:gd name="T4" fmla="*/ 44 w 46"/>
                    <a:gd name="T5" fmla="*/ 45 h 95"/>
                    <a:gd name="T6" fmla="*/ 38 w 46"/>
                    <a:gd name="T7" fmla="*/ 65 h 95"/>
                    <a:gd name="T8" fmla="*/ 28 w 46"/>
                    <a:gd name="T9" fmla="*/ 78 h 95"/>
                    <a:gd name="T10" fmla="*/ 0 w 46"/>
                    <a:gd name="T11" fmla="*/ 95 h 95"/>
                    <a:gd name="T12" fmla="*/ 8 w 46"/>
                    <a:gd name="T13" fmla="*/ 81 h 95"/>
                    <a:gd name="T14" fmla="*/ 15 w 46"/>
                    <a:gd name="T15" fmla="*/ 61 h 95"/>
                    <a:gd name="T16" fmla="*/ 18 w 46"/>
                    <a:gd name="T17" fmla="*/ 47 h 95"/>
                    <a:gd name="T18" fmla="*/ 46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46" y="0"/>
                      </a:moveTo>
                      <a:cubicBezTo>
                        <a:pt x="45" y="7"/>
                        <a:pt x="44" y="13"/>
                        <a:pt x="44" y="18"/>
                      </a:cubicBezTo>
                      <a:cubicBezTo>
                        <a:pt x="44" y="28"/>
                        <a:pt x="45" y="36"/>
                        <a:pt x="44" y="45"/>
                      </a:cubicBezTo>
                      <a:cubicBezTo>
                        <a:pt x="43" y="53"/>
                        <a:pt x="41" y="59"/>
                        <a:pt x="38" y="65"/>
                      </a:cubicBezTo>
                      <a:cubicBezTo>
                        <a:pt x="35" y="70"/>
                        <a:pt x="32" y="74"/>
                        <a:pt x="28" y="78"/>
                      </a:cubicBezTo>
                      <a:cubicBezTo>
                        <a:pt x="21" y="85"/>
                        <a:pt x="10" y="93"/>
                        <a:pt x="0" y="95"/>
                      </a:cubicBezTo>
                      <a:cubicBezTo>
                        <a:pt x="4" y="90"/>
                        <a:pt x="6" y="86"/>
                        <a:pt x="8" y="81"/>
                      </a:cubicBezTo>
                      <a:cubicBezTo>
                        <a:pt x="12" y="74"/>
                        <a:pt x="14" y="68"/>
                        <a:pt x="15" y="61"/>
                      </a:cubicBezTo>
                      <a:cubicBezTo>
                        <a:pt x="16" y="56"/>
                        <a:pt x="17" y="51"/>
                        <a:pt x="18" y="47"/>
                      </a:cubicBezTo>
                      <a:cubicBezTo>
                        <a:pt x="23" y="28"/>
                        <a:pt x="35" y="15"/>
                        <a:pt x="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65" name="Freeform 983"/>
                <p:cNvSpPr/>
                <p:nvPr>
                  <p:custDataLst>
                    <p:tags r:id="rId112"/>
                  </p:custDataLst>
                </p:nvPr>
              </p:nvSpPr>
              <p:spPr bwMode="auto">
                <a:xfrm>
                  <a:off x="3781426" y="4638675"/>
                  <a:ext cx="260350" cy="190500"/>
                </a:xfrm>
                <a:custGeom>
                  <a:avLst/>
                  <a:gdLst>
                    <a:gd name="T0" fmla="*/ 0 w 97"/>
                    <a:gd name="T1" fmla="*/ 69 h 71"/>
                    <a:gd name="T2" fmla="*/ 42 w 97"/>
                    <a:gd name="T3" fmla="*/ 39 h 71"/>
                    <a:gd name="T4" fmla="*/ 60 w 97"/>
                    <a:gd name="T5" fmla="*/ 23 h 71"/>
                    <a:gd name="T6" fmla="*/ 97 w 97"/>
                    <a:gd name="T7" fmla="*/ 0 h 71"/>
                    <a:gd name="T8" fmla="*/ 86 w 97"/>
                    <a:gd name="T9" fmla="*/ 27 h 71"/>
                    <a:gd name="T10" fmla="*/ 37 w 97"/>
                    <a:gd name="T11" fmla="*/ 65 h 71"/>
                    <a:gd name="T12" fmla="*/ 0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0" y="69"/>
                      </a:moveTo>
                      <a:cubicBezTo>
                        <a:pt x="14" y="66"/>
                        <a:pt x="34" y="48"/>
                        <a:pt x="42" y="39"/>
                      </a:cubicBezTo>
                      <a:cubicBezTo>
                        <a:pt x="47" y="33"/>
                        <a:pt x="53" y="28"/>
                        <a:pt x="60" y="23"/>
                      </a:cubicBezTo>
                      <a:cubicBezTo>
                        <a:pt x="72" y="14"/>
                        <a:pt x="86" y="5"/>
                        <a:pt x="97" y="0"/>
                      </a:cubicBezTo>
                      <a:cubicBezTo>
                        <a:pt x="94" y="9"/>
                        <a:pt x="91" y="17"/>
                        <a:pt x="86" y="27"/>
                      </a:cubicBezTo>
                      <a:cubicBezTo>
                        <a:pt x="75" y="47"/>
                        <a:pt x="60" y="61"/>
                        <a:pt x="37" y="65"/>
                      </a:cubicBezTo>
                      <a:cubicBezTo>
                        <a:pt x="28" y="67"/>
                        <a:pt x="9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66" name="Freeform 984"/>
                <p:cNvSpPr/>
                <p:nvPr>
                  <p:custDataLst>
                    <p:tags r:id="rId113"/>
                  </p:custDataLst>
                </p:nvPr>
              </p:nvSpPr>
              <p:spPr bwMode="auto">
                <a:xfrm>
                  <a:off x="3565526" y="4719638"/>
                  <a:ext cx="227013" cy="211138"/>
                </a:xfrm>
                <a:custGeom>
                  <a:avLst/>
                  <a:gdLst>
                    <a:gd name="T0" fmla="*/ 85 w 85"/>
                    <a:gd name="T1" fmla="*/ 0 h 79"/>
                    <a:gd name="T2" fmla="*/ 76 w 85"/>
                    <a:gd name="T3" fmla="*/ 17 h 79"/>
                    <a:gd name="T4" fmla="*/ 66 w 85"/>
                    <a:gd name="T5" fmla="*/ 44 h 79"/>
                    <a:gd name="T6" fmla="*/ 51 w 85"/>
                    <a:gd name="T7" fmla="*/ 61 h 79"/>
                    <a:gd name="T8" fmla="*/ 37 w 85"/>
                    <a:gd name="T9" fmla="*/ 71 h 79"/>
                    <a:gd name="T10" fmla="*/ 0 w 85"/>
                    <a:gd name="T11" fmla="*/ 78 h 79"/>
                    <a:gd name="T12" fmla="*/ 14 w 85"/>
                    <a:gd name="T13" fmla="*/ 67 h 79"/>
                    <a:gd name="T14" fmla="*/ 29 w 85"/>
                    <a:gd name="T15" fmla="*/ 49 h 79"/>
                    <a:gd name="T16" fmla="*/ 37 w 85"/>
                    <a:gd name="T17" fmla="*/ 36 h 79"/>
                    <a:gd name="T18" fmla="*/ 85 w 85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" h="79">
                      <a:moveTo>
                        <a:pt x="85" y="0"/>
                      </a:moveTo>
                      <a:cubicBezTo>
                        <a:pt x="80" y="6"/>
                        <a:pt x="78" y="11"/>
                        <a:pt x="76" y="17"/>
                      </a:cubicBezTo>
                      <a:cubicBezTo>
                        <a:pt x="72" y="27"/>
                        <a:pt x="70" y="35"/>
                        <a:pt x="66" y="44"/>
                      </a:cubicBezTo>
                      <a:cubicBezTo>
                        <a:pt x="62" y="51"/>
                        <a:pt x="57" y="57"/>
                        <a:pt x="51" y="61"/>
                      </a:cubicBezTo>
                      <a:cubicBezTo>
                        <a:pt x="46" y="65"/>
                        <a:pt x="41" y="69"/>
                        <a:pt x="37" y="71"/>
                      </a:cubicBezTo>
                      <a:cubicBezTo>
                        <a:pt x="27" y="76"/>
                        <a:pt x="11" y="79"/>
                        <a:pt x="0" y="78"/>
                      </a:cubicBezTo>
                      <a:cubicBezTo>
                        <a:pt x="6" y="74"/>
                        <a:pt x="10" y="71"/>
                        <a:pt x="14" y="67"/>
                      </a:cubicBezTo>
                      <a:cubicBezTo>
                        <a:pt x="21" y="61"/>
                        <a:pt x="25" y="55"/>
                        <a:pt x="29" y="49"/>
                      </a:cubicBezTo>
                      <a:cubicBezTo>
                        <a:pt x="32" y="44"/>
                        <a:pt x="35" y="40"/>
                        <a:pt x="37" y="36"/>
                      </a:cubicBezTo>
                      <a:cubicBezTo>
                        <a:pt x="50" y="19"/>
                        <a:pt x="67" y="1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67" name="Freeform 985"/>
                <p:cNvSpPr/>
                <p:nvPr>
                  <p:custDataLst>
                    <p:tags r:id="rId114"/>
                  </p:custDataLst>
                </p:nvPr>
              </p:nvSpPr>
              <p:spPr bwMode="auto">
                <a:xfrm>
                  <a:off x="3565526" y="4837113"/>
                  <a:ext cx="341313" cy="125413"/>
                </a:xfrm>
                <a:custGeom>
                  <a:avLst/>
                  <a:gdLst>
                    <a:gd name="T0" fmla="*/ 0 w 128"/>
                    <a:gd name="T1" fmla="*/ 34 h 47"/>
                    <a:gd name="T2" fmla="*/ 56 w 128"/>
                    <a:gd name="T3" fmla="*/ 19 h 47"/>
                    <a:gd name="T4" fmla="*/ 81 w 128"/>
                    <a:gd name="T5" fmla="*/ 9 h 47"/>
                    <a:gd name="T6" fmla="*/ 128 w 128"/>
                    <a:gd name="T7" fmla="*/ 0 h 47"/>
                    <a:gd name="T8" fmla="*/ 107 w 128"/>
                    <a:gd name="T9" fmla="*/ 22 h 47"/>
                    <a:gd name="T10" fmla="*/ 41 w 128"/>
                    <a:gd name="T11" fmla="*/ 43 h 47"/>
                    <a:gd name="T12" fmla="*/ 0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0" y="34"/>
                      </a:moveTo>
                      <a:cubicBezTo>
                        <a:pt x="16" y="35"/>
                        <a:pt x="45" y="25"/>
                        <a:pt x="56" y="19"/>
                      </a:cubicBezTo>
                      <a:cubicBezTo>
                        <a:pt x="63" y="15"/>
                        <a:pt x="72" y="12"/>
                        <a:pt x="81" y="9"/>
                      </a:cubicBezTo>
                      <a:cubicBezTo>
                        <a:pt x="97" y="4"/>
                        <a:pt x="115" y="0"/>
                        <a:pt x="128" y="0"/>
                      </a:cubicBezTo>
                      <a:cubicBezTo>
                        <a:pt x="122" y="7"/>
                        <a:pt x="115" y="14"/>
                        <a:pt x="107" y="22"/>
                      </a:cubicBezTo>
                      <a:cubicBezTo>
                        <a:pt x="87" y="39"/>
                        <a:pt x="67" y="47"/>
                        <a:pt x="41" y="43"/>
                      </a:cubicBezTo>
                      <a:cubicBezTo>
                        <a:pt x="31" y="41"/>
                        <a:pt x="9" y="39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</p:grpSp>
        </p:grpSp>
        <p:sp>
          <p:nvSpPr>
            <p:cNvPr id="168" name="文本框 167"/>
            <p:cNvSpPr txBox="1"/>
            <p:nvPr>
              <p:custDataLst>
                <p:tags r:id="rId115"/>
              </p:custDataLst>
            </p:nvPr>
          </p:nvSpPr>
          <p:spPr>
            <a:xfrm>
              <a:off x="2397" y="7930"/>
              <a:ext cx="194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400">
                  <a:solidFill>
                    <a:srgbClr val="546B7E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-  03  -</a:t>
              </a:r>
              <a:endParaRPr lang="en-US" altLang="zh-CN" sz="1400">
                <a:solidFill>
                  <a:srgbClr val="546B7E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pic>
          <p:nvPicPr>
            <p:cNvPr id="169" name="图形 2"/>
            <p:cNvPicPr>
              <a:picLocks noChangeAspect="1"/>
            </p:cNvPicPr>
            <p:nvPr>
              <p:custDataLst>
                <p:tags r:id="rId116"/>
              </p:custDataLst>
            </p:nvPr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 bwMode="auto">
            <a:xfrm>
              <a:off x="3027" y="4092"/>
              <a:ext cx="684" cy="636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</p:pic>
      </p:grpSp>
      <p:grpSp>
        <p:nvGrpSpPr>
          <p:cNvPr id="170" name="组合 169"/>
          <p:cNvGrpSpPr/>
          <p:nvPr>
            <p:custDataLst>
              <p:tags r:id="rId117"/>
            </p:custDataLst>
          </p:nvPr>
        </p:nvGrpSpPr>
        <p:grpSpPr>
          <a:xfrm rot="0">
            <a:off x="8846185" y="1601470"/>
            <a:ext cx="2443480" cy="3716655"/>
            <a:chOff x="1445" y="3002"/>
            <a:chExt cx="3848" cy="5853"/>
          </a:xfrm>
          <a:effectLst>
            <a:reflection blurRad="6350" stA="50000" endA="300" endPos="15000" dir="5400000" sy="-100000" algn="bl" rotWithShape="0"/>
          </a:effectLst>
        </p:grpSpPr>
        <p:sp>
          <p:nvSpPr>
            <p:cNvPr id="171" name="圆角矩形 170"/>
            <p:cNvSpPr/>
            <p:nvPr>
              <p:custDataLst>
                <p:tags r:id="rId118"/>
              </p:custDataLst>
            </p:nvPr>
          </p:nvSpPr>
          <p:spPr>
            <a:xfrm>
              <a:off x="1445" y="3002"/>
              <a:ext cx="3848" cy="5853"/>
            </a:xfrm>
            <a:prstGeom prst="roundRect">
              <a:avLst>
                <a:gd name="adj" fmla="val 3352"/>
              </a:avLst>
            </a:prstGeom>
            <a:gradFill>
              <a:gsLst>
                <a:gs pos="100000">
                  <a:srgbClr val="FAFBFD"/>
                </a:gs>
                <a:gs pos="0">
                  <a:srgbClr val="E6EDF3"/>
                </a:gs>
              </a:gsLst>
              <a:lin ang="16200000" scaled="0"/>
            </a:gradFill>
            <a:ln w="19050">
              <a:gradFill>
                <a:gsLst>
                  <a:gs pos="13000">
                    <a:srgbClr val="FAFBFD"/>
                  </a:gs>
                  <a:gs pos="100000">
                    <a:srgbClr val="5B7389">
                      <a:alpha val="10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72" name="文本框 171"/>
            <p:cNvSpPr txBox="1"/>
            <p:nvPr>
              <p:custDataLst>
                <p:tags r:id="rId119"/>
              </p:custDataLst>
            </p:nvPr>
          </p:nvSpPr>
          <p:spPr>
            <a:xfrm flipH="1">
              <a:off x="1829" y="6345"/>
              <a:ext cx="3080" cy="11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ctr" fontAlgn="auto">
                <a:lnSpc>
                  <a:spcPct val="150000"/>
                </a:lnSpc>
              </a:pPr>
              <a:r>
                <a:rPr lang="zh-CN" altLang="en-US" sz="900" b="0">
                  <a:solidFill>
                    <a:srgbClr val="3D4852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引入物流、财税、银行等公司服务机构，搭建法律咨询平台，提供专业法律服务</a:t>
              </a:r>
              <a:endParaRPr lang="zh-CN" altLang="en-US" sz="900" b="0">
                <a:solidFill>
                  <a:srgbClr val="3D4852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173" name="文本框 172"/>
            <p:cNvSpPr txBox="1"/>
            <p:nvPr>
              <p:custDataLst>
                <p:tags r:id="rId120"/>
              </p:custDataLst>
            </p:nvPr>
          </p:nvSpPr>
          <p:spPr>
            <a:xfrm flipH="1">
              <a:off x="2508" y="5794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600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服务配套</a:t>
              </a:r>
              <a:endParaRPr lang="zh-CN" altLang="en-US" sz="1600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汉仪雅酷黑 75W" panose="020B0804020202020204" charset="-122"/>
                <a:ea typeface="汉仪雅酷黑 75W" panose="020B0804020202020204" charset="-122"/>
                <a:sym typeface="+mn-ea"/>
              </a:endParaRPr>
            </a:p>
          </p:txBody>
        </p:sp>
        <p:grpSp>
          <p:nvGrpSpPr>
            <p:cNvPr id="174" name="组合 173"/>
            <p:cNvGrpSpPr/>
            <p:nvPr/>
          </p:nvGrpSpPr>
          <p:grpSpPr>
            <a:xfrm>
              <a:off x="2437" y="3657"/>
              <a:ext cx="1865" cy="1670"/>
              <a:chOff x="2303" y="3587"/>
              <a:chExt cx="2022" cy="1810"/>
            </a:xfrm>
          </p:grpSpPr>
          <p:sp>
            <p:nvSpPr>
              <p:cNvPr id="175" name="椭圆 174"/>
              <p:cNvSpPr/>
              <p:nvPr>
                <p:custDataLst>
                  <p:tags r:id="rId121"/>
                </p:custDataLst>
              </p:nvPr>
            </p:nvSpPr>
            <p:spPr>
              <a:xfrm>
                <a:off x="2601" y="3774"/>
                <a:ext cx="1426" cy="1426"/>
              </a:xfrm>
              <a:prstGeom prst="ellipse">
                <a:avLst/>
              </a:prstGeom>
              <a:solidFill>
                <a:srgbClr val="EDC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grpSp>
            <p:nvGrpSpPr>
              <p:cNvPr id="176" name="组合 175"/>
              <p:cNvGrpSpPr/>
              <p:nvPr/>
            </p:nvGrpSpPr>
            <p:grpSpPr>
              <a:xfrm>
                <a:off x="2303" y="3587"/>
                <a:ext cx="2022" cy="1810"/>
                <a:chOff x="2625726" y="3635375"/>
                <a:chExt cx="1482725" cy="1327151"/>
              </a:xfrm>
              <a:solidFill>
                <a:srgbClr val="546B7E"/>
              </a:solidFill>
            </p:grpSpPr>
            <p:sp>
              <p:nvSpPr>
                <p:cNvPr id="177" name="Freeform 955"/>
                <p:cNvSpPr>
                  <a:spLocks noEditPoints="1"/>
                </p:cNvSpPr>
                <p:nvPr>
                  <p:custDataLst>
                    <p:tags r:id="rId122"/>
                  </p:custDataLst>
                </p:nvPr>
              </p:nvSpPr>
              <p:spPr bwMode="auto">
                <a:xfrm>
                  <a:off x="2820989" y="3749675"/>
                  <a:ext cx="1089025" cy="1090613"/>
                </a:xfrm>
                <a:custGeom>
                  <a:avLst/>
                  <a:gdLst>
                    <a:gd name="T0" fmla="*/ 204 w 407"/>
                    <a:gd name="T1" fmla="*/ 0 h 407"/>
                    <a:gd name="T2" fmla="*/ 348 w 407"/>
                    <a:gd name="T3" fmla="*/ 60 h 407"/>
                    <a:gd name="T4" fmla="*/ 407 w 407"/>
                    <a:gd name="T5" fmla="*/ 204 h 407"/>
                    <a:gd name="T6" fmla="*/ 348 w 407"/>
                    <a:gd name="T7" fmla="*/ 348 h 407"/>
                    <a:gd name="T8" fmla="*/ 204 w 407"/>
                    <a:gd name="T9" fmla="*/ 407 h 407"/>
                    <a:gd name="T10" fmla="*/ 60 w 407"/>
                    <a:gd name="T11" fmla="*/ 348 h 407"/>
                    <a:gd name="T12" fmla="*/ 0 w 407"/>
                    <a:gd name="T13" fmla="*/ 204 h 407"/>
                    <a:gd name="T14" fmla="*/ 60 w 407"/>
                    <a:gd name="T15" fmla="*/ 60 h 407"/>
                    <a:gd name="T16" fmla="*/ 204 w 407"/>
                    <a:gd name="T17" fmla="*/ 0 h 407"/>
                    <a:gd name="T18" fmla="*/ 342 w 407"/>
                    <a:gd name="T19" fmla="*/ 66 h 407"/>
                    <a:gd name="T20" fmla="*/ 204 w 407"/>
                    <a:gd name="T21" fmla="*/ 9 h 407"/>
                    <a:gd name="T22" fmla="*/ 66 w 407"/>
                    <a:gd name="T23" fmla="*/ 66 h 407"/>
                    <a:gd name="T24" fmla="*/ 9 w 407"/>
                    <a:gd name="T25" fmla="*/ 204 h 407"/>
                    <a:gd name="T26" fmla="*/ 66 w 407"/>
                    <a:gd name="T27" fmla="*/ 342 h 407"/>
                    <a:gd name="T28" fmla="*/ 204 w 407"/>
                    <a:gd name="T29" fmla="*/ 399 h 407"/>
                    <a:gd name="T30" fmla="*/ 342 w 407"/>
                    <a:gd name="T31" fmla="*/ 342 h 407"/>
                    <a:gd name="T32" fmla="*/ 399 w 407"/>
                    <a:gd name="T33" fmla="*/ 204 h 407"/>
                    <a:gd name="T34" fmla="*/ 342 w 407"/>
                    <a:gd name="T35" fmla="*/ 66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7" h="407">
                      <a:moveTo>
                        <a:pt x="204" y="0"/>
                      </a:moveTo>
                      <a:cubicBezTo>
                        <a:pt x="260" y="0"/>
                        <a:pt x="311" y="23"/>
                        <a:pt x="348" y="60"/>
                      </a:cubicBezTo>
                      <a:cubicBezTo>
                        <a:pt x="385" y="96"/>
                        <a:pt x="407" y="147"/>
                        <a:pt x="407" y="204"/>
                      </a:cubicBezTo>
                      <a:cubicBezTo>
                        <a:pt x="407" y="260"/>
                        <a:pt x="385" y="311"/>
                        <a:pt x="348" y="348"/>
                      </a:cubicBezTo>
                      <a:cubicBezTo>
                        <a:pt x="311" y="385"/>
                        <a:pt x="260" y="407"/>
                        <a:pt x="204" y="407"/>
                      </a:cubicBezTo>
                      <a:cubicBezTo>
                        <a:pt x="147" y="407"/>
                        <a:pt x="96" y="385"/>
                        <a:pt x="60" y="348"/>
                      </a:cubicBezTo>
                      <a:cubicBezTo>
                        <a:pt x="23" y="311"/>
                        <a:pt x="0" y="260"/>
                        <a:pt x="0" y="204"/>
                      </a:cubicBezTo>
                      <a:cubicBezTo>
                        <a:pt x="0" y="147"/>
                        <a:pt x="23" y="96"/>
                        <a:pt x="60" y="60"/>
                      </a:cubicBezTo>
                      <a:cubicBezTo>
                        <a:pt x="96" y="23"/>
                        <a:pt x="147" y="0"/>
                        <a:pt x="204" y="0"/>
                      </a:cubicBezTo>
                      <a:close/>
                      <a:moveTo>
                        <a:pt x="342" y="66"/>
                      </a:moveTo>
                      <a:cubicBezTo>
                        <a:pt x="306" y="30"/>
                        <a:pt x="257" y="9"/>
                        <a:pt x="204" y="9"/>
                      </a:cubicBezTo>
                      <a:cubicBezTo>
                        <a:pt x="150" y="9"/>
                        <a:pt x="101" y="30"/>
                        <a:pt x="66" y="66"/>
                      </a:cubicBezTo>
                      <a:cubicBezTo>
                        <a:pt x="30" y="101"/>
                        <a:pt x="9" y="150"/>
                        <a:pt x="9" y="204"/>
                      </a:cubicBezTo>
                      <a:cubicBezTo>
                        <a:pt x="9" y="257"/>
                        <a:pt x="30" y="306"/>
                        <a:pt x="66" y="342"/>
                      </a:cubicBezTo>
                      <a:cubicBezTo>
                        <a:pt x="101" y="377"/>
                        <a:pt x="150" y="399"/>
                        <a:pt x="204" y="399"/>
                      </a:cubicBezTo>
                      <a:cubicBezTo>
                        <a:pt x="257" y="399"/>
                        <a:pt x="306" y="377"/>
                        <a:pt x="342" y="342"/>
                      </a:cubicBezTo>
                      <a:cubicBezTo>
                        <a:pt x="377" y="306"/>
                        <a:pt x="399" y="257"/>
                        <a:pt x="399" y="204"/>
                      </a:cubicBezTo>
                      <a:cubicBezTo>
                        <a:pt x="399" y="150"/>
                        <a:pt x="377" y="101"/>
                        <a:pt x="342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78" name="Freeform 956"/>
                <p:cNvSpPr/>
                <p:nvPr>
                  <p:custDataLst>
                    <p:tags r:id="rId123"/>
                  </p:custDataLst>
                </p:nvPr>
              </p:nvSpPr>
              <p:spPr bwMode="auto">
                <a:xfrm>
                  <a:off x="2881314" y="3635375"/>
                  <a:ext cx="225425" cy="155575"/>
                </a:xfrm>
                <a:custGeom>
                  <a:avLst/>
                  <a:gdLst>
                    <a:gd name="T0" fmla="*/ 0 w 84"/>
                    <a:gd name="T1" fmla="*/ 58 h 58"/>
                    <a:gd name="T2" fmla="*/ 84 w 84"/>
                    <a:gd name="T3" fmla="*/ 0 h 58"/>
                    <a:gd name="T4" fmla="*/ 0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0" y="58"/>
                      </a:moveTo>
                      <a:cubicBezTo>
                        <a:pt x="22" y="42"/>
                        <a:pt x="45" y="17"/>
                        <a:pt x="84" y="0"/>
                      </a:cubicBezTo>
                      <a:cubicBezTo>
                        <a:pt x="55" y="0"/>
                        <a:pt x="10" y="22"/>
                        <a:pt x="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79" name="Freeform 957"/>
                <p:cNvSpPr/>
                <p:nvPr>
                  <p:custDataLst>
                    <p:tags r:id="rId124"/>
                  </p:custDataLst>
                </p:nvPr>
              </p:nvSpPr>
              <p:spPr bwMode="auto">
                <a:xfrm>
                  <a:off x="2794001" y="3806825"/>
                  <a:ext cx="155575" cy="133350"/>
                </a:xfrm>
                <a:custGeom>
                  <a:avLst/>
                  <a:gdLst>
                    <a:gd name="T0" fmla="*/ 58 w 58"/>
                    <a:gd name="T1" fmla="*/ 0 h 50"/>
                    <a:gd name="T2" fmla="*/ 46 w 58"/>
                    <a:gd name="T3" fmla="*/ 5 h 50"/>
                    <a:gd name="T4" fmla="*/ 27 w 58"/>
                    <a:gd name="T5" fmla="*/ 10 h 50"/>
                    <a:gd name="T6" fmla="*/ 14 w 58"/>
                    <a:gd name="T7" fmla="*/ 18 h 50"/>
                    <a:gd name="T8" fmla="*/ 7 w 58"/>
                    <a:gd name="T9" fmla="*/ 27 h 50"/>
                    <a:gd name="T10" fmla="*/ 0 w 58"/>
                    <a:gd name="T11" fmla="*/ 50 h 50"/>
                    <a:gd name="T12" fmla="*/ 8 w 58"/>
                    <a:gd name="T13" fmla="*/ 42 h 50"/>
                    <a:gd name="T14" fmla="*/ 22 w 58"/>
                    <a:gd name="T15" fmla="*/ 33 h 50"/>
                    <a:gd name="T16" fmla="*/ 31 w 58"/>
                    <a:gd name="T17" fmla="*/ 29 h 50"/>
                    <a:gd name="T18" fmla="*/ 58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58" y="0"/>
                      </a:moveTo>
                      <a:cubicBezTo>
                        <a:pt x="53" y="2"/>
                        <a:pt x="50" y="4"/>
                        <a:pt x="46" y="5"/>
                      </a:cubicBezTo>
                      <a:cubicBezTo>
                        <a:pt x="39" y="7"/>
                        <a:pt x="33" y="7"/>
                        <a:pt x="27" y="10"/>
                      </a:cubicBezTo>
                      <a:cubicBezTo>
                        <a:pt x="22" y="12"/>
                        <a:pt x="18" y="15"/>
                        <a:pt x="14" y="18"/>
                      </a:cubicBezTo>
                      <a:cubicBezTo>
                        <a:pt x="11" y="21"/>
                        <a:pt x="9" y="24"/>
                        <a:pt x="7" y="27"/>
                      </a:cubicBezTo>
                      <a:cubicBezTo>
                        <a:pt x="3" y="33"/>
                        <a:pt x="0" y="43"/>
                        <a:pt x="0" y="50"/>
                      </a:cubicBezTo>
                      <a:cubicBezTo>
                        <a:pt x="3" y="47"/>
                        <a:pt x="6" y="44"/>
                        <a:pt x="8" y="42"/>
                      </a:cubicBezTo>
                      <a:cubicBezTo>
                        <a:pt x="13" y="38"/>
                        <a:pt x="17" y="36"/>
                        <a:pt x="22" y="33"/>
                      </a:cubicBezTo>
                      <a:cubicBezTo>
                        <a:pt x="25" y="32"/>
                        <a:pt x="28" y="30"/>
                        <a:pt x="31" y="29"/>
                      </a:cubicBezTo>
                      <a:cubicBezTo>
                        <a:pt x="43" y="21"/>
                        <a:pt x="50" y="11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80" name="Freeform 958"/>
                <p:cNvSpPr/>
                <p:nvPr>
                  <p:custDataLst>
                    <p:tags r:id="rId125"/>
                  </p:custDataLst>
                </p:nvPr>
              </p:nvSpPr>
              <p:spPr bwMode="auto">
                <a:xfrm>
                  <a:off x="2778126" y="3724275"/>
                  <a:ext cx="95250" cy="219075"/>
                </a:xfrm>
                <a:custGeom>
                  <a:avLst/>
                  <a:gdLst>
                    <a:gd name="T0" fmla="*/ 6 w 36"/>
                    <a:gd name="T1" fmla="*/ 82 h 82"/>
                    <a:gd name="T2" fmla="*/ 19 w 36"/>
                    <a:gd name="T3" fmla="*/ 46 h 82"/>
                    <a:gd name="T4" fmla="*/ 28 w 36"/>
                    <a:gd name="T5" fmla="*/ 30 h 82"/>
                    <a:gd name="T6" fmla="*/ 36 w 36"/>
                    <a:gd name="T7" fmla="*/ 0 h 82"/>
                    <a:gd name="T8" fmla="*/ 20 w 36"/>
                    <a:gd name="T9" fmla="*/ 13 h 82"/>
                    <a:gd name="T10" fmla="*/ 2 w 36"/>
                    <a:gd name="T11" fmla="*/ 55 h 82"/>
                    <a:gd name="T12" fmla="*/ 6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6" y="82"/>
                      </a:moveTo>
                      <a:cubicBezTo>
                        <a:pt x="6" y="71"/>
                        <a:pt x="14" y="53"/>
                        <a:pt x="19" y="46"/>
                      </a:cubicBezTo>
                      <a:cubicBezTo>
                        <a:pt x="23" y="42"/>
                        <a:pt x="25" y="36"/>
                        <a:pt x="28" y="30"/>
                      </a:cubicBezTo>
                      <a:cubicBezTo>
                        <a:pt x="32" y="20"/>
                        <a:pt x="35" y="9"/>
                        <a:pt x="36" y="0"/>
                      </a:cubicBezTo>
                      <a:cubicBezTo>
                        <a:pt x="31" y="4"/>
                        <a:pt x="26" y="8"/>
                        <a:pt x="20" y="13"/>
                      </a:cubicBezTo>
                      <a:cubicBezTo>
                        <a:pt x="7" y="25"/>
                        <a:pt x="0" y="37"/>
                        <a:pt x="2" y="55"/>
                      </a:cubicBezTo>
                      <a:cubicBezTo>
                        <a:pt x="3" y="61"/>
                        <a:pt x="3" y="76"/>
                        <a:pt x="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81" name="Freeform 959"/>
                <p:cNvSpPr/>
                <p:nvPr>
                  <p:custDataLst>
                    <p:tags r:id="rId126"/>
                  </p:custDataLst>
                </p:nvPr>
              </p:nvSpPr>
              <p:spPr bwMode="auto">
                <a:xfrm>
                  <a:off x="2724151" y="3944938"/>
                  <a:ext cx="128588" cy="163513"/>
                </a:xfrm>
                <a:custGeom>
                  <a:avLst/>
                  <a:gdLst>
                    <a:gd name="T0" fmla="*/ 48 w 48"/>
                    <a:gd name="T1" fmla="*/ 0 h 61"/>
                    <a:gd name="T2" fmla="*/ 37 w 48"/>
                    <a:gd name="T3" fmla="*/ 8 h 61"/>
                    <a:gd name="T4" fmla="*/ 19 w 48"/>
                    <a:gd name="T5" fmla="*/ 16 h 61"/>
                    <a:gd name="T6" fmla="*/ 9 w 48"/>
                    <a:gd name="T7" fmla="*/ 27 h 61"/>
                    <a:gd name="T8" fmla="*/ 3 w 48"/>
                    <a:gd name="T9" fmla="*/ 37 h 61"/>
                    <a:gd name="T10" fmla="*/ 1 w 48"/>
                    <a:gd name="T11" fmla="*/ 61 h 61"/>
                    <a:gd name="T12" fmla="*/ 8 w 48"/>
                    <a:gd name="T13" fmla="*/ 51 h 61"/>
                    <a:gd name="T14" fmla="*/ 19 w 48"/>
                    <a:gd name="T15" fmla="*/ 40 h 61"/>
                    <a:gd name="T16" fmla="*/ 27 w 48"/>
                    <a:gd name="T17" fmla="*/ 34 h 61"/>
                    <a:gd name="T18" fmla="*/ 48 w 48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61">
                      <a:moveTo>
                        <a:pt x="48" y="0"/>
                      </a:moveTo>
                      <a:cubicBezTo>
                        <a:pt x="44" y="4"/>
                        <a:pt x="41" y="6"/>
                        <a:pt x="37" y="8"/>
                      </a:cubicBezTo>
                      <a:cubicBezTo>
                        <a:pt x="31" y="11"/>
                        <a:pt x="25" y="13"/>
                        <a:pt x="19" y="16"/>
                      </a:cubicBezTo>
                      <a:cubicBezTo>
                        <a:pt x="15" y="19"/>
                        <a:pt x="11" y="23"/>
                        <a:pt x="9" y="27"/>
                      </a:cubicBezTo>
                      <a:cubicBezTo>
                        <a:pt x="6" y="31"/>
                        <a:pt x="4" y="34"/>
                        <a:pt x="3" y="37"/>
                      </a:cubicBezTo>
                      <a:cubicBezTo>
                        <a:pt x="1" y="44"/>
                        <a:pt x="0" y="54"/>
                        <a:pt x="1" y="61"/>
                      </a:cubicBezTo>
                      <a:cubicBezTo>
                        <a:pt x="3" y="57"/>
                        <a:pt x="5" y="54"/>
                        <a:pt x="8" y="51"/>
                      </a:cubicBezTo>
                      <a:cubicBezTo>
                        <a:pt x="11" y="47"/>
                        <a:pt x="15" y="44"/>
                        <a:pt x="19" y="40"/>
                      </a:cubicBezTo>
                      <a:cubicBezTo>
                        <a:pt x="22" y="38"/>
                        <a:pt x="24" y="36"/>
                        <a:pt x="27" y="34"/>
                      </a:cubicBezTo>
                      <a:cubicBezTo>
                        <a:pt x="37" y="25"/>
                        <a:pt x="42" y="13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82" name="Freeform 960"/>
                <p:cNvSpPr/>
                <p:nvPr>
                  <p:custDataLst>
                    <p:tags r:id="rId127"/>
                  </p:custDataLst>
                </p:nvPr>
              </p:nvSpPr>
              <p:spPr bwMode="auto">
                <a:xfrm>
                  <a:off x="2689226" y="3881438"/>
                  <a:ext cx="77788" cy="230188"/>
                </a:xfrm>
                <a:custGeom>
                  <a:avLst/>
                  <a:gdLst>
                    <a:gd name="T0" fmla="*/ 14 w 29"/>
                    <a:gd name="T1" fmla="*/ 86 h 86"/>
                    <a:gd name="T2" fmla="*/ 20 w 29"/>
                    <a:gd name="T3" fmla="*/ 48 h 86"/>
                    <a:gd name="T4" fmla="*/ 25 w 29"/>
                    <a:gd name="T5" fmla="*/ 31 h 86"/>
                    <a:gd name="T6" fmla="*/ 28 w 29"/>
                    <a:gd name="T7" fmla="*/ 0 h 86"/>
                    <a:gd name="T8" fmla="*/ 14 w 29"/>
                    <a:gd name="T9" fmla="*/ 16 h 86"/>
                    <a:gd name="T10" fmla="*/ 5 w 29"/>
                    <a:gd name="T11" fmla="*/ 60 h 86"/>
                    <a:gd name="T12" fmla="*/ 14 w 29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86">
                      <a:moveTo>
                        <a:pt x="14" y="86"/>
                      </a:moveTo>
                      <a:cubicBezTo>
                        <a:pt x="12" y="75"/>
                        <a:pt x="17" y="56"/>
                        <a:pt x="20" y="48"/>
                      </a:cubicBezTo>
                      <a:cubicBezTo>
                        <a:pt x="23" y="43"/>
                        <a:pt x="24" y="37"/>
                        <a:pt x="25" y="31"/>
                      </a:cubicBezTo>
                      <a:cubicBezTo>
                        <a:pt x="27" y="21"/>
                        <a:pt x="29" y="9"/>
                        <a:pt x="28" y="0"/>
                      </a:cubicBezTo>
                      <a:cubicBezTo>
                        <a:pt x="23" y="5"/>
                        <a:pt x="19" y="9"/>
                        <a:pt x="14" y="16"/>
                      </a:cubicBezTo>
                      <a:cubicBezTo>
                        <a:pt x="4" y="30"/>
                        <a:pt x="0" y="43"/>
                        <a:pt x="5" y="60"/>
                      </a:cubicBezTo>
                      <a:cubicBezTo>
                        <a:pt x="7" y="66"/>
                        <a:pt x="10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83" name="Freeform 961"/>
                <p:cNvSpPr/>
                <p:nvPr>
                  <p:custDataLst>
                    <p:tags r:id="rId128"/>
                  </p:custDataLst>
                </p:nvPr>
              </p:nvSpPr>
              <p:spPr bwMode="auto">
                <a:xfrm>
                  <a:off x="2697164" y="4087813"/>
                  <a:ext cx="96838" cy="214313"/>
                </a:xfrm>
                <a:custGeom>
                  <a:avLst/>
                  <a:gdLst>
                    <a:gd name="T0" fmla="*/ 36 w 36"/>
                    <a:gd name="T1" fmla="*/ 0 h 80"/>
                    <a:gd name="T2" fmla="*/ 27 w 36"/>
                    <a:gd name="T3" fmla="*/ 11 h 80"/>
                    <a:gd name="T4" fmla="*/ 11 w 36"/>
                    <a:gd name="T5" fmla="*/ 26 h 80"/>
                    <a:gd name="T6" fmla="*/ 3 w 36"/>
                    <a:gd name="T7" fmla="*/ 41 h 80"/>
                    <a:gd name="T8" fmla="*/ 0 w 36"/>
                    <a:gd name="T9" fmla="*/ 54 h 80"/>
                    <a:gd name="T10" fmla="*/ 6 w 36"/>
                    <a:gd name="T11" fmla="*/ 80 h 80"/>
                    <a:gd name="T12" fmla="*/ 9 w 36"/>
                    <a:gd name="T13" fmla="*/ 67 h 80"/>
                    <a:gd name="T14" fmla="*/ 18 w 36"/>
                    <a:gd name="T15" fmla="*/ 52 h 80"/>
                    <a:gd name="T16" fmla="*/ 24 w 36"/>
                    <a:gd name="T17" fmla="*/ 43 h 80"/>
                    <a:gd name="T18" fmla="*/ 36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36" y="0"/>
                      </a:moveTo>
                      <a:cubicBezTo>
                        <a:pt x="33" y="5"/>
                        <a:pt x="31" y="8"/>
                        <a:pt x="27" y="11"/>
                      </a:cubicBezTo>
                      <a:cubicBezTo>
                        <a:pt x="21" y="17"/>
                        <a:pt x="16" y="21"/>
                        <a:pt x="11" y="26"/>
                      </a:cubicBezTo>
                      <a:cubicBezTo>
                        <a:pt x="7" y="31"/>
                        <a:pt x="5" y="36"/>
                        <a:pt x="3" y="41"/>
                      </a:cubicBezTo>
                      <a:cubicBezTo>
                        <a:pt x="1" y="46"/>
                        <a:pt x="1" y="50"/>
                        <a:pt x="0" y="54"/>
                      </a:cubicBezTo>
                      <a:cubicBezTo>
                        <a:pt x="0" y="62"/>
                        <a:pt x="2" y="73"/>
                        <a:pt x="6" y="80"/>
                      </a:cubicBezTo>
                      <a:cubicBezTo>
                        <a:pt x="7" y="75"/>
                        <a:pt x="8" y="71"/>
                        <a:pt x="9" y="67"/>
                      </a:cubicBezTo>
                      <a:cubicBezTo>
                        <a:pt x="12" y="61"/>
                        <a:pt x="15" y="57"/>
                        <a:pt x="18" y="52"/>
                      </a:cubicBezTo>
                      <a:cubicBezTo>
                        <a:pt x="20" y="49"/>
                        <a:pt x="22" y="46"/>
                        <a:pt x="24" y="43"/>
                      </a:cubicBezTo>
                      <a:cubicBezTo>
                        <a:pt x="33" y="29"/>
                        <a:pt x="34" y="15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84" name="Freeform 962"/>
                <p:cNvSpPr/>
                <p:nvPr>
                  <p:custDataLst>
                    <p:tags r:id="rId129"/>
                  </p:custDataLst>
                </p:nvPr>
              </p:nvSpPr>
              <p:spPr bwMode="auto">
                <a:xfrm>
                  <a:off x="2635251" y="4044950"/>
                  <a:ext cx="77788" cy="257175"/>
                </a:xfrm>
                <a:custGeom>
                  <a:avLst/>
                  <a:gdLst>
                    <a:gd name="T0" fmla="*/ 29 w 29"/>
                    <a:gd name="T1" fmla="*/ 96 h 96"/>
                    <a:gd name="T2" fmla="*/ 23 w 29"/>
                    <a:gd name="T3" fmla="*/ 55 h 96"/>
                    <a:gd name="T4" fmla="*/ 23 w 29"/>
                    <a:gd name="T5" fmla="*/ 35 h 96"/>
                    <a:gd name="T6" fmla="*/ 16 w 29"/>
                    <a:gd name="T7" fmla="*/ 0 h 96"/>
                    <a:gd name="T8" fmla="*/ 7 w 29"/>
                    <a:gd name="T9" fmla="*/ 21 h 96"/>
                    <a:gd name="T10" fmla="*/ 11 w 29"/>
                    <a:gd name="T11" fmla="*/ 72 h 96"/>
                    <a:gd name="T12" fmla="*/ 29 w 2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cubicBezTo>
                        <a:pt x="23" y="86"/>
                        <a:pt x="22" y="64"/>
                        <a:pt x="23" y="55"/>
                      </a:cubicBezTo>
                      <a:cubicBezTo>
                        <a:pt x="24" y="48"/>
                        <a:pt x="24" y="41"/>
                        <a:pt x="23" y="35"/>
                      </a:cubicBezTo>
                      <a:cubicBezTo>
                        <a:pt x="22" y="23"/>
                        <a:pt x="20" y="10"/>
                        <a:pt x="16" y="0"/>
                      </a:cubicBezTo>
                      <a:cubicBezTo>
                        <a:pt x="13" y="7"/>
                        <a:pt x="10" y="13"/>
                        <a:pt x="7" y="21"/>
                      </a:cubicBezTo>
                      <a:cubicBezTo>
                        <a:pt x="1" y="40"/>
                        <a:pt x="0" y="56"/>
                        <a:pt x="11" y="72"/>
                      </a:cubicBezTo>
                      <a:cubicBezTo>
                        <a:pt x="15" y="78"/>
                        <a:pt x="23" y="92"/>
                        <a:pt x="29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85" name="Freeform 963"/>
                <p:cNvSpPr/>
                <p:nvPr>
                  <p:custDataLst>
                    <p:tags r:id="rId130"/>
                  </p:custDataLst>
                </p:nvPr>
              </p:nvSpPr>
              <p:spPr bwMode="auto">
                <a:xfrm>
                  <a:off x="2700339" y="4252913"/>
                  <a:ext cx="74613" cy="230188"/>
                </a:xfrm>
                <a:custGeom>
                  <a:avLst/>
                  <a:gdLst>
                    <a:gd name="T0" fmla="*/ 25 w 28"/>
                    <a:gd name="T1" fmla="*/ 0 h 86"/>
                    <a:gd name="T2" fmla="*/ 19 w 28"/>
                    <a:gd name="T3" fmla="*/ 13 h 86"/>
                    <a:gd name="T4" fmla="*/ 5 w 28"/>
                    <a:gd name="T5" fmla="*/ 32 h 86"/>
                    <a:gd name="T6" fmla="*/ 1 w 28"/>
                    <a:gd name="T7" fmla="*/ 48 h 86"/>
                    <a:gd name="T8" fmla="*/ 1 w 28"/>
                    <a:gd name="T9" fmla="*/ 61 h 86"/>
                    <a:gd name="T10" fmla="*/ 12 w 28"/>
                    <a:gd name="T11" fmla="*/ 86 h 86"/>
                    <a:gd name="T12" fmla="*/ 13 w 28"/>
                    <a:gd name="T13" fmla="*/ 73 h 86"/>
                    <a:gd name="T14" fmla="*/ 18 w 28"/>
                    <a:gd name="T15" fmla="*/ 56 h 86"/>
                    <a:gd name="T16" fmla="*/ 22 w 28"/>
                    <a:gd name="T17" fmla="*/ 45 h 86"/>
                    <a:gd name="T18" fmla="*/ 25 w 28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86">
                      <a:moveTo>
                        <a:pt x="25" y="0"/>
                      </a:moveTo>
                      <a:cubicBezTo>
                        <a:pt x="23" y="6"/>
                        <a:pt x="21" y="9"/>
                        <a:pt x="19" y="13"/>
                      </a:cubicBezTo>
                      <a:cubicBezTo>
                        <a:pt x="14" y="20"/>
                        <a:pt x="9" y="25"/>
                        <a:pt x="5" y="32"/>
                      </a:cubicBezTo>
                      <a:cubicBezTo>
                        <a:pt x="2" y="37"/>
                        <a:pt x="1" y="42"/>
                        <a:pt x="1" y="48"/>
                      </a:cubicBezTo>
                      <a:cubicBezTo>
                        <a:pt x="0" y="53"/>
                        <a:pt x="0" y="57"/>
                        <a:pt x="1" y="61"/>
                      </a:cubicBezTo>
                      <a:cubicBezTo>
                        <a:pt x="2" y="69"/>
                        <a:pt x="6" y="80"/>
                        <a:pt x="12" y="86"/>
                      </a:cubicBezTo>
                      <a:cubicBezTo>
                        <a:pt x="12" y="81"/>
                        <a:pt x="12" y="77"/>
                        <a:pt x="13" y="73"/>
                      </a:cubicBezTo>
                      <a:cubicBezTo>
                        <a:pt x="14" y="67"/>
                        <a:pt x="16" y="61"/>
                        <a:pt x="18" y="56"/>
                      </a:cubicBezTo>
                      <a:cubicBezTo>
                        <a:pt x="20" y="52"/>
                        <a:pt x="21" y="49"/>
                        <a:pt x="22" y="45"/>
                      </a:cubicBezTo>
                      <a:cubicBezTo>
                        <a:pt x="28" y="30"/>
                        <a:pt x="26" y="16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86" name="Freeform 964"/>
                <p:cNvSpPr/>
                <p:nvPr>
                  <p:custDataLst>
                    <p:tags r:id="rId131"/>
                  </p:custDataLst>
                </p:nvPr>
              </p:nvSpPr>
              <p:spPr bwMode="auto">
                <a:xfrm>
                  <a:off x="2625726" y="4237038"/>
                  <a:ext cx="106363" cy="249238"/>
                </a:xfrm>
                <a:custGeom>
                  <a:avLst/>
                  <a:gdLst>
                    <a:gd name="T0" fmla="*/ 40 w 40"/>
                    <a:gd name="T1" fmla="*/ 93 h 93"/>
                    <a:gd name="T2" fmla="*/ 26 w 40"/>
                    <a:gd name="T3" fmla="*/ 52 h 93"/>
                    <a:gd name="T4" fmla="*/ 21 w 40"/>
                    <a:gd name="T5" fmla="*/ 32 h 93"/>
                    <a:gd name="T6" fmla="*/ 7 w 40"/>
                    <a:gd name="T7" fmla="*/ 0 h 93"/>
                    <a:gd name="T8" fmla="*/ 2 w 40"/>
                    <a:gd name="T9" fmla="*/ 23 h 93"/>
                    <a:gd name="T10" fmla="*/ 17 w 40"/>
                    <a:gd name="T11" fmla="*/ 72 h 93"/>
                    <a:gd name="T12" fmla="*/ 4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40" y="93"/>
                      </a:moveTo>
                      <a:cubicBezTo>
                        <a:pt x="32" y="84"/>
                        <a:pt x="26" y="62"/>
                        <a:pt x="26" y="52"/>
                      </a:cubicBezTo>
                      <a:cubicBezTo>
                        <a:pt x="25" y="46"/>
                        <a:pt x="23" y="39"/>
                        <a:pt x="21" y="32"/>
                      </a:cubicBezTo>
                      <a:cubicBezTo>
                        <a:pt x="18" y="21"/>
                        <a:pt x="12" y="8"/>
                        <a:pt x="7" y="0"/>
                      </a:cubicBezTo>
                      <a:cubicBezTo>
                        <a:pt x="5" y="7"/>
                        <a:pt x="3" y="14"/>
                        <a:pt x="2" y="23"/>
                      </a:cubicBezTo>
                      <a:cubicBezTo>
                        <a:pt x="0" y="42"/>
                        <a:pt x="3" y="58"/>
                        <a:pt x="17" y="72"/>
                      </a:cubicBezTo>
                      <a:cubicBezTo>
                        <a:pt x="22" y="77"/>
                        <a:pt x="33" y="90"/>
                        <a:pt x="4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87" name="Freeform 965"/>
                <p:cNvSpPr/>
                <p:nvPr>
                  <p:custDataLst>
                    <p:tags r:id="rId132"/>
                  </p:custDataLst>
                </p:nvPr>
              </p:nvSpPr>
              <p:spPr bwMode="auto">
                <a:xfrm>
                  <a:off x="2740026" y="4411663"/>
                  <a:ext cx="66675" cy="250825"/>
                </a:xfrm>
                <a:custGeom>
                  <a:avLst/>
                  <a:gdLst>
                    <a:gd name="T0" fmla="*/ 11 w 25"/>
                    <a:gd name="T1" fmla="*/ 0 h 94"/>
                    <a:gd name="T2" fmla="*/ 9 w 25"/>
                    <a:gd name="T3" fmla="*/ 16 h 94"/>
                    <a:gd name="T4" fmla="*/ 1 w 25"/>
                    <a:gd name="T5" fmla="*/ 39 h 94"/>
                    <a:gd name="T6" fmla="*/ 1 w 25"/>
                    <a:gd name="T7" fmla="*/ 58 h 94"/>
                    <a:gd name="T8" fmla="*/ 6 w 25"/>
                    <a:gd name="T9" fmla="*/ 71 h 94"/>
                    <a:gd name="T10" fmla="*/ 25 w 25"/>
                    <a:gd name="T11" fmla="*/ 94 h 94"/>
                    <a:gd name="T12" fmla="*/ 22 w 25"/>
                    <a:gd name="T13" fmla="*/ 79 h 94"/>
                    <a:gd name="T14" fmla="*/ 22 w 25"/>
                    <a:gd name="T15" fmla="*/ 60 h 94"/>
                    <a:gd name="T16" fmla="*/ 23 w 25"/>
                    <a:gd name="T17" fmla="*/ 48 h 94"/>
                    <a:gd name="T18" fmla="*/ 11 w 25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94">
                      <a:moveTo>
                        <a:pt x="11" y="0"/>
                      </a:moveTo>
                      <a:cubicBezTo>
                        <a:pt x="11" y="7"/>
                        <a:pt x="10" y="11"/>
                        <a:pt x="9" y="16"/>
                      </a:cubicBezTo>
                      <a:cubicBezTo>
                        <a:pt x="6" y="25"/>
                        <a:pt x="3" y="31"/>
                        <a:pt x="1" y="39"/>
                      </a:cubicBezTo>
                      <a:cubicBezTo>
                        <a:pt x="0" y="46"/>
                        <a:pt x="0" y="52"/>
                        <a:pt x="1" y="58"/>
                      </a:cubicBezTo>
                      <a:cubicBezTo>
                        <a:pt x="2" y="63"/>
                        <a:pt x="4" y="67"/>
                        <a:pt x="6" y="71"/>
                      </a:cubicBezTo>
                      <a:cubicBezTo>
                        <a:pt x="10" y="79"/>
                        <a:pt x="18" y="89"/>
                        <a:pt x="25" y="94"/>
                      </a:cubicBezTo>
                      <a:cubicBezTo>
                        <a:pt x="23" y="88"/>
                        <a:pt x="22" y="84"/>
                        <a:pt x="22" y="79"/>
                      </a:cubicBezTo>
                      <a:cubicBezTo>
                        <a:pt x="21" y="73"/>
                        <a:pt x="21" y="67"/>
                        <a:pt x="22" y="60"/>
                      </a:cubicBezTo>
                      <a:cubicBezTo>
                        <a:pt x="22" y="56"/>
                        <a:pt x="23" y="52"/>
                        <a:pt x="23" y="48"/>
                      </a:cubicBezTo>
                      <a:cubicBezTo>
                        <a:pt x="23" y="30"/>
                        <a:pt x="17" y="1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88" name="Freeform 966"/>
                <p:cNvSpPr/>
                <p:nvPr>
                  <p:custDataLst>
                    <p:tags r:id="rId133"/>
                  </p:custDataLst>
                </p:nvPr>
              </p:nvSpPr>
              <p:spPr bwMode="auto">
                <a:xfrm>
                  <a:off x="2638426" y="4435475"/>
                  <a:ext cx="168275" cy="227013"/>
                </a:xfrm>
                <a:custGeom>
                  <a:avLst/>
                  <a:gdLst>
                    <a:gd name="T0" fmla="*/ 63 w 63"/>
                    <a:gd name="T1" fmla="*/ 85 h 85"/>
                    <a:gd name="T2" fmla="*/ 36 w 63"/>
                    <a:gd name="T3" fmla="*/ 48 h 85"/>
                    <a:gd name="T4" fmla="*/ 25 w 63"/>
                    <a:gd name="T5" fmla="*/ 29 h 85"/>
                    <a:gd name="T6" fmla="*/ 0 w 63"/>
                    <a:gd name="T7" fmla="*/ 0 h 85"/>
                    <a:gd name="T8" fmla="*/ 2 w 63"/>
                    <a:gd name="T9" fmla="*/ 25 h 85"/>
                    <a:gd name="T10" fmla="*/ 33 w 63"/>
                    <a:gd name="T11" fmla="*/ 71 h 85"/>
                    <a:gd name="T12" fmla="*/ 63 w 63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85">
                      <a:moveTo>
                        <a:pt x="63" y="85"/>
                      </a:moveTo>
                      <a:cubicBezTo>
                        <a:pt x="52" y="78"/>
                        <a:pt x="39" y="57"/>
                        <a:pt x="36" y="48"/>
                      </a:cubicBezTo>
                      <a:cubicBezTo>
                        <a:pt x="33" y="41"/>
                        <a:pt x="29" y="35"/>
                        <a:pt x="25" y="29"/>
                      </a:cubicBezTo>
                      <a:cubicBezTo>
                        <a:pt x="17" y="18"/>
                        <a:pt x="8" y="7"/>
                        <a:pt x="0" y="0"/>
                      </a:cubicBezTo>
                      <a:cubicBezTo>
                        <a:pt x="0" y="8"/>
                        <a:pt x="0" y="15"/>
                        <a:pt x="2" y="25"/>
                      </a:cubicBezTo>
                      <a:cubicBezTo>
                        <a:pt x="6" y="46"/>
                        <a:pt x="14" y="61"/>
                        <a:pt x="33" y="71"/>
                      </a:cubicBezTo>
                      <a:cubicBezTo>
                        <a:pt x="40" y="75"/>
                        <a:pt x="55" y="84"/>
                        <a:pt x="6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89" name="Freeform 967"/>
                <p:cNvSpPr/>
                <p:nvPr>
                  <p:custDataLst>
                    <p:tags r:id="rId134"/>
                  </p:custDataLst>
                </p:nvPr>
              </p:nvSpPr>
              <p:spPr bwMode="auto">
                <a:xfrm>
                  <a:off x="2825751" y="4568825"/>
                  <a:ext cx="123825" cy="255588"/>
                </a:xfrm>
                <a:custGeom>
                  <a:avLst/>
                  <a:gdLst>
                    <a:gd name="T0" fmla="*/ 0 w 46"/>
                    <a:gd name="T1" fmla="*/ 0 h 95"/>
                    <a:gd name="T2" fmla="*/ 2 w 46"/>
                    <a:gd name="T3" fmla="*/ 18 h 95"/>
                    <a:gd name="T4" fmla="*/ 2 w 46"/>
                    <a:gd name="T5" fmla="*/ 45 h 95"/>
                    <a:gd name="T6" fmla="*/ 9 w 46"/>
                    <a:gd name="T7" fmla="*/ 65 h 95"/>
                    <a:gd name="T8" fmla="*/ 18 w 46"/>
                    <a:gd name="T9" fmla="*/ 78 h 95"/>
                    <a:gd name="T10" fmla="*/ 46 w 46"/>
                    <a:gd name="T11" fmla="*/ 95 h 95"/>
                    <a:gd name="T12" fmla="*/ 38 w 46"/>
                    <a:gd name="T13" fmla="*/ 81 h 95"/>
                    <a:gd name="T14" fmla="*/ 31 w 46"/>
                    <a:gd name="T15" fmla="*/ 61 h 95"/>
                    <a:gd name="T16" fmla="*/ 28 w 46"/>
                    <a:gd name="T17" fmla="*/ 47 h 95"/>
                    <a:gd name="T18" fmla="*/ 0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0" y="0"/>
                      </a:moveTo>
                      <a:cubicBezTo>
                        <a:pt x="1" y="7"/>
                        <a:pt x="2" y="13"/>
                        <a:pt x="2" y="18"/>
                      </a:cubicBezTo>
                      <a:cubicBezTo>
                        <a:pt x="2" y="28"/>
                        <a:pt x="1" y="36"/>
                        <a:pt x="2" y="45"/>
                      </a:cubicBezTo>
                      <a:cubicBezTo>
                        <a:pt x="3" y="53"/>
                        <a:pt x="5" y="59"/>
                        <a:pt x="9" y="65"/>
                      </a:cubicBezTo>
                      <a:cubicBezTo>
                        <a:pt x="12" y="70"/>
                        <a:pt x="15" y="74"/>
                        <a:pt x="18" y="78"/>
                      </a:cubicBezTo>
                      <a:cubicBezTo>
                        <a:pt x="25" y="85"/>
                        <a:pt x="37" y="93"/>
                        <a:pt x="46" y="95"/>
                      </a:cubicBezTo>
                      <a:cubicBezTo>
                        <a:pt x="43" y="90"/>
                        <a:pt x="40" y="86"/>
                        <a:pt x="38" y="81"/>
                      </a:cubicBezTo>
                      <a:cubicBezTo>
                        <a:pt x="35" y="74"/>
                        <a:pt x="33" y="68"/>
                        <a:pt x="31" y="61"/>
                      </a:cubicBezTo>
                      <a:cubicBezTo>
                        <a:pt x="30" y="56"/>
                        <a:pt x="29" y="51"/>
                        <a:pt x="28" y="47"/>
                      </a:cubicBezTo>
                      <a:cubicBezTo>
                        <a:pt x="23" y="28"/>
                        <a:pt x="1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90" name="Freeform 968"/>
                <p:cNvSpPr/>
                <p:nvPr>
                  <p:custDataLst>
                    <p:tags r:id="rId135"/>
                  </p:custDataLst>
                </p:nvPr>
              </p:nvSpPr>
              <p:spPr bwMode="auto">
                <a:xfrm>
                  <a:off x="2692401" y="4638675"/>
                  <a:ext cx="258763" cy="190500"/>
                </a:xfrm>
                <a:custGeom>
                  <a:avLst/>
                  <a:gdLst>
                    <a:gd name="T0" fmla="*/ 97 w 97"/>
                    <a:gd name="T1" fmla="*/ 69 h 71"/>
                    <a:gd name="T2" fmla="*/ 55 w 97"/>
                    <a:gd name="T3" fmla="*/ 39 h 71"/>
                    <a:gd name="T4" fmla="*/ 36 w 97"/>
                    <a:gd name="T5" fmla="*/ 23 h 71"/>
                    <a:gd name="T6" fmla="*/ 0 w 97"/>
                    <a:gd name="T7" fmla="*/ 0 h 71"/>
                    <a:gd name="T8" fmla="*/ 11 w 97"/>
                    <a:gd name="T9" fmla="*/ 27 h 71"/>
                    <a:gd name="T10" fmla="*/ 60 w 97"/>
                    <a:gd name="T11" fmla="*/ 65 h 71"/>
                    <a:gd name="T12" fmla="*/ 97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97" y="69"/>
                      </a:moveTo>
                      <a:cubicBezTo>
                        <a:pt x="83" y="66"/>
                        <a:pt x="62" y="48"/>
                        <a:pt x="55" y="39"/>
                      </a:cubicBezTo>
                      <a:cubicBezTo>
                        <a:pt x="49" y="33"/>
                        <a:pt x="43" y="28"/>
                        <a:pt x="36" y="23"/>
                      </a:cubicBezTo>
                      <a:cubicBezTo>
                        <a:pt x="25" y="14"/>
                        <a:pt x="11" y="5"/>
                        <a:pt x="0" y="0"/>
                      </a:cubicBezTo>
                      <a:cubicBezTo>
                        <a:pt x="3" y="9"/>
                        <a:pt x="6" y="17"/>
                        <a:pt x="11" y="27"/>
                      </a:cubicBezTo>
                      <a:cubicBezTo>
                        <a:pt x="22" y="47"/>
                        <a:pt x="36" y="61"/>
                        <a:pt x="60" y="65"/>
                      </a:cubicBezTo>
                      <a:cubicBezTo>
                        <a:pt x="69" y="67"/>
                        <a:pt x="88" y="71"/>
                        <a:pt x="9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91" name="Freeform 969"/>
                <p:cNvSpPr/>
                <p:nvPr>
                  <p:custDataLst>
                    <p:tags r:id="rId136"/>
                  </p:custDataLst>
                </p:nvPr>
              </p:nvSpPr>
              <p:spPr bwMode="auto">
                <a:xfrm>
                  <a:off x="2941639" y="4719638"/>
                  <a:ext cx="223838" cy="211138"/>
                </a:xfrm>
                <a:custGeom>
                  <a:avLst/>
                  <a:gdLst>
                    <a:gd name="T0" fmla="*/ 0 w 84"/>
                    <a:gd name="T1" fmla="*/ 0 h 79"/>
                    <a:gd name="T2" fmla="*/ 9 w 84"/>
                    <a:gd name="T3" fmla="*/ 17 h 79"/>
                    <a:gd name="T4" fmla="*/ 19 w 84"/>
                    <a:gd name="T5" fmla="*/ 44 h 79"/>
                    <a:gd name="T6" fmla="*/ 33 w 84"/>
                    <a:gd name="T7" fmla="*/ 61 h 79"/>
                    <a:gd name="T8" fmla="*/ 48 w 84"/>
                    <a:gd name="T9" fmla="*/ 71 h 79"/>
                    <a:gd name="T10" fmla="*/ 84 w 84"/>
                    <a:gd name="T11" fmla="*/ 78 h 79"/>
                    <a:gd name="T12" fmla="*/ 70 w 84"/>
                    <a:gd name="T13" fmla="*/ 67 h 79"/>
                    <a:gd name="T14" fmla="*/ 55 w 84"/>
                    <a:gd name="T15" fmla="*/ 49 h 79"/>
                    <a:gd name="T16" fmla="*/ 47 w 84"/>
                    <a:gd name="T17" fmla="*/ 36 h 79"/>
                    <a:gd name="T18" fmla="*/ 0 w 84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9">
                      <a:moveTo>
                        <a:pt x="0" y="0"/>
                      </a:moveTo>
                      <a:cubicBezTo>
                        <a:pt x="4" y="6"/>
                        <a:pt x="7" y="11"/>
                        <a:pt x="9" y="17"/>
                      </a:cubicBezTo>
                      <a:cubicBezTo>
                        <a:pt x="13" y="27"/>
                        <a:pt x="14" y="35"/>
                        <a:pt x="19" y="44"/>
                      </a:cubicBezTo>
                      <a:cubicBezTo>
                        <a:pt x="22" y="51"/>
                        <a:pt x="27" y="57"/>
                        <a:pt x="33" y="61"/>
                      </a:cubicBezTo>
                      <a:cubicBezTo>
                        <a:pt x="38" y="65"/>
                        <a:pt x="43" y="69"/>
                        <a:pt x="48" y="71"/>
                      </a:cubicBezTo>
                      <a:cubicBezTo>
                        <a:pt x="58" y="76"/>
                        <a:pt x="73" y="79"/>
                        <a:pt x="84" y="78"/>
                      </a:cubicBezTo>
                      <a:cubicBezTo>
                        <a:pt x="78" y="74"/>
                        <a:pt x="74" y="71"/>
                        <a:pt x="70" y="67"/>
                      </a:cubicBezTo>
                      <a:cubicBezTo>
                        <a:pt x="64" y="61"/>
                        <a:pt x="59" y="55"/>
                        <a:pt x="55" y="49"/>
                      </a:cubicBezTo>
                      <a:cubicBezTo>
                        <a:pt x="52" y="44"/>
                        <a:pt x="50" y="40"/>
                        <a:pt x="47" y="36"/>
                      </a:cubicBezTo>
                      <a:cubicBezTo>
                        <a:pt x="34" y="19"/>
                        <a:pt x="17" y="1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92" name="Freeform 970"/>
                <p:cNvSpPr/>
                <p:nvPr>
                  <p:custDataLst>
                    <p:tags r:id="rId137"/>
                  </p:custDataLst>
                </p:nvPr>
              </p:nvSpPr>
              <p:spPr bwMode="auto">
                <a:xfrm>
                  <a:off x="2822576" y="4837113"/>
                  <a:ext cx="342900" cy="125413"/>
                </a:xfrm>
                <a:custGeom>
                  <a:avLst/>
                  <a:gdLst>
                    <a:gd name="T0" fmla="*/ 128 w 128"/>
                    <a:gd name="T1" fmla="*/ 34 h 47"/>
                    <a:gd name="T2" fmla="*/ 73 w 128"/>
                    <a:gd name="T3" fmla="*/ 19 h 47"/>
                    <a:gd name="T4" fmla="*/ 47 w 128"/>
                    <a:gd name="T5" fmla="*/ 9 h 47"/>
                    <a:gd name="T6" fmla="*/ 0 w 128"/>
                    <a:gd name="T7" fmla="*/ 0 h 47"/>
                    <a:gd name="T8" fmla="*/ 22 w 128"/>
                    <a:gd name="T9" fmla="*/ 22 h 47"/>
                    <a:gd name="T10" fmla="*/ 88 w 128"/>
                    <a:gd name="T11" fmla="*/ 43 h 47"/>
                    <a:gd name="T12" fmla="*/ 128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128" y="34"/>
                      </a:moveTo>
                      <a:cubicBezTo>
                        <a:pt x="112" y="35"/>
                        <a:pt x="84" y="25"/>
                        <a:pt x="73" y="19"/>
                      </a:cubicBezTo>
                      <a:cubicBezTo>
                        <a:pt x="65" y="15"/>
                        <a:pt x="56" y="12"/>
                        <a:pt x="47" y="9"/>
                      </a:cubicBezTo>
                      <a:cubicBezTo>
                        <a:pt x="32" y="4"/>
                        <a:pt x="14" y="0"/>
                        <a:pt x="0" y="0"/>
                      </a:cubicBezTo>
                      <a:cubicBezTo>
                        <a:pt x="7" y="7"/>
                        <a:pt x="13" y="14"/>
                        <a:pt x="22" y="22"/>
                      </a:cubicBezTo>
                      <a:cubicBezTo>
                        <a:pt x="41" y="39"/>
                        <a:pt x="61" y="47"/>
                        <a:pt x="88" y="43"/>
                      </a:cubicBezTo>
                      <a:cubicBezTo>
                        <a:pt x="98" y="41"/>
                        <a:pt x="120" y="39"/>
                        <a:pt x="12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93" name="Freeform 971"/>
                <p:cNvSpPr/>
                <p:nvPr>
                  <p:custDataLst>
                    <p:tags r:id="rId138"/>
                  </p:custDataLst>
                </p:nvPr>
              </p:nvSpPr>
              <p:spPr bwMode="auto">
                <a:xfrm>
                  <a:off x="3625851" y="3635375"/>
                  <a:ext cx="225425" cy="155575"/>
                </a:xfrm>
                <a:custGeom>
                  <a:avLst/>
                  <a:gdLst>
                    <a:gd name="T0" fmla="*/ 84 w 84"/>
                    <a:gd name="T1" fmla="*/ 58 h 58"/>
                    <a:gd name="T2" fmla="*/ 0 w 84"/>
                    <a:gd name="T3" fmla="*/ 0 h 58"/>
                    <a:gd name="T4" fmla="*/ 84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84" y="58"/>
                      </a:moveTo>
                      <a:cubicBezTo>
                        <a:pt x="62" y="42"/>
                        <a:pt x="39" y="17"/>
                        <a:pt x="0" y="0"/>
                      </a:cubicBezTo>
                      <a:cubicBezTo>
                        <a:pt x="28" y="0"/>
                        <a:pt x="73" y="22"/>
                        <a:pt x="8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94" name="Freeform 972"/>
                <p:cNvSpPr/>
                <p:nvPr>
                  <p:custDataLst>
                    <p:tags r:id="rId139"/>
                  </p:custDataLst>
                </p:nvPr>
              </p:nvSpPr>
              <p:spPr bwMode="auto">
                <a:xfrm>
                  <a:off x="3781426" y="3806825"/>
                  <a:ext cx="155575" cy="133350"/>
                </a:xfrm>
                <a:custGeom>
                  <a:avLst/>
                  <a:gdLst>
                    <a:gd name="T0" fmla="*/ 0 w 58"/>
                    <a:gd name="T1" fmla="*/ 0 h 50"/>
                    <a:gd name="T2" fmla="*/ 12 w 58"/>
                    <a:gd name="T3" fmla="*/ 5 h 50"/>
                    <a:gd name="T4" fmla="*/ 32 w 58"/>
                    <a:gd name="T5" fmla="*/ 10 h 50"/>
                    <a:gd name="T6" fmla="*/ 44 w 58"/>
                    <a:gd name="T7" fmla="*/ 18 h 50"/>
                    <a:gd name="T8" fmla="*/ 51 w 58"/>
                    <a:gd name="T9" fmla="*/ 27 h 50"/>
                    <a:gd name="T10" fmla="*/ 58 w 58"/>
                    <a:gd name="T11" fmla="*/ 50 h 50"/>
                    <a:gd name="T12" fmla="*/ 50 w 58"/>
                    <a:gd name="T13" fmla="*/ 42 h 50"/>
                    <a:gd name="T14" fmla="*/ 37 w 58"/>
                    <a:gd name="T15" fmla="*/ 33 h 50"/>
                    <a:gd name="T16" fmla="*/ 28 w 58"/>
                    <a:gd name="T17" fmla="*/ 29 h 50"/>
                    <a:gd name="T18" fmla="*/ 0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0" y="0"/>
                      </a:moveTo>
                      <a:cubicBezTo>
                        <a:pt x="5" y="2"/>
                        <a:pt x="8" y="4"/>
                        <a:pt x="12" y="5"/>
                      </a:cubicBezTo>
                      <a:cubicBezTo>
                        <a:pt x="19" y="7"/>
                        <a:pt x="25" y="7"/>
                        <a:pt x="32" y="10"/>
                      </a:cubicBezTo>
                      <a:cubicBezTo>
                        <a:pt x="37" y="12"/>
                        <a:pt x="41" y="15"/>
                        <a:pt x="44" y="18"/>
                      </a:cubicBezTo>
                      <a:cubicBezTo>
                        <a:pt x="47" y="21"/>
                        <a:pt x="50" y="24"/>
                        <a:pt x="51" y="27"/>
                      </a:cubicBezTo>
                      <a:cubicBezTo>
                        <a:pt x="55" y="33"/>
                        <a:pt x="58" y="43"/>
                        <a:pt x="58" y="50"/>
                      </a:cubicBezTo>
                      <a:cubicBezTo>
                        <a:pt x="55" y="47"/>
                        <a:pt x="53" y="44"/>
                        <a:pt x="50" y="42"/>
                      </a:cubicBezTo>
                      <a:cubicBezTo>
                        <a:pt x="46" y="38"/>
                        <a:pt x="41" y="36"/>
                        <a:pt x="37" y="33"/>
                      </a:cubicBezTo>
                      <a:cubicBezTo>
                        <a:pt x="33" y="32"/>
                        <a:pt x="30" y="30"/>
                        <a:pt x="28" y="29"/>
                      </a:cubicBezTo>
                      <a:cubicBezTo>
                        <a:pt x="16" y="21"/>
                        <a:pt x="8" y="1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95" name="Freeform 973"/>
                <p:cNvSpPr/>
                <p:nvPr>
                  <p:custDataLst>
                    <p:tags r:id="rId140"/>
                  </p:custDataLst>
                </p:nvPr>
              </p:nvSpPr>
              <p:spPr bwMode="auto">
                <a:xfrm>
                  <a:off x="3856039" y="3724275"/>
                  <a:ext cx="96838" cy="219075"/>
                </a:xfrm>
                <a:custGeom>
                  <a:avLst/>
                  <a:gdLst>
                    <a:gd name="T0" fmla="*/ 30 w 36"/>
                    <a:gd name="T1" fmla="*/ 82 h 82"/>
                    <a:gd name="T2" fmla="*/ 17 w 36"/>
                    <a:gd name="T3" fmla="*/ 46 h 82"/>
                    <a:gd name="T4" fmla="*/ 9 w 36"/>
                    <a:gd name="T5" fmla="*/ 30 h 82"/>
                    <a:gd name="T6" fmla="*/ 0 w 36"/>
                    <a:gd name="T7" fmla="*/ 0 h 82"/>
                    <a:gd name="T8" fmla="*/ 16 w 36"/>
                    <a:gd name="T9" fmla="*/ 13 h 82"/>
                    <a:gd name="T10" fmla="*/ 34 w 36"/>
                    <a:gd name="T11" fmla="*/ 55 h 82"/>
                    <a:gd name="T12" fmla="*/ 30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30" y="82"/>
                      </a:moveTo>
                      <a:cubicBezTo>
                        <a:pt x="30" y="71"/>
                        <a:pt x="22" y="53"/>
                        <a:pt x="17" y="46"/>
                      </a:cubicBezTo>
                      <a:cubicBezTo>
                        <a:pt x="14" y="42"/>
                        <a:pt x="11" y="36"/>
                        <a:pt x="9" y="30"/>
                      </a:cubicBezTo>
                      <a:cubicBezTo>
                        <a:pt x="5" y="20"/>
                        <a:pt x="1" y="9"/>
                        <a:pt x="0" y="0"/>
                      </a:cubicBezTo>
                      <a:cubicBezTo>
                        <a:pt x="5" y="4"/>
                        <a:pt x="10" y="8"/>
                        <a:pt x="16" y="13"/>
                      </a:cubicBezTo>
                      <a:cubicBezTo>
                        <a:pt x="29" y="25"/>
                        <a:pt x="36" y="37"/>
                        <a:pt x="34" y="55"/>
                      </a:cubicBezTo>
                      <a:cubicBezTo>
                        <a:pt x="34" y="61"/>
                        <a:pt x="33" y="76"/>
                        <a:pt x="30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96" name="Freeform 974"/>
                <p:cNvSpPr/>
                <p:nvPr>
                  <p:custDataLst>
                    <p:tags r:id="rId141"/>
                  </p:custDataLst>
                </p:nvPr>
              </p:nvSpPr>
              <p:spPr bwMode="auto">
                <a:xfrm>
                  <a:off x="3878264" y="3944938"/>
                  <a:ext cx="130175" cy="163513"/>
                </a:xfrm>
                <a:custGeom>
                  <a:avLst/>
                  <a:gdLst>
                    <a:gd name="T0" fmla="*/ 0 w 49"/>
                    <a:gd name="T1" fmla="*/ 0 h 61"/>
                    <a:gd name="T2" fmla="*/ 11 w 49"/>
                    <a:gd name="T3" fmla="*/ 8 h 61"/>
                    <a:gd name="T4" fmla="*/ 29 w 49"/>
                    <a:gd name="T5" fmla="*/ 16 h 61"/>
                    <a:gd name="T6" fmla="*/ 40 w 49"/>
                    <a:gd name="T7" fmla="*/ 27 h 61"/>
                    <a:gd name="T8" fmla="*/ 45 w 49"/>
                    <a:gd name="T9" fmla="*/ 37 h 61"/>
                    <a:gd name="T10" fmla="*/ 47 w 49"/>
                    <a:gd name="T11" fmla="*/ 61 h 61"/>
                    <a:gd name="T12" fmla="*/ 41 w 49"/>
                    <a:gd name="T13" fmla="*/ 51 h 61"/>
                    <a:gd name="T14" fmla="*/ 30 w 49"/>
                    <a:gd name="T15" fmla="*/ 40 h 61"/>
                    <a:gd name="T16" fmla="*/ 22 w 49"/>
                    <a:gd name="T17" fmla="*/ 34 h 61"/>
                    <a:gd name="T18" fmla="*/ 0 w 49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61">
                      <a:moveTo>
                        <a:pt x="0" y="0"/>
                      </a:moveTo>
                      <a:cubicBezTo>
                        <a:pt x="4" y="4"/>
                        <a:pt x="7" y="6"/>
                        <a:pt x="11" y="8"/>
                      </a:cubicBezTo>
                      <a:cubicBezTo>
                        <a:pt x="18" y="11"/>
                        <a:pt x="23" y="13"/>
                        <a:pt x="29" y="16"/>
                      </a:cubicBezTo>
                      <a:cubicBezTo>
                        <a:pt x="33" y="19"/>
                        <a:pt x="37" y="23"/>
                        <a:pt x="40" y="27"/>
                      </a:cubicBezTo>
                      <a:cubicBezTo>
                        <a:pt x="42" y="31"/>
                        <a:pt x="44" y="34"/>
                        <a:pt x="45" y="37"/>
                      </a:cubicBezTo>
                      <a:cubicBezTo>
                        <a:pt x="47" y="44"/>
                        <a:pt x="49" y="54"/>
                        <a:pt x="47" y="61"/>
                      </a:cubicBezTo>
                      <a:cubicBezTo>
                        <a:pt x="45" y="57"/>
                        <a:pt x="43" y="54"/>
                        <a:pt x="41" y="51"/>
                      </a:cubicBezTo>
                      <a:cubicBezTo>
                        <a:pt x="37" y="47"/>
                        <a:pt x="34" y="44"/>
                        <a:pt x="30" y="40"/>
                      </a:cubicBezTo>
                      <a:cubicBezTo>
                        <a:pt x="27" y="38"/>
                        <a:pt x="24" y="36"/>
                        <a:pt x="22" y="34"/>
                      </a:cubicBezTo>
                      <a:cubicBezTo>
                        <a:pt x="11" y="25"/>
                        <a:pt x="6" y="1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97" name="Freeform 975"/>
                <p:cNvSpPr/>
                <p:nvPr>
                  <p:custDataLst>
                    <p:tags r:id="rId142"/>
                  </p:custDataLst>
                </p:nvPr>
              </p:nvSpPr>
              <p:spPr bwMode="auto">
                <a:xfrm>
                  <a:off x="3965576" y="3881438"/>
                  <a:ext cx="76200" cy="230188"/>
                </a:xfrm>
                <a:custGeom>
                  <a:avLst/>
                  <a:gdLst>
                    <a:gd name="T0" fmla="*/ 14 w 28"/>
                    <a:gd name="T1" fmla="*/ 86 h 86"/>
                    <a:gd name="T2" fmla="*/ 8 w 28"/>
                    <a:gd name="T3" fmla="*/ 48 h 86"/>
                    <a:gd name="T4" fmla="*/ 3 w 28"/>
                    <a:gd name="T5" fmla="*/ 31 h 86"/>
                    <a:gd name="T6" fmla="*/ 0 w 28"/>
                    <a:gd name="T7" fmla="*/ 0 h 86"/>
                    <a:gd name="T8" fmla="*/ 14 w 28"/>
                    <a:gd name="T9" fmla="*/ 16 h 86"/>
                    <a:gd name="T10" fmla="*/ 23 w 28"/>
                    <a:gd name="T11" fmla="*/ 60 h 86"/>
                    <a:gd name="T12" fmla="*/ 14 w 28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86">
                      <a:moveTo>
                        <a:pt x="14" y="86"/>
                      </a:moveTo>
                      <a:cubicBezTo>
                        <a:pt x="16" y="75"/>
                        <a:pt x="12" y="56"/>
                        <a:pt x="8" y="48"/>
                      </a:cubicBezTo>
                      <a:cubicBezTo>
                        <a:pt x="6" y="43"/>
                        <a:pt x="4" y="37"/>
                        <a:pt x="3" y="31"/>
                      </a:cubicBezTo>
                      <a:cubicBezTo>
                        <a:pt x="1" y="21"/>
                        <a:pt x="0" y="9"/>
                        <a:pt x="0" y="0"/>
                      </a:cubicBezTo>
                      <a:cubicBezTo>
                        <a:pt x="5" y="5"/>
                        <a:pt x="9" y="9"/>
                        <a:pt x="14" y="16"/>
                      </a:cubicBezTo>
                      <a:cubicBezTo>
                        <a:pt x="24" y="30"/>
                        <a:pt x="28" y="43"/>
                        <a:pt x="23" y="60"/>
                      </a:cubicBezTo>
                      <a:cubicBezTo>
                        <a:pt x="21" y="66"/>
                        <a:pt x="18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98" name="Freeform 976"/>
                <p:cNvSpPr/>
                <p:nvPr>
                  <p:custDataLst>
                    <p:tags r:id="rId143"/>
                  </p:custDataLst>
                </p:nvPr>
              </p:nvSpPr>
              <p:spPr bwMode="auto">
                <a:xfrm>
                  <a:off x="3937001" y="4087813"/>
                  <a:ext cx="96838" cy="214313"/>
                </a:xfrm>
                <a:custGeom>
                  <a:avLst/>
                  <a:gdLst>
                    <a:gd name="T0" fmla="*/ 0 w 36"/>
                    <a:gd name="T1" fmla="*/ 0 h 80"/>
                    <a:gd name="T2" fmla="*/ 9 w 36"/>
                    <a:gd name="T3" fmla="*/ 11 h 80"/>
                    <a:gd name="T4" fmla="*/ 25 w 36"/>
                    <a:gd name="T5" fmla="*/ 26 h 80"/>
                    <a:gd name="T6" fmla="*/ 33 w 36"/>
                    <a:gd name="T7" fmla="*/ 41 h 80"/>
                    <a:gd name="T8" fmla="*/ 36 w 36"/>
                    <a:gd name="T9" fmla="*/ 54 h 80"/>
                    <a:gd name="T10" fmla="*/ 31 w 36"/>
                    <a:gd name="T11" fmla="*/ 80 h 80"/>
                    <a:gd name="T12" fmla="*/ 27 w 36"/>
                    <a:gd name="T13" fmla="*/ 67 h 80"/>
                    <a:gd name="T14" fmla="*/ 18 w 36"/>
                    <a:gd name="T15" fmla="*/ 52 h 80"/>
                    <a:gd name="T16" fmla="*/ 12 w 36"/>
                    <a:gd name="T17" fmla="*/ 43 h 80"/>
                    <a:gd name="T18" fmla="*/ 0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0" y="0"/>
                      </a:moveTo>
                      <a:cubicBezTo>
                        <a:pt x="3" y="5"/>
                        <a:pt x="6" y="8"/>
                        <a:pt x="9" y="11"/>
                      </a:cubicBezTo>
                      <a:cubicBezTo>
                        <a:pt x="15" y="17"/>
                        <a:pt x="21" y="21"/>
                        <a:pt x="25" y="26"/>
                      </a:cubicBezTo>
                      <a:cubicBezTo>
                        <a:pt x="29" y="31"/>
                        <a:pt x="32" y="36"/>
                        <a:pt x="33" y="41"/>
                      </a:cubicBezTo>
                      <a:cubicBezTo>
                        <a:pt x="35" y="46"/>
                        <a:pt x="36" y="50"/>
                        <a:pt x="36" y="54"/>
                      </a:cubicBezTo>
                      <a:cubicBezTo>
                        <a:pt x="36" y="62"/>
                        <a:pt x="34" y="73"/>
                        <a:pt x="31" y="80"/>
                      </a:cubicBezTo>
                      <a:cubicBezTo>
                        <a:pt x="30" y="75"/>
                        <a:pt x="28" y="71"/>
                        <a:pt x="27" y="67"/>
                      </a:cubicBezTo>
                      <a:cubicBezTo>
                        <a:pt x="25" y="61"/>
                        <a:pt x="22" y="57"/>
                        <a:pt x="18" y="52"/>
                      </a:cubicBezTo>
                      <a:cubicBezTo>
                        <a:pt x="16" y="49"/>
                        <a:pt x="14" y="46"/>
                        <a:pt x="12" y="43"/>
                      </a:cubicBezTo>
                      <a:cubicBezTo>
                        <a:pt x="4" y="29"/>
                        <a:pt x="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199" name="Freeform 977"/>
                <p:cNvSpPr/>
                <p:nvPr>
                  <p:custDataLst>
                    <p:tags r:id="rId144"/>
                  </p:custDataLst>
                </p:nvPr>
              </p:nvSpPr>
              <p:spPr bwMode="auto">
                <a:xfrm>
                  <a:off x="4019551" y="4044950"/>
                  <a:ext cx="74613" cy="257175"/>
                </a:xfrm>
                <a:custGeom>
                  <a:avLst/>
                  <a:gdLst>
                    <a:gd name="T0" fmla="*/ 0 w 28"/>
                    <a:gd name="T1" fmla="*/ 96 h 96"/>
                    <a:gd name="T2" fmla="*/ 5 w 28"/>
                    <a:gd name="T3" fmla="*/ 55 h 96"/>
                    <a:gd name="T4" fmla="*/ 5 w 28"/>
                    <a:gd name="T5" fmla="*/ 35 h 96"/>
                    <a:gd name="T6" fmla="*/ 12 w 28"/>
                    <a:gd name="T7" fmla="*/ 0 h 96"/>
                    <a:gd name="T8" fmla="*/ 21 w 28"/>
                    <a:gd name="T9" fmla="*/ 21 h 96"/>
                    <a:gd name="T10" fmla="*/ 17 w 28"/>
                    <a:gd name="T11" fmla="*/ 72 h 96"/>
                    <a:gd name="T12" fmla="*/ 0 w 28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96">
                      <a:moveTo>
                        <a:pt x="0" y="96"/>
                      </a:moveTo>
                      <a:cubicBezTo>
                        <a:pt x="5" y="86"/>
                        <a:pt x="6" y="64"/>
                        <a:pt x="5" y="55"/>
                      </a:cubicBezTo>
                      <a:cubicBezTo>
                        <a:pt x="4" y="48"/>
                        <a:pt x="4" y="41"/>
                        <a:pt x="5" y="35"/>
                      </a:cubicBezTo>
                      <a:cubicBezTo>
                        <a:pt x="6" y="23"/>
                        <a:pt x="8" y="10"/>
                        <a:pt x="12" y="0"/>
                      </a:cubicBezTo>
                      <a:cubicBezTo>
                        <a:pt x="15" y="7"/>
                        <a:pt x="18" y="13"/>
                        <a:pt x="21" y="21"/>
                      </a:cubicBezTo>
                      <a:cubicBezTo>
                        <a:pt x="28" y="40"/>
                        <a:pt x="28" y="56"/>
                        <a:pt x="17" y="72"/>
                      </a:cubicBezTo>
                      <a:cubicBezTo>
                        <a:pt x="13" y="78"/>
                        <a:pt x="6" y="92"/>
                        <a:pt x="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200" name="Freeform 978"/>
                <p:cNvSpPr/>
                <p:nvPr>
                  <p:custDataLst>
                    <p:tags r:id="rId145"/>
                  </p:custDataLst>
                </p:nvPr>
              </p:nvSpPr>
              <p:spPr bwMode="auto">
                <a:xfrm>
                  <a:off x="3957639" y="4252913"/>
                  <a:ext cx="73025" cy="230188"/>
                </a:xfrm>
                <a:custGeom>
                  <a:avLst/>
                  <a:gdLst>
                    <a:gd name="T0" fmla="*/ 2 w 27"/>
                    <a:gd name="T1" fmla="*/ 0 h 86"/>
                    <a:gd name="T2" fmla="*/ 9 w 27"/>
                    <a:gd name="T3" fmla="*/ 13 h 86"/>
                    <a:gd name="T4" fmla="*/ 22 w 27"/>
                    <a:gd name="T5" fmla="*/ 32 h 86"/>
                    <a:gd name="T6" fmla="*/ 27 w 27"/>
                    <a:gd name="T7" fmla="*/ 48 h 86"/>
                    <a:gd name="T8" fmla="*/ 27 w 27"/>
                    <a:gd name="T9" fmla="*/ 61 h 86"/>
                    <a:gd name="T10" fmla="*/ 16 w 27"/>
                    <a:gd name="T11" fmla="*/ 86 h 86"/>
                    <a:gd name="T12" fmla="*/ 15 w 27"/>
                    <a:gd name="T13" fmla="*/ 73 h 86"/>
                    <a:gd name="T14" fmla="*/ 9 w 27"/>
                    <a:gd name="T15" fmla="*/ 56 h 86"/>
                    <a:gd name="T16" fmla="*/ 5 w 27"/>
                    <a:gd name="T17" fmla="*/ 45 h 86"/>
                    <a:gd name="T18" fmla="*/ 2 w 27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86">
                      <a:moveTo>
                        <a:pt x="2" y="0"/>
                      </a:moveTo>
                      <a:cubicBezTo>
                        <a:pt x="4" y="6"/>
                        <a:pt x="6" y="9"/>
                        <a:pt x="9" y="13"/>
                      </a:cubicBezTo>
                      <a:cubicBezTo>
                        <a:pt x="13" y="20"/>
                        <a:pt x="18" y="25"/>
                        <a:pt x="22" y="32"/>
                      </a:cubicBezTo>
                      <a:cubicBezTo>
                        <a:pt x="25" y="37"/>
                        <a:pt x="26" y="42"/>
                        <a:pt x="27" y="48"/>
                      </a:cubicBezTo>
                      <a:cubicBezTo>
                        <a:pt x="27" y="53"/>
                        <a:pt x="27" y="57"/>
                        <a:pt x="27" y="61"/>
                      </a:cubicBezTo>
                      <a:cubicBezTo>
                        <a:pt x="25" y="69"/>
                        <a:pt x="21" y="80"/>
                        <a:pt x="16" y="86"/>
                      </a:cubicBezTo>
                      <a:cubicBezTo>
                        <a:pt x="16" y="81"/>
                        <a:pt x="15" y="77"/>
                        <a:pt x="15" y="73"/>
                      </a:cubicBezTo>
                      <a:cubicBezTo>
                        <a:pt x="14" y="67"/>
                        <a:pt x="12" y="61"/>
                        <a:pt x="9" y="56"/>
                      </a:cubicBezTo>
                      <a:cubicBezTo>
                        <a:pt x="8" y="52"/>
                        <a:pt x="6" y="49"/>
                        <a:pt x="5" y="45"/>
                      </a:cubicBezTo>
                      <a:cubicBezTo>
                        <a:pt x="0" y="30"/>
                        <a:pt x="1" y="16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201" name="Freeform 979"/>
                <p:cNvSpPr/>
                <p:nvPr>
                  <p:custDataLst>
                    <p:tags r:id="rId146"/>
                  </p:custDataLst>
                </p:nvPr>
              </p:nvSpPr>
              <p:spPr bwMode="auto">
                <a:xfrm>
                  <a:off x="4000501" y="4237038"/>
                  <a:ext cx="107950" cy="249238"/>
                </a:xfrm>
                <a:custGeom>
                  <a:avLst/>
                  <a:gdLst>
                    <a:gd name="T0" fmla="*/ 0 w 40"/>
                    <a:gd name="T1" fmla="*/ 93 h 93"/>
                    <a:gd name="T2" fmla="*/ 14 w 40"/>
                    <a:gd name="T3" fmla="*/ 52 h 93"/>
                    <a:gd name="T4" fmla="*/ 18 w 40"/>
                    <a:gd name="T5" fmla="*/ 32 h 93"/>
                    <a:gd name="T6" fmla="*/ 32 w 40"/>
                    <a:gd name="T7" fmla="*/ 0 h 93"/>
                    <a:gd name="T8" fmla="*/ 37 w 40"/>
                    <a:gd name="T9" fmla="*/ 23 h 93"/>
                    <a:gd name="T10" fmla="*/ 22 w 40"/>
                    <a:gd name="T11" fmla="*/ 72 h 93"/>
                    <a:gd name="T12" fmla="*/ 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0" y="93"/>
                      </a:moveTo>
                      <a:cubicBezTo>
                        <a:pt x="7" y="84"/>
                        <a:pt x="13" y="62"/>
                        <a:pt x="14" y="52"/>
                      </a:cubicBezTo>
                      <a:cubicBezTo>
                        <a:pt x="14" y="46"/>
                        <a:pt x="16" y="39"/>
                        <a:pt x="18" y="32"/>
                      </a:cubicBezTo>
                      <a:cubicBezTo>
                        <a:pt x="22" y="21"/>
                        <a:pt x="27" y="8"/>
                        <a:pt x="32" y="0"/>
                      </a:cubicBezTo>
                      <a:cubicBezTo>
                        <a:pt x="34" y="7"/>
                        <a:pt x="36" y="14"/>
                        <a:pt x="37" y="23"/>
                      </a:cubicBezTo>
                      <a:cubicBezTo>
                        <a:pt x="40" y="42"/>
                        <a:pt x="37" y="58"/>
                        <a:pt x="22" y="72"/>
                      </a:cubicBezTo>
                      <a:cubicBezTo>
                        <a:pt x="17" y="77"/>
                        <a:pt x="7" y="90"/>
                        <a:pt x="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202" name="Freeform 980"/>
                <p:cNvSpPr/>
                <p:nvPr>
                  <p:custDataLst>
                    <p:tags r:id="rId147"/>
                  </p:custDataLst>
                </p:nvPr>
              </p:nvSpPr>
              <p:spPr bwMode="auto">
                <a:xfrm>
                  <a:off x="3922714" y="4411663"/>
                  <a:ext cx="69850" cy="250825"/>
                </a:xfrm>
                <a:custGeom>
                  <a:avLst/>
                  <a:gdLst>
                    <a:gd name="T0" fmla="*/ 14 w 26"/>
                    <a:gd name="T1" fmla="*/ 0 h 94"/>
                    <a:gd name="T2" fmla="*/ 17 w 26"/>
                    <a:gd name="T3" fmla="*/ 16 h 94"/>
                    <a:gd name="T4" fmla="*/ 24 w 26"/>
                    <a:gd name="T5" fmla="*/ 39 h 94"/>
                    <a:gd name="T6" fmla="*/ 24 w 26"/>
                    <a:gd name="T7" fmla="*/ 58 h 94"/>
                    <a:gd name="T8" fmla="*/ 19 w 26"/>
                    <a:gd name="T9" fmla="*/ 71 h 94"/>
                    <a:gd name="T10" fmla="*/ 0 w 26"/>
                    <a:gd name="T11" fmla="*/ 94 h 94"/>
                    <a:gd name="T12" fmla="*/ 3 w 26"/>
                    <a:gd name="T13" fmla="*/ 79 h 94"/>
                    <a:gd name="T14" fmla="*/ 3 w 26"/>
                    <a:gd name="T15" fmla="*/ 60 h 94"/>
                    <a:gd name="T16" fmla="*/ 2 w 26"/>
                    <a:gd name="T17" fmla="*/ 48 h 94"/>
                    <a:gd name="T18" fmla="*/ 14 w 26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94">
                      <a:moveTo>
                        <a:pt x="14" y="0"/>
                      </a:moveTo>
                      <a:cubicBezTo>
                        <a:pt x="14" y="7"/>
                        <a:pt x="15" y="11"/>
                        <a:pt x="17" y="16"/>
                      </a:cubicBezTo>
                      <a:cubicBezTo>
                        <a:pt x="19" y="25"/>
                        <a:pt x="23" y="31"/>
                        <a:pt x="24" y="39"/>
                      </a:cubicBezTo>
                      <a:cubicBezTo>
                        <a:pt x="26" y="46"/>
                        <a:pt x="25" y="52"/>
                        <a:pt x="24" y="58"/>
                      </a:cubicBezTo>
                      <a:cubicBezTo>
                        <a:pt x="23" y="63"/>
                        <a:pt x="21" y="67"/>
                        <a:pt x="19" y="71"/>
                      </a:cubicBezTo>
                      <a:cubicBezTo>
                        <a:pt x="16" y="79"/>
                        <a:pt x="8" y="89"/>
                        <a:pt x="0" y="94"/>
                      </a:cubicBezTo>
                      <a:cubicBezTo>
                        <a:pt x="2" y="88"/>
                        <a:pt x="3" y="84"/>
                        <a:pt x="3" y="79"/>
                      </a:cubicBezTo>
                      <a:cubicBezTo>
                        <a:pt x="4" y="73"/>
                        <a:pt x="4" y="67"/>
                        <a:pt x="3" y="60"/>
                      </a:cubicBezTo>
                      <a:cubicBezTo>
                        <a:pt x="3" y="56"/>
                        <a:pt x="3" y="52"/>
                        <a:pt x="2" y="48"/>
                      </a:cubicBezTo>
                      <a:cubicBezTo>
                        <a:pt x="2" y="30"/>
                        <a:pt x="8" y="16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203" name="Freeform 981"/>
                <p:cNvSpPr/>
                <p:nvPr>
                  <p:custDataLst>
                    <p:tags r:id="rId148"/>
                  </p:custDataLst>
                </p:nvPr>
              </p:nvSpPr>
              <p:spPr bwMode="auto">
                <a:xfrm>
                  <a:off x="3922714" y="4435475"/>
                  <a:ext cx="171450" cy="227013"/>
                </a:xfrm>
                <a:custGeom>
                  <a:avLst/>
                  <a:gdLst>
                    <a:gd name="T0" fmla="*/ 0 w 64"/>
                    <a:gd name="T1" fmla="*/ 85 h 85"/>
                    <a:gd name="T2" fmla="*/ 28 w 64"/>
                    <a:gd name="T3" fmla="*/ 48 h 85"/>
                    <a:gd name="T4" fmla="*/ 39 w 64"/>
                    <a:gd name="T5" fmla="*/ 29 h 85"/>
                    <a:gd name="T6" fmla="*/ 64 w 64"/>
                    <a:gd name="T7" fmla="*/ 0 h 85"/>
                    <a:gd name="T8" fmla="*/ 62 w 64"/>
                    <a:gd name="T9" fmla="*/ 25 h 85"/>
                    <a:gd name="T10" fmla="*/ 30 w 64"/>
                    <a:gd name="T11" fmla="*/ 71 h 85"/>
                    <a:gd name="T12" fmla="*/ 0 w 64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85">
                      <a:moveTo>
                        <a:pt x="0" y="85"/>
                      </a:moveTo>
                      <a:cubicBezTo>
                        <a:pt x="11" y="78"/>
                        <a:pt x="24" y="57"/>
                        <a:pt x="28" y="48"/>
                      </a:cubicBezTo>
                      <a:cubicBezTo>
                        <a:pt x="30" y="41"/>
                        <a:pt x="34" y="35"/>
                        <a:pt x="39" y="29"/>
                      </a:cubicBezTo>
                      <a:cubicBezTo>
                        <a:pt x="46" y="18"/>
                        <a:pt x="55" y="7"/>
                        <a:pt x="64" y="0"/>
                      </a:cubicBezTo>
                      <a:cubicBezTo>
                        <a:pt x="63" y="8"/>
                        <a:pt x="63" y="15"/>
                        <a:pt x="62" y="25"/>
                      </a:cubicBezTo>
                      <a:cubicBezTo>
                        <a:pt x="58" y="46"/>
                        <a:pt x="49" y="61"/>
                        <a:pt x="30" y="71"/>
                      </a:cubicBezTo>
                      <a:cubicBezTo>
                        <a:pt x="23" y="75"/>
                        <a:pt x="8" y="84"/>
                        <a:pt x="0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204" name="Freeform 982"/>
                <p:cNvSpPr/>
                <p:nvPr>
                  <p:custDataLst>
                    <p:tags r:id="rId149"/>
                  </p:custDataLst>
                </p:nvPr>
              </p:nvSpPr>
              <p:spPr bwMode="auto">
                <a:xfrm>
                  <a:off x="3781426" y="4568825"/>
                  <a:ext cx="123825" cy="255588"/>
                </a:xfrm>
                <a:custGeom>
                  <a:avLst/>
                  <a:gdLst>
                    <a:gd name="T0" fmla="*/ 46 w 46"/>
                    <a:gd name="T1" fmla="*/ 0 h 95"/>
                    <a:gd name="T2" fmla="*/ 44 w 46"/>
                    <a:gd name="T3" fmla="*/ 18 h 95"/>
                    <a:gd name="T4" fmla="*/ 44 w 46"/>
                    <a:gd name="T5" fmla="*/ 45 h 95"/>
                    <a:gd name="T6" fmla="*/ 38 w 46"/>
                    <a:gd name="T7" fmla="*/ 65 h 95"/>
                    <a:gd name="T8" fmla="*/ 28 w 46"/>
                    <a:gd name="T9" fmla="*/ 78 h 95"/>
                    <a:gd name="T10" fmla="*/ 0 w 46"/>
                    <a:gd name="T11" fmla="*/ 95 h 95"/>
                    <a:gd name="T12" fmla="*/ 8 w 46"/>
                    <a:gd name="T13" fmla="*/ 81 h 95"/>
                    <a:gd name="T14" fmla="*/ 15 w 46"/>
                    <a:gd name="T15" fmla="*/ 61 h 95"/>
                    <a:gd name="T16" fmla="*/ 18 w 46"/>
                    <a:gd name="T17" fmla="*/ 47 h 95"/>
                    <a:gd name="T18" fmla="*/ 46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46" y="0"/>
                      </a:moveTo>
                      <a:cubicBezTo>
                        <a:pt x="45" y="7"/>
                        <a:pt x="44" y="13"/>
                        <a:pt x="44" y="18"/>
                      </a:cubicBezTo>
                      <a:cubicBezTo>
                        <a:pt x="44" y="28"/>
                        <a:pt x="45" y="36"/>
                        <a:pt x="44" y="45"/>
                      </a:cubicBezTo>
                      <a:cubicBezTo>
                        <a:pt x="43" y="53"/>
                        <a:pt x="41" y="59"/>
                        <a:pt x="38" y="65"/>
                      </a:cubicBezTo>
                      <a:cubicBezTo>
                        <a:pt x="35" y="70"/>
                        <a:pt x="32" y="74"/>
                        <a:pt x="28" y="78"/>
                      </a:cubicBezTo>
                      <a:cubicBezTo>
                        <a:pt x="21" y="85"/>
                        <a:pt x="10" y="93"/>
                        <a:pt x="0" y="95"/>
                      </a:cubicBezTo>
                      <a:cubicBezTo>
                        <a:pt x="4" y="90"/>
                        <a:pt x="6" y="86"/>
                        <a:pt x="8" y="81"/>
                      </a:cubicBezTo>
                      <a:cubicBezTo>
                        <a:pt x="12" y="74"/>
                        <a:pt x="14" y="68"/>
                        <a:pt x="15" y="61"/>
                      </a:cubicBezTo>
                      <a:cubicBezTo>
                        <a:pt x="16" y="56"/>
                        <a:pt x="17" y="51"/>
                        <a:pt x="18" y="47"/>
                      </a:cubicBezTo>
                      <a:cubicBezTo>
                        <a:pt x="23" y="28"/>
                        <a:pt x="35" y="15"/>
                        <a:pt x="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205" name="Freeform 983"/>
                <p:cNvSpPr/>
                <p:nvPr>
                  <p:custDataLst>
                    <p:tags r:id="rId150"/>
                  </p:custDataLst>
                </p:nvPr>
              </p:nvSpPr>
              <p:spPr bwMode="auto">
                <a:xfrm>
                  <a:off x="3781426" y="4638675"/>
                  <a:ext cx="260350" cy="190500"/>
                </a:xfrm>
                <a:custGeom>
                  <a:avLst/>
                  <a:gdLst>
                    <a:gd name="T0" fmla="*/ 0 w 97"/>
                    <a:gd name="T1" fmla="*/ 69 h 71"/>
                    <a:gd name="T2" fmla="*/ 42 w 97"/>
                    <a:gd name="T3" fmla="*/ 39 h 71"/>
                    <a:gd name="T4" fmla="*/ 60 w 97"/>
                    <a:gd name="T5" fmla="*/ 23 h 71"/>
                    <a:gd name="T6" fmla="*/ 97 w 97"/>
                    <a:gd name="T7" fmla="*/ 0 h 71"/>
                    <a:gd name="T8" fmla="*/ 86 w 97"/>
                    <a:gd name="T9" fmla="*/ 27 h 71"/>
                    <a:gd name="T10" fmla="*/ 37 w 97"/>
                    <a:gd name="T11" fmla="*/ 65 h 71"/>
                    <a:gd name="T12" fmla="*/ 0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0" y="69"/>
                      </a:moveTo>
                      <a:cubicBezTo>
                        <a:pt x="14" y="66"/>
                        <a:pt x="34" y="48"/>
                        <a:pt x="42" y="39"/>
                      </a:cubicBezTo>
                      <a:cubicBezTo>
                        <a:pt x="47" y="33"/>
                        <a:pt x="53" y="28"/>
                        <a:pt x="60" y="23"/>
                      </a:cubicBezTo>
                      <a:cubicBezTo>
                        <a:pt x="72" y="14"/>
                        <a:pt x="86" y="5"/>
                        <a:pt x="97" y="0"/>
                      </a:cubicBezTo>
                      <a:cubicBezTo>
                        <a:pt x="94" y="9"/>
                        <a:pt x="91" y="17"/>
                        <a:pt x="86" y="27"/>
                      </a:cubicBezTo>
                      <a:cubicBezTo>
                        <a:pt x="75" y="47"/>
                        <a:pt x="60" y="61"/>
                        <a:pt x="37" y="65"/>
                      </a:cubicBezTo>
                      <a:cubicBezTo>
                        <a:pt x="28" y="67"/>
                        <a:pt x="9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206" name="Freeform 984"/>
                <p:cNvSpPr/>
                <p:nvPr>
                  <p:custDataLst>
                    <p:tags r:id="rId151"/>
                  </p:custDataLst>
                </p:nvPr>
              </p:nvSpPr>
              <p:spPr bwMode="auto">
                <a:xfrm>
                  <a:off x="3565526" y="4719638"/>
                  <a:ext cx="227013" cy="211138"/>
                </a:xfrm>
                <a:custGeom>
                  <a:avLst/>
                  <a:gdLst>
                    <a:gd name="T0" fmla="*/ 85 w 85"/>
                    <a:gd name="T1" fmla="*/ 0 h 79"/>
                    <a:gd name="T2" fmla="*/ 76 w 85"/>
                    <a:gd name="T3" fmla="*/ 17 h 79"/>
                    <a:gd name="T4" fmla="*/ 66 w 85"/>
                    <a:gd name="T5" fmla="*/ 44 h 79"/>
                    <a:gd name="T6" fmla="*/ 51 w 85"/>
                    <a:gd name="T7" fmla="*/ 61 h 79"/>
                    <a:gd name="T8" fmla="*/ 37 w 85"/>
                    <a:gd name="T9" fmla="*/ 71 h 79"/>
                    <a:gd name="T10" fmla="*/ 0 w 85"/>
                    <a:gd name="T11" fmla="*/ 78 h 79"/>
                    <a:gd name="T12" fmla="*/ 14 w 85"/>
                    <a:gd name="T13" fmla="*/ 67 h 79"/>
                    <a:gd name="T14" fmla="*/ 29 w 85"/>
                    <a:gd name="T15" fmla="*/ 49 h 79"/>
                    <a:gd name="T16" fmla="*/ 37 w 85"/>
                    <a:gd name="T17" fmla="*/ 36 h 79"/>
                    <a:gd name="T18" fmla="*/ 85 w 85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" h="79">
                      <a:moveTo>
                        <a:pt x="85" y="0"/>
                      </a:moveTo>
                      <a:cubicBezTo>
                        <a:pt x="80" y="6"/>
                        <a:pt x="78" y="11"/>
                        <a:pt x="76" y="17"/>
                      </a:cubicBezTo>
                      <a:cubicBezTo>
                        <a:pt x="72" y="27"/>
                        <a:pt x="70" y="35"/>
                        <a:pt x="66" y="44"/>
                      </a:cubicBezTo>
                      <a:cubicBezTo>
                        <a:pt x="62" y="51"/>
                        <a:pt x="57" y="57"/>
                        <a:pt x="51" y="61"/>
                      </a:cubicBezTo>
                      <a:cubicBezTo>
                        <a:pt x="46" y="65"/>
                        <a:pt x="41" y="69"/>
                        <a:pt x="37" y="71"/>
                      </a:cubicBezTo>
                      <a:cubicBezTo>
                        <a:pt x="27" y="76"/>
                        <a:pt x="11" y="79"/>
                        <a:pt x="0" y="78"/>
                      </a:cubicBezTo>
                      <a:cubicBezTo>
                        <a:pt x="6" y="74"/>
                        <a:pt x="10" y="71"/>
                        <a:pt x="14" y="67"/>
                      </a:cubicBezTo>
                      <a:cubicBezTo>
                        <a:pt x="21" y="61"/>
                        <a:pt x="25" y="55"/>
                        <a:pt x="29" y="49"/>
                      </a:cubicBezTo>
                      <a:cubicBezTo>
                        <a:pt x="32" y="44"/>
                        <a:pt x="35" y="40"/>
                        <a:pt x="37" y="36"/>
                      </a:cubicBezTo>
                      <a:cubicBezTo>
                        <a:pt x="50" y="19"/>
                        <a:pt x="67" y="1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  <p:sp>
              <p:nvSpPr>
                <p:cNvPr id="207" name="Freeform 985"/>
                <p:cNvSpPr/>
                <p:nvPr>
                  <p:custDataLst>
                    <p:tags r:id="rId152"/>
                  </p:custDataLst>
                </p:nvPr>
              </p:nvSpPr>
              <p:spPr bwMode="auto">
                <a:xfrm>
                  <a:off x="3565526" y="4837113"/>
                  <a:ext cx="341313" cy="125413"/>
                </a:xfrm>
                <a:custGeom>
                  <a:avLst/>
                  <a:gdLst>
                    <a:gd name="T0" fmla="*/ 0 w 128"/>
                    <a:gd name="T1" fmla="*/ 34 h 47"/>
                    <a:gd name="T2" fmla="*/ 56 w 128"/>
                    <a:gd name="T3" fmla="*/ 19 h 47"/>
                    <a:gd name="T4" fmla="*/ 81 w 128"/>
                    <a:gd name="T5" fmla="*/ 9 h 47"/>
                    <a:gd name="T6" fmla="*/ 128 w 128"/>
                    <a:gd name="T7" fmla="*/ 0 h 47"/>
                    <a:gd name="T8" fmla="*/ 107 w 128"/>
                    <a:gd name="T9" fmla="*/ 22 h 47"/>
                    <a:gd name="T10" fmla="*/ 41 w 128"/>
                    <a:gd name="T11" fmla="*/ 43 h 47"/>
                    <a:gd name="T12" fmla="*/ 0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0" y="34"/>
                      </a:moveTo>
                      <a:cubicBezTo>
                        <a:pt x="16" y="35"/>
                        <a:pt x="45" y="25"/>
                        <a:pt x="56" y="19"/>
                      </a:cubicBezTo>
                      <a:cubicBezTo>
                        <a:pt x="63" y="15"/>
                        <a:pt x="72" y="12"/>
                        <a:pt x="81" y="9"/>
                      </a:cubicBezTo>
                      <a:cubicBezTo>
                        <a:pt x="97" y="4"/>
                        <a:pt x="115" y="0"/>
                        <a:pt x="128" y="0"/>
                      </a:cubicBezTo>
                      <a:cubicBezTo>
                        <a:pt x="122" y="7"/>
                        <a:pt x="115" y="14"/>
                        <a:pt x="107" y="22"/>
                      </a:cubicBezTo>
                      <a:cubicBezTo>
                        <a:pt x="87" y="39"/>
                        <a:pt x="67" y="47"/>
                        <a:pt x="41" y="43"/>
                      </a:cubicBezTo>
                      <a:cubicBezTo>
                        <a:pt x="31" y="41"/>
                        <a:pt x="9" y="39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汉仪旗黑-55简" panose="00020600040101010101" charset="-128"/>
                    <a:cs typeface="+mn-cs"/>
                  </a:endParaRPr>
                </a:p>
              </p:txBody>
            </p:sp>
          </p:grpSp>
        </p:grpSp>
        <p:sp>
          <p:nvSpPr>
            <p:cNvPr id="208" name="文本框 207"/>
            <p:cNvSpPr txBox="1"/>
            <p:nvPr>
              <p:custDataLst>
                <p:tags r:id="rId153"/>
              </p:custDataLst>
            </p:nvPr>
          </p:nvSpPr>
          <p:spPr>
            <a:xfrm>
              <a:off x="2397" y="7930"/>
              <a:ext cx="194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400">
                  <a:solidFill>
                    <a:srgbClr val="546B7E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-  04  -</a:t>
              </a:r>
              <a:endParaRPr lang="en-US" altLang="zh-CN" sz="1400">
                <a:solidFill>
                  <a:srgbClr val="546B7E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pic>
          <p:nvPicPr>
            <p:cNvPr id="209" name="图形 2"/>
            <p:cNvPicPr>
              <a:picLocks noChangeAspect="1"/>
            </p:cNvPicPr>
            <p:nvPr>
              <p:custDataLst>
                <p:tags r:id="rId154"/>
              </p:custDataLst>
            </p:nvPr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 bwMode="auto">
            <a:xfrm>
              <a:off x="3027" y="4092"/>
              <a:ext cx="684" cy="636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</p:pic>
      </p:grpSp>
      <p:sp>
        <p:nvSpPr>
          <p:cNvPr id="214" name="文本框 213"/>
          <p:cNvSpPr txBox="1"/>
          <p:nvPr/>
        </p:nvSpPr>
        <p:spPr>
          <a:xfrm>
            <a:off x="1466215" y="5726430"/>
            <a:ext cx="87604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en-US" altLang="zh-CN" sz="1200" cap="all">
                <a:solidFill>
                  <a:schemeClr val="bg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Basic supporting facilities</a:t>
            </a:r>
            <a:endParaRPr lang="zh-CN" altLang="en-US" sz="1200" cap="all">
              <a:solidFill>
                <a:schemeClr val="bg1"/>
              </a:solidFill>
              <a:latin typeface="汉仪雅酷黑 75W" panose="020B0804020202020204" charset="-122"/>
              <a:ea typeface="汉仪雅酷黑 75W" panose="020B0804020202020204" charset="-122"/>
            </a:endParaRPr>
          </a:p>
        </p:txBody>
      </p:sp>
    </p:spTree>
    <p:custDataLst>
      <p:tags r:id="rId15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zh-CN" altLang="en-US" dirty="0"/>
              <a:t>长三角（柬埔寨）经济特区—高质量配套</a:t>
            </a:r>
            <a:endParaRPr lang="zh-CN" altLang="en-US" dirty="0"/>
          </a:p>
        </p:txBody>
      </p:sp>
      <p:sp>
        <p:nvSpPr>
          <p:cNvPr id="14" name="圆角矩形 1"/>
          <p:cNvSpPr/>
          <p:nvPr>
            <p:custDataLst>
              <p:tags r:id="rId2"/>
            </p:custDataLst>
          </p:nvPr>
        </p:nvSpPr>
        <p:spPr>
          <a:xfrm>
            <a:off x="1298404" y="1445520"/>
            <a:ext cx="4509532" cy="2226889"/>
          </a:xfrm>
          <a:prstGeom prst="roundRect">
            <a:avLst>
              <a:gd name="adj" fmla="val 0"/>
            </a:avLst>
          </a:prstGeom>
          <a:solidFill>
            <a:schemeClr val="accent1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1813387" y="2107823"/>
            <a:ext cx="3651481" cy="1392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建设有物业大楼,柬埔寨发展理事会、海关、商业部、劳工部、省政府代表入驻办公,为企业提供投资申请、登记注册、报关、核发原产地证明等“一站式”行政审批服务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1813387" y="1543310"/>
            <a:ext cx="3651481" cy="5642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工业区服务中心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695792" y="1445520"/>
            <a:ext cx="921782" cy="164415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 dirty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72000">
                      <a:schemeClr val="accent1"/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1</a:t>
            </a:r>
            <a:endParaRPr lang="zh-CN" altLang="en-US" sz="11500" b="1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72000">
                    <a:schemeClr val="accent1"/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19" name="圆角矩形 1"/>
          <p:cNvSpPr/>
          <p:nvPr>
            <p:custDataLst>
              <p:tags r:id="rId6"/>
            </p:custDataLst>
          </p:nvPr>
        </p:nvSpPr>
        <p:spPr>
          <a:xfrm>
            <a:off x="6986078" y="1445520"/>
            <a:ext cx="4509532" cy="2226889"/>
          </a:xfrm>
          <a:prstGeom prst="roundRect">
            <a:avLst>
              <a:gd name="adj" fmla="val 0"/>
            </a:avLst>
          </a:prstGeom>
          <a:solidFill>
            <a:schemeClr val="accent1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7"/>
            </p:custDataLst>
          </p:nvPr>
        </p:nvSpPr>
        <p:spPr>
          <a:xfrm>
            <a:off x="6382830" y="1437900"/>
            <a:ext cx="921782" cy="164415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72000">
                      <a:schemeClr val="accent1"/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2</a:t>
            </a:r>
            <a:endParaRPr lang="zh-CN" altLang="en-US" sz="11500" b="1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72000">
                    <a:schemeClr val="accent1"/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21" name="圆角矩形 1"/>
          <p:cNvSpPr/>
          <p:nvPr>
            <p:custDataLst>
              <p:tags r:id="rId8"/>
            </p:custDataLst>
          </p:nvPr>
        </p:nvSpPr>
        <p:spPr>
          <a:xfrm>
            <a:off x="1298404" y="3939156"/>
            <a:ext cx="4509532" cy="2226889"/>
          </a:xfrm>
          <a:prstGeom prst="roundRect">
            <a:avLst>
              <a:gd name="adj" fmla="val 0"/>
            </a:avLst>
          </a:prstGeom>
          <a:solidFill>
            <a:schemeClr val="accent1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1813387" y="4601459"/>
            <a:ext cx="3651481" cy="1392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经济特区入口处配套了商业街,满足后期人员入驻的基本生活需求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1813387" y="4036946"/>
            <a:ext cx="3651481" cy="5642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园区商业街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1"/>
            </p:custDataLst>
          </p:nvPr>
        </p:nvSpPr>
        <p:spPr>
          <a:xfrm>
            <a:off x="695157" y="3939156"/>
            <a:ext cx="921782" cy="164415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72000">
                      <a:schemeClr val="accent1"/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3</a:t>
            </a:r>
            <a:endParaRPr lang="zh-CN" altLang="en-US" sz="11500" b="1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72000">
                    <a:schemeClr val="accent1"/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25" name="圆角矩形 1"/>
          <p:cNvSpPr/>
          <p:nvPr>
            <p:custDataLst>
              <p:tags r:id="rId12"/>
            </p:custDataLst>
          </p:nvPr>
        </p:nvSpPr>
        <p:spPr>
          <a:xfrm>
            <a:off x="6986078" y="3939156"/>
            <a:ext cx="4509532" cy="2226889"/>
          </a:xfrm>
          <a:prstGeom prst="roundRect">
            <a:avLst>
              <a:gd name="adj" fmla="val 0"/>
            </a:avLst>
          </a:prstGeom>
          <a:solidFill>
            <a:schemeClr val="accent1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6382195" y="3931536"/>
            <a:ext cx="921782" cy="1644156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 dirty="0"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72000">
                      <a:schemeClr val="accent1"/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4</a:t>
            </a:r>
            <a:endParaRPr lang="zh-CN" altLang="en-US" sz="11500" b="1" dirty="0"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72000">
                    <a:schemeClr val="accent1"/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4"/>
            </p:custDataLst>
          </p:nvPr>
        </p:nvSpPr>
        <p:spPr>
          <a:xfrm>
            <a:off x="7501061" y="2107823"/>
            <a:ext cx="3651481" cy="1392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围经济特区挖了一条20km,宽20米,深5米的护城河,解决了东南亚雨季最重要的排水问题，同时与外部区域形成物理隔绝，保护入驻企业的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财产安全。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15"/>
            </p:custDataLst>
          </p:nvPr>
        </p:nvSpPr>
        <p:spPr>
          <a:xfrm>
            <a:off x="7501061" y="1543310"/>
            <a:ext cx="3651481" cy="5642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唯一开挖20KM护城河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6"/>
            </p:custDataLst>
          </p:nvPr>
        </p:nvSpPr>
        <p:spPr>
          <a:xfrm>
            <a:off x="7501061" y="4601459"/>
            <a:ext cx="3651481" cy="13927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靠近入口的南部区域规划了占地12000m²的商业综合体,集酒店、饭店和运动等多个功能,满足入驻企业人员差旅接待等需求。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7"/>
            </p:custDataLst>
          </p:nvPr>
        </p:nvSpPr>
        <p:spPr>
          <a:xfrm>
            <a:off x="7501061" y="4036946"/>
            <a:ext cx="3651481" cy="5642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娱乐综合体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长三角（柬埔寨）经济特区</a:t>
            </a:r>
            <a:r>
              <a:rPr lang="en-US" altLang="zh-CN">
                <a:sym typeface="+mn-ea"/>
              </a:rPr>
              <a:t>—</a:t>
            </a:r>
            <a:r>
              <a:rPr lang="zh-CN" altLang="en-US">
                <a:sym typeface="+mn-ea"/>
              </a:rPr>
              <a:t>免税</a:t>
            </a:r>
            <a:r>
              <a:rPr lang="zh-CN" altLang="en-US">
                <a:sym typeface="+mn-ea"/>
              </a:rPr>
              <a:t>政策</a:t>
            </a:r>
            <a:endParaRPr lang="zh-CN" altLang="en-US">
              <a:sym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474980" y="1684655"/>
          <a:ext cx="10942320" cy="480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0215"/>
                <a:gridCol w="5600700"/>
                <a:gridCol w="2351405"/>
              </a:tblGrid>
              <a:tr h="58293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12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</a:rPr>
                        <a:t>税种</a:t>
                      </a:r>
                      <a:endParaRPr lang="zh-CN" altLang="en-US" sz="1600" b="1" spc="12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</a:endParaRPr>
                    </a:p>
                  </a:txBody>
                  <a:tcPr marL="177800" marR="177800" marT="107950" marB="107950" anchor="ctr">
                    <a:lnL>
                      <a:noFill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28575">
                      <a:solidFill>
                        <a:srgbClr val="006B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</a:rPr>
                        <a:t>主要内容</a:t>
                      </a:r>
                      <a:endParaRPr lang="zh-CN" altLang="en-US" sz="16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28575">
                      <a:solidFill>
                        <a:srgbClr val="006B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cPr marL="317500" marR="317500" marT="215900" marB="21590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28575">
                      <a:solidFill>
                        <a:srgbClr val="006B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8483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6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</a:rPr>
                        <a:t>出口税</a:t>
                      </a:r>
                      <a:endParaRPr lang="zh-CN" altLang="en-US" sz="160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</a:endParaRPr>
                    </a:p>
                  </a:txBody>
                  <a:tcPr marL="177800" marR="177800" marT="107950" marB="107950" anchor="ctr">
                    <a:lnL>
                      <a:noFill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</a:rPr>
                        <a:t>0%</a:t>
                      </a:r>
                      <a:endParaRPr lang="en-US" altLang="zh-CN" sz="16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hMerge="1">
                  <a:tcPr marL="317500" marR="317500" marT="215900" marB="21590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54165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</a:rPr>
                        <a:t>进口税</a:t>
                      </a:r>
                      <a:endParaRPr lang="zh-CN" altLang="en-US" sz="140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</a:endParaRPr>
                    </a:p>
                  </a:txBody>
                  <a:tcPr marL="177800" marR="177800" marT="107950" marB="107950" anchor="ctr">
                    <a:lnL>
                      <a:noFill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  <a:sym typeface="+mn-ea"/>
                        </a:rPr>
                        <a:t>0%</a:t>
                      </a:r>
                      <a:endParaRPr lang="en-US" alt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noFill/>
                  </a:tcPr>
                </a:tc>
                <a:tc hMerge="1">
                  <a:tcPr marL="317500" marR="317500" marT="215900" marB="21590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noFill/>
                  </a:tcPr>
                </a:tc>
              </a:tr>
              <a:tr h="112966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</a:rPr>
                        <a:t>企业所得税</a:t>
                      </a:r>
                      <a:endParaRPr lang="zh-CN" altLang="en-US" sz="140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</a:endParaRPr>
                    </a:p>
                  </a:txBody>
                  <a:tcPr marL="177800" marR="177800" marT="107950" marB="107950" anchor="ctr">
                    <a:lnL>
                      <a:noFill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可获3—9年免税期</a:t>
                      </a:r>
                      <a:endParaRPr lang="zh-CN" altLang="en-US" sz="140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6年减税期</a:t>
                      </a:r>
                      <a:endParaRPr lang="zh-CN" altLang="en-US" sz="140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最终税率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  <a:sym typeface="+mn-ea"/>
                        </a:rPr>
                        <a:t>0%</a:t>
                      </a:r>
                      <a:endParaRPr lang="en-US" altLang="zh-CN" sz="140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  <a:sym typeface="+mn-ea"/>
                        </a:rPr>
                        <a:t>5—15%</a:t>
                      </a:r>
                      <a:endParaRPr lang="en-US" altLang="zh-CN" sz="140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  <a:sym typeface="+mn-ea"/>
                        </a:rPr>
                        <a:t>20%</a:t>
                      </a:r>
                      <a:endParaRPr lang="en-US" alt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noFill/>
                  </a:tcPr>
                </a:tc>
              </a:tr>
              <a:tr h="542290">
                <a:tc rowSpan="2"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</a:rPr>
                        <a:t>增值税</a:t>
                      </a:r>
                      <a:endParaRPr lang="zh-CN" altLang="en-US" sz="140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</a:endParaRPr>
                    </a:p>
                  </a:txBody>
                  <a:tcPr marL="177800" marR="177800" marT="107950" marB="107950" anchor="ctr">
                    <a:lnL>
                      <a:noFill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  <a:sym typeface="+mn-ea"/>
                        </a:rPr>
                        <a:t>生产设备、建筑材料等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  <a:sym typeface="+mn-ea"/>
                        </a:rPr>
                        <a:t>0%</a:t>
                      </a:r>
                      <a:endParaRPr lang="en-US" alt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noFill/>
                  </a:tcPr>
                </a:tc>
              </a:tr>
              <a:tr h="1424305">
                <a:tc vMerge="1">
                  <a:tcPr marL="317500" marR="317500" marT="215900" marB="215900" anchor="ctr">
                    <a:lnL>
                      <a:noFill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原材料：服务于出口市场的企业</a:t>
                      </a:r>
                      <a:endParaRPr lang="zh-CN" altLang="en-US" sz="140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             服务于内销市场的企业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  <a:sym typeface="+mn-ea"/>
                        </a:rPr>
                        <a:t>0%</a:t>
                      </a:r>
                      <a:endParaRPr lang="zh-CN" altLang="en-US" sz="140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</a:rPr>
                        <a:t>1</a:t>
                      </a: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汉仪粗简黑简" panose="00020600040101010101" charset="-122"/>
                        </a:rPr>
                        <a:t>0%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汉仪粗简黑简" panose="00020600040101010101" charset="-122"/>
                      </a:endParaRPr>
                    </a:p>
                  </a:txBody>
                  <a:tcPr marL="177800" marR="177800" marT="107950" marB="1079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66420" y="1007745"/>
            <a:ext cx="3509010" cy="396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b="1" spc="12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粗简黑简" panose="00020600040101010101" charset="-122"/>
              </a:rPr>
              <a:t>鼓励外商投资，国内税种减免</a:t>
            </a:r>
            <a:endParaRPr lang="zh-CN" altLang="en-US" b="1" spc="12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粗简黑简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长三角（柬埔寨）经济特区</a:t>
            </a:r>
            <a:r>
              <a:rPr lang="en-US" altLang="zh-CN">
                <a:sym typeface="+mn-ea"/>
              </a:rPr>
              <a:t>—</a:t>
            </a:r>
            <a:r>
              <a:rPr lang="zh-CN" altLang="en-US">
                <a:sym typeface="+mn-ea"/>
              </a:rPr>
              <a:t>四大</a:t>
            </a:r>
            <a:r>
              <a:rPr lang="zh-CN" altLang="en-US">
                <a:sym typeface="+mn-ea"/>
              </a:rPr>
              <a:t>方式</a:t>
            </a:r>
            <a:endParaRPr lang="zh-CN" altLang="en-US">
              <a:sym typeface="+mn-ea"/>
            </a:endParaRPr>
          </a:p>
        </p:txBody>
      </p:sp>
      <p:sp>
        <p:nvSpPr>
          <p:cNvPr id="31" name="圆角矩形 30"/>
          <p:cNvSpPr/>
          <p:nvPr>
            <p:custDataLst>
              <p:tags r:id="rId1"/>
            </p:custDataLst>
          </p:nvPr>
        </p:nvSpPr>
        <p:spPr>
          <a:xfrm>
            <a:off x="952500" y="3877628"/>
            <a:ext cx="5066030" cy="1925955"/>
          </a:xfrm>
          <a:prstGeom prst="roundRect">
            <a:avLst>
              <a:gd name="adj" fmla="val 8202"/>
            </a:avLst>
          </a:prstGeom>
          <a:gradFill>
            <a:gsLst>
              <a:gs pos="100000">
                <a:srgbClr val="FAFBFD"/>
              </a:gs>
              <a:gs pos="0">
                <a:srgbClr val="E6EDF3"/>
              </a:gs>
            </a:gsLst>
            <a:lin ang="0" scaled="0"/>
          </a:gradFill>
          <a:ln>
            <a:gradFill>
              <a:gsLst>
                <a:gs pos="42000">
                  <a:srgbClr val="FAFBFD"/>
                </a:gs>
                <a:gs pos="100000">
                  <a:srgbClr val="5B7389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0" name="圆角矩形 29"/>
          <p:cNvSpPr/>
          <p:nvPr>
            <p:custDataLst>
              <p:tags r:id="rId2"/>
            </p:custDataLst>
          </p:nvPr>
        </p:nvSpPr>
        <p:spPr>
          <a:xfrm>
            <a:off x="952500" y="1764348"/>
            <a:ext cx="5066030" cy="1925955"/>
          </a:xfrm>
          <a:prstGeom prst="roundRect">
            <a:avLst>
              <a:gd name="adj" fmla="val 8202"/>
            </a:avLst>
          </a:prstGeom>
          <a:gradFill>
            <a:gsLst>
              <a:gs pos="100000">
                <a:srgbClr val="FAFBFD"/>
              </a:gs>
              <a:gs pos="0">
                <a:srgbClr val="E6EDF3"/>
              </a:gs>
            </a:gsLst>
            <a:lin ang="0" scaled="0"/>
          </a:gradFill>
          <a:ln>
            <a:gradFill>
              <a:gsLst>
                <a:gs pos="35000">
                  <a:srgbClr val="FAFBFD">
                    <a:lumMod val="93000"/>
                    <a:alpha val="0"/>
                  </a:srgbClr>
                </a:gs>
                <a:gs pos="100000">
                  <a:srgbClr val="5B7389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82" name="组合 81"/>
          <p:cNvGrpSpPr/>
          <p:nvPr>
            <p:custDataLst>
              <p:tags r:id="rId3"/>
            </p:custDataLst>
          </p:nvPr>
        </p:nvGrpSpPr>
        <p:grpSpPr>
          <a:xfrm>
            <a:off x="1320800" y="2139950"/>
            <a:ext cx="1098550" cy="3270250"/>
            <a:chOff x="2080" y="3317"/>
            <a:chExt cx="1730" cy="5150"/>
          </a:xfrm>
        </p:grpSpPr>
        <p:sp>
          <p:nvSpPr>
            <p:cNvPr id="64" name="椭圆 63"/>
            <p:cNvSpPr/>
            <p:nvPr>
              <p:custDataLst>
                <p:tags r:id="rId4"/>
              </p:custDataLst>
            </p:nvPr>
          </p:nvSpPr>
          <p:spPr>
            <a:xfrm flipH="1">
              <a:off x="2080" y="6737"/>
              <a:ext cx="1730" cy="1730"/>
            </a:xfrm>
            <a:prstGeom prst="ellipse">
              <a:avLst/>
            </a:prstGeom>
            <a:solidFill>
              <a:srgbClr val="FAFBFD"/>
            </a:solidFill>
            <a:ln w="19050">
              <a:solidFill>
                <a:srgbClr val="E6EDF3"/>
              </a:solidFill>
            </a:ln>
            <a:effectLst>
              <a:outerShdw blurRad="127000" dist="63500" dir="2700000" sx="101000" sy="101000" algn="tl" rotWithShape="0">
                <a:srgbClr val="5B7389">
                  <a:alpha val="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>
              <p:custDataLst>
                <p:tags r:id="rId5"/>
              </p:custDataLst>
            </p:nvPr>
          </p:nvSpPr>
          <p:spPr>
            <a:xfrm flipH="1">
              <a:off x="2080" y="3317"/>
              <a:ext cx="1730" cy="1730"/>
            </a:xfrm>
            <a:prstGeom prst="ellipse">
              <a:avLst/>
            </a:prstGeom>
            <a:solidFill>
              <a:srgbClr val="FAFBFD"/>
            </a:solidFill>
            <a:ln w="19050">
              <a:solidFill>
                <a:srgbClr val="E6EDF3"/>
              </a:solidFill>
            </a:ln>
            <a:effectLst>
              <a:outerShdw blurRad="127000" dist="63500" dir="2700000" sx="101000" sy="101000" algn="tl" rotWithShape="0">
                <a:srgbClr val="5B7389">
                  <a:alpha val="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0" name="Freeform 58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2600" y="3837"/>
              <a:ext cx="690" cy="690"/>
            </a:xfrm>
            <a:custGeom>
              <a:avLst/>
              <a:gdLst>
                <a:gd name="T0" fmla="*/ 1152 w 2979"/>
                <a:gd name="T1" fmla="*/ 2844 h 2971"/>
                <a:gd name="T2" fmla="*/ 1041 w 2979"/>
                <a:gd name="T3" fmla="*/ 2956 h 2971"/>
                <a:gd name="T4" fmla="*/ 486 w 2979"/>
                <a:gd name="T5" fmla="*/ 2956 h 2971"/>
                <a:gd name="T6" fmla="*/ 0 w 2979"/>
                <a:gd name="T7" fmla="*/ 2469 h 2971"/>
                <a:gd name="T8" fmla="*/ 0 w 2979"/>
                <a:gd name="T9" fmla="*/ 486 h 2971"/>
                <a:gd name="T10" fmla="*/ 486 w 2979"/>
                <a:gd name="T11" fmla="*/ 0 h 2971"/>
                <a:gd name="T12" fmla="*/ 2235 w 2979"/>
                <a:gd name="T13" fmla="*/ 0 h 2971"/>
                <a:gd name="T14" fmla="*/ 2721 w 2979"/>
                <a:gd name="T15" fmla="*/ 486 h 2971"/>
                <a:gd name="T16" fmla="*/ 2721 w 2979"/>
                <a:gd name="T17" fmla="*/ 916 h 2971"/>
                <a:gd name="T18" fmla="*/ 2610 w 2979"/>
                <a:gd name="T19" fmla="*/ 1027 h 2971"/>
                <a:gd name="T20" fmla="*/ 2498 w 2979"/>
                <a:gd name="T21" fmla="*/ 916 h 2971"/>
                <a:gd name="T22" fmla="*/ 2498 w 2979"/>
                <a:gd name="T23" fmla="*/ 486 h 2971"/>
                <a:gd name="T24" fmla="*/ 2235 w 2979"/>
                <a:gd name="T25" fmla="*/ 223 h 2971"/>
                <a:gd name="T26" fmla="*/ 486 w 2979"/>
                <a:gd name="T27" fmla="*/ 223 h 2971"/>
                <a:gd name="T28" fmla="*/ 223 w 2979"/>
                <a:gd name="T29" fmla="*/ 486 h 2971"/>
                <a:gd name="T30" fmla="*/ 223 w 2979"/>
                <a:gd name="T31" fmla="*/ 2469 h 2971"/>
                <a:gd name="T32" fmla="*/ 486 w 2979"/>
                <a:gd name="T33" fmla="*/ 2732 h 2971"/>
                <a:gd name="T34" fmla="*/ 1041 w 2979"/>
                <a:gd name="T35" fmla="*/ 2732 h 2971"/>
                <a:gd name="T36" fmla="*/ 1152 w 2979"/>
                <a:gd name="T37" fmla="*/ 2844 h 2971"/>
                <a:gd name="T38" fmla="*/ 2979 w 2979"/>
                <a:gd name="T39" fmla="*/ 2859 h 2971"/>
                <a:gd name="T40" fmla="*/ 2867 w 2979"/>
                <a:gd name="T41" fmla="*/ 2971 h 2971"/>
                <a:gd name="T42" fmla="*/ 2755 w 2979"/>
                <a:gd name="T43" fmla="*/ 2859 h 2971"/>
                <a:gd name="T44" fmla="*/ 2094 w 2979"/>
                <a:gd name="T45" fmla="*/ 2198 h 2971"/>
                <a:gd name="T46" fmla="*/ 1433 w 2979"/>
                <a:gd name="T47" fmla="*/ 2859 h 2971"/>
                <a:gd name="T48" fmla="*/ 1322 w 2979"/>
                <a:gd name="T49" fmla="*/ 2970 h 2971"/>
                <a:gd name="T50" fmla="*/ 1210 w 2979"/>
                <a:gd name="T51" fmla="*/ 2859 h 2971"/>
                <a:gd name="T52" fmla="*/ 1727 w 2979"/>
                <a:gd name="T53" fmla="*/ 2056 h 2971"/>
                <a:gd name="T54" fmla="*/ 1460 w 2979"/>
                <a:gd name="T55" fmla="*/ 1540 h 2971"/>
                <a:gd name="T56" fmla="*/ 2094 w 2979"/>
                <a:gd name="T57" fmla="*/ 906 h 2971"/>
                <a:gd name="T58" fmla="*/ 2729 w 2979"/>
                <a:gd name="T59" fmla="*/ 1540 h 2971"/>
                <a:gd name="T60" fmla="*/ 2462 w 2979"/>
                <a:gd name="T61" fmla="*/ 2056 h 2971"/>
                <a:gd name="T62" fmla="*/ 2979 w 2979"/>
                <a:gd name="T63" fmla="*/ 2859 h 2971"/>
                <a:gd name="T64" fmla="*/ 1683 w 2979"/>
                <a:gd name="T65" fmla="*/ 1540 h 2971"/>
                <a:gd name="T66" fmla="*/ 2094 w 2979"/>
                <a:gd name="T67" fmla="*/ 1951 h 2971"/>
                <a:gd name="T68" fmla="*/ 2506 w 2979"/>
                <a:gd name="T69" fmla="*/ 1540 h 2971"/>
                <a:gd name="T70" fmla="*/ 2094 w 2979"/>
                <a:gd name="T71" fmla="*/ 1129 h 2971"/>
                <a:gd name="T72" fmla="*/ 1683 w 2979"/>
                <a:gd name="T73" fmla="*/ 1540 h 2971"/>
                <a:gd name="T74" fmla="*/ 1465 w 2979"/>
                <a:gd name="T75" fmla="*/ 955 h 2971"/>
                <a:gd name="T76" fmla="*/ 1353 w 2979"/>
                <a:gd name="T77" fmla="*/ 843 h 2971"/>
                <a:gd name="T78" fmla="*/ 502 w 2979"/>
                <a:gd name="T79" fmla="*/ 843 h 2971"/>
                <a:gd name="T80" fmla="*/ 391 w 2979"/>
                <a:gd name="T81" fmla="*/ 955 h 2971"/>
                <a:gd name="T82" fmla="*/ 502 w 2979"/>
                <a:gd name="T83" fmla="*/ 1067 h 2971"/>
                <a:gd name="T84" fmla="*/ 1353 w 2979"/>
                <a:gd name="T85" fmla="*/ 1067 h 2971"/>
                <a:gd name="T86" fmla="*/ 1465 w 2979"/>
                <a:gd name="T87" fmla="*/ 955 h 2971"/>
                <a:gd name="T88" fmla="*/ 502 w 2979"/>
                <a:gd name="T89" fmla="*/ 1476 h 2971"/>
                <a:gd name="T90" fmla="*/ 391 w 2979"/>
                <a:gd name="T91" fmla="*/ 1587 h 2971"/>
                <a:gd name="T92" fmla="*/ 502 w 2979"/>
                <a:gd name="T93" fmla="*/ 1699 h 2971"/>
                <a:gd name="T94" fmla="*/ 1134 w 2979"/>
                <a:gd name="T95" fmla="*/ 1699 h 2971"/>
                <a:gd name="T96" fmla="*/ 1245 w 2979"/>
                <a:gd name="T97" fmla="*/ 1587 h 2971"/>
                <a:gd name="T98" fmla="*/ 1134 w 2979"/>
                <a:gd name="T99" fmla="*/ 1476 h 2971"/>
                <a:gd name="T100" fmla="*/ 502 w 2979"/>
                <a:gd name="T101" fmla="*/ 1476 h 2971"/>
                <a:gd name="T102" fmla="*/ 502 w 2979"/>
                <a:gd name="T103" fmla="*/ 1476 h 2971"/>
                <a:gd name="T104" fmla="*/ 502 w 2979"/>
                <a:gd name="T105" fmla="*/ 1476 h 2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79" h="2971">
                  <a:moveTo>
                    <a:pt x="1152" y="2844"/>
                  </a:moveTo>
                  <a:cubicBezTo>
                    <a:pt x="1152" y="2906"/>
                    <a:pt x="1102" y="2956"/>
                    <a:pt x="1041" y="2956"/>
                  </a:cubicBezTo>
                  <a:cubicBezTo>
                    <a:pt x="486" y="2956"/>
                    <a:pt x="486" y="2956"/>
                    <a:pt x="486" y="2956"/>
                  </a:cubicBezTo>
                  <a:cubicBezTo>
                    <a:pt x="218" y="2955"/>
                    <a:pt x="0" y="2738"/>
                    <a:pt x="0" y="2469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0" y="218"/>
                    <a:pt x="218" y="0"/>
                    <a:pt x="486" y="0"/>
                  </a:cubicBezTo>
                  <a:cubicBezTo>
                    <a:pt x="2235" y="0"/>
                    <a:pt x="2235" y="0"/>
                    <a:pt x="2235" y="0"/>
                  </a:cubicBezTo>
                  <a:cubicBezTo>
                    <a:pt x="2503" y="0"/>
                    <a:pt x="2721" y="218"/>
                    <a:pt x="2721" y="486"/>
                  </a:cubicBezTo>
                  <a:cubicBezTo>
                    <a:pt x="2721" y="916"/>
                    <a:pt x="2721" y="916"/>
                    <a:pt x="2721" y="916"/>
                  </a:cubicBezTo>
                  <a:cubicBezTo>
                    <a:pt x="2721" y="977"/>
                    <a:pt x="2671" y="1027"/>
                    <a:pt x="2610" y="1027"/>
                  </a:cubicBezTo>
                  <a:cubicBezTo>
                    <a:pt x="2548" y="1027"/>
                    <a:pt x="2498" y="977"/>
                    <a:pt x="2498" y="916"/>
                  </a:cubicBezTo>
                  <a:cubicBezTo>
                    <a:pt x="2498" y="486"/>
                    <a:pt x="2498" y="486"/>
                    <a:pt x="2498" y="486"/>
                  </a:cubicBezTo>
                  <a:cubicBezTo>
                    <a:pt x="2498" y="341"/>
                    <a:pt x="2380" y="223"/>
                    <a:pt x="2235" y="223"/>
                  </a:cubicBezTo>
                  <a:cubicBezTo>
                    <a:pt x="486" y="223"/>
                    <a:pt x="486" y="223"/>
                    <a:pt x="486" y="223"/>
                  </a:cubicBezTo>
                  <a:cubicBezTo>
                    <a:pt x="341" y="223"/>
                    <a:pt x="223" y="341"/>
                    <a:pt x="223" y="486"/>
                  </a:cubicBezTo>
                  <a:cubicBezTo>
                    <a:pt x="223" y="2469"/>
                    <a:pt x="223" y="2469"/>
                    <a:pt x="223" y="2469"/>
                  </a:cubicBezTo>
                  <a:cubicBezTo>
                    <a:pt x="223" y="2614"/>
                    <a:pt x="341" y="2732"/>
                    <a:pt x="486" y="2732"/>
                  </a:cubicBezTo>
                  <a:cubicBezTo>
                    <a:pt x="1041" y="2732"/>
                    <a:pt x="1041" y="2732"/>
                    <a:pt x="1041" y="2732"/>
                  </a:cubicBezTo>
                  <a:cubicBezTo>
                    <a:pt x="1102" y="2732"/>
                    <a:pt x="1152" y="2782"/>
                    <a:pt x="1152" y="2844"/>
                  </a:cubicBezTo>
                  <a:close/>
                  <a:moveTo>
                    <a:pt x="2979" y="2859"/>
                  </a:moveTo>
                  <a:cubicBezTo>
                    <a:pt x="2979" y="2921"/>
                    <a:pt x="2929" y="2971"/>
                    <a:pt x="2867" y="2971"/>
                  </a:cubicBezTo>
                  <a:cubicBezTo>
                    <a:pt x="2806" y="2971"/>
                    <a:pt x="2756" y="2921"/>
                    <a:pt x="2755" y="2859"/>
                  </a:cubicBezTo>
                  <a:cubicBezTo>
                    <a:pt x="2755" y="2494"/>
                    <a:pt x="2459" y="2199"/>
                    <a:pt x="2094" y="2198"/>
                  </a:cubicBezTo>
                  <a:cubicBezTo>
                    <a:pt x="1729" y="2199"/>
                    <a:pt x="1434" y="2495"/>
                    <a:pt x="1433" y="2859"/>
                  </a:cubicBezTo>
                  <a:cubicBezTo>
                    <a:pt x="1433" y="2921"/>
                    <a:pt x="1383" y="2970"/>
                    <a:pt x="1322" y="2970"/>
                  </a:cubicBezTo>
                  <a:cubicBezTo>
                    <a:pt x="1260" y="2970"/>
                    <a:pt x="1210" y="2921"/>
                    <a:pt x="1210" y="2859"/>
                  </a:cubicBezTo>
                  <a:cubicBezTo>
                    <a:pt x="1210" y="2514"/>
                    <a:pt x="1412" y="2200"/>
                    <a:pt x="1727" y="2056"/>
                  </a:cubicBezTo>
                  <a:cubicBezTo>
                    <a:pt x="1560" y="1937"/>
                    <a:pt x="1460" y="1745"/>
                    <a:pt x="1460" y="1540"/>
                  </a:cubicBezTo>
                  <a:cubicBezTo>
                    <a:pt x="1460" y="1190"/>
                    <a:pt x="1744" y="906"/>
                    <a:pt x="2094" y="906"/>
                  </a:cubicBezTo>
                  <a:cubicBezTo>
                    <a:pt x="2444" y="906"/>
                    <a:pt x="2729" y="1190"/>
                    <a:pt x="2729" y="1540"/>
                  </a:cubicBezTo>
                  <a:cubicBezTo>
                    <a:pt x="2729" y="1745"/>
                    <a:pt x="2629" y="1937"/>
                    <a:pt x="2462" y="2056"/>
                  </a:cubicBezTo>
                  <a:cubicBezTo>
                    <a:pt x="2776" y="2200"/>
                    <a:pt x="2978" y="2514"/>
                    <a:pt x="2979" y="2859"/>
                  </a:cubicBezTo>
                  <a:close/>
                  <a:moveTo>
                    <a:pt x="1683" y="1540"/>
                  </a:moveTo>
                  <a:cubicBezTo>
                    <a:pt x="1683" y="1767"/>
                    <a:pt x="1867" y="1951"/>
                    <a:pt x="2094" y="1951"/>
                  </a:cubicBezTo>
                  <a:cubicBezTo>
                    <a:pt x="2321" y="1951"/>
                    <a:pt x="2506" y="1767"/>
                    <a:pt x="2506" y="1540"/>
                  </a:cubicBezTo>
                  <a:cubicBezTo>
                    <a:pt x="2506" y="1314"/>
                    <a:pt x="2321" y="1129"/>
                    <a:pt x="2094" y="1129"/>
                  </a:cubicBezTo>
                  <a:cubicBezTo>
                    <a:pt x="1867" y="1129"/>
                    <a:pt x="1683" y="1313"/>
                    <a:pt x="1683" y="1540"/>
                  </a:cubicBezTo>
                  <a:close/>
                  <a:moveTo>
                    <a:pt x="1465" y="955"/>
                  </a:moveTo>
                  <a:cubicBezTo>
                    <a:pt x="1465" y="893"/>
                    <a:pt x="1415" y="843"/>
                    <a:pt x="1353" y="843"/>
                  </a:cubicBezTo>
                  <a:cubicBezTo>
                    <a:pt x="502" y="843"/>
                    <a:pt x="502" y="843"/>
                    <a:pt x="502" y="843"/>
                  </a:cubicBezTo>
                  <a:cubicBezTo>
                    <a:pt x="441" y="844"/>
                    <a:pt x="391" y="894"/>
                    <a:pt x="391" y="955"/>
                  </a:cubicBezTo>
                  <a:cubicBezTo>
                    <a:pt x="391" y="1016"/>
                    <a:pt x="441" y="1066"/>
                    <a:pt x="502" y="1067"/>
                  </a:cubicBezTo>
                  <a:cubicBezTo>
                    <a:pt x="1353" y="1067"/>
                    <a:pt x="1353" y="1067"/>
                    <a:pt x="1353" y="1067"/>
                  </a:cubicBezTo>
                  <a:cubicBezTo>
                    <a:pt x="1415" y="1067"/>
                    <a:pt x="1465" y="1017"/>
                    <a:pt x="1465" y="955"/>
                  </a:cubicBezTo>
                  <a:close/>
                  <a:moveTo>
                    <a:pt x="502" y="1476"/>
                  </a:moveTo>
                  <a:cubicBezTo>
                    <a:pt x="440" y="1476"/>
                    <a:pt x="391" y="1526"/>
                    <a:pt x="391" y="1587"/>
                  </a:cubicBezTo>
                  <a:cubicBezTo>
                    <a:pt x="391" y="1649"/>
                    <a:pt x="440" y="1699"/>
                    <a:pt x="502" y="1699"/>
                  </a:cubicBezTo>
                  <a:cubicBezTo>
                    <a:pt x="1134" y="1699"/>
                    <a:pt x="1134" y="1699"/>
                    <a:pt x="1134" y="1699"/>
                  </a:cubicBezTo>
                  <a:cubicBezTo>
                    <a:pt x="1196" y="1699"/>
                    <a:pt x="1245" y="1649"/>
                    <a:pt x="1245" y="1587"/>
                  </a:cubicBezTo>
                  <a:cubicBezTo>
                    <a:pt x="1245" y="1526"/>
                    <a:pt x="1196" y="1476"/>
                    <a:pt x="1134" y="1476"/>
                  </a:cubicBezTo>
                  <a:lnTo>
                    <a:pt x="502" y="1476"/>
                  </a:lnTo>
                  <a:close/>
                  <a:moveTo>
                    <a:pt x="502" y="1476"/>
                  </a:moveTo>
                  <a:cubicBezTo>
                    <a:pt x="502" y="1476"/>
                    <a:pt x="502" y="1476"/>
                    <a:pt x="502" y="1476"/>
                  </a:cubicBezTo>
                </a:path>
              </a:pathLst>
            </a:custGeom>
            <a:solidFill>
              <a:srgbClr val="546B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5" name="Freeform 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2615" y="7279"/>
              <a:ext cx="659" cy="690"/>
            </a:xfrm>
            <a:custGeom>
              <a:avLst/>
              <a:gdLst>
                <a:gd name="T0" fmla="*/ 2642 w 3140"/>
                <a:gd name="T1" fmla="*/ 2802 h 3276"/>
                <a:gd name="T2" fmla="*/ 2280 w 3140"/>
                <a:gd name="T3" fmla="*/ 3275 h 3276"/>
                <a:gd name="T4" fmla="*/ 0 w 3140"/>
                <a:gd name="T5" fmla="*/ 2916 h 3276"/>
                <a:gd name="T6" fmla="*/ 362 w 3140"/>
                <a:gd name="T7" fmla="*/ 473 h 3276"/>
                <a:gd name="T8" fmla="*/ 497 w 3140"/>
                <a:gd name="T9" fmla="*/ 359 h 3276"/>
                <a:gd name="T10" fmla="*/ 2777 w 3140"/>
                <a:gd name="T11" fmla="*/ 0 h 3276"/>
                <a:gd name="T12" fmla="*/ 3140 w 3140"/>
                <a:gd name="T13" fmla="*/ 2443 h 3276"/>
                <a:gd name="T14" fmla="*/ 362 w 3140"/>
                <a:gd name="T15" fmla="*/ 670 h 3276"/>
                <a:gd name="T16" fmla="*/ 198 w 3140"/>
                <a:gd name="T17" fmla="*/ 2916 h 3276"/>
                <a:gd name="T18" fmla="*/ 2280 w 3140"/>
                <a:gd name="T19" fmla="*/ 3078 h 3276"/>
                <a:gd name="T20" fmla="*/ 2443 w 3140"/>
                <a:gd name="T21" fmla="*/ 832 h 3276"/>
                <a:gd name="T22" fmla="*/ 362 w 3140"/>
                <a:gd name="T23" fmla="*/ 670 h 3276"/>
                <a:gd name="T24" fmla="*/ 2777 w 3140"/>
                <a:gd name="T25" fmla="*/ 197 h 3276"/>
                <a:gd name="T26" fmla="*/ 696 w 3140"/>
                <a:gd name="T27" fmla="*/ 359 h 3276"/>
                <a:gd name="T28" fmla="*/ 2280 w 3140"/>
                <a:gd name="T29" fmla="*/ 473 h 3276"/>
                <a:gd name="T30" fmla="*/ 2642 w 3140"/>
                <a:gd name="T31" fmla="*/ 2605 h 3276"/>
                <a:gd name="T32" fmla="*/ 2941 w 3140"/>
                <a:gd name="T33" fmla="*/ 2443 h 3276"/>
                <a:gd name="T34" fmla="*/ 2000 w 3140"/>
                <a:gd name="T35" fmla="*/ 1966 h 3276"/>
                <a:gd name="T36" fmla="*/ 511 w 3140"/>
                <a:gd name="T37" fmla="*/ 1917 h 3276"/>
                <a:gd name="T38" fmla="*/ 599 w 3140"/>
                <a:gd name="T39" fmla="*/ 1769 h 3276"/>
                <a:gd name="T40" fmla="*/ 2087 w 3140"/>
                <a:gd name="T41" fmla="*/ 1817 h 3276"/>
                <a:gd name="T42" fmla="*/ 2000 w 3140"/>
                <a:gd name="T43" fmla="*/ 1966 h 3276"/>
                <a:gd name="T44" fmla="*/ 599 w 3140"/>
                <a:gd name="T45" fmla="*/ 1449 h 3276"/>
                <a:gd name="T46" fmla="*/ 511 w 3140"/>
                <a:gd name="T47" fmla="*/ 1300 h 3276"/>
                <a:gd name="T48" fmla="*/ 2000 w 3140"/>
                <a:gd name="T49" fmla="*/ 1252 h 3276"/>
                <a:gd name="T50" fmla="*/ 2087 w 3140"/>
                <a:gd name="T51" fmla="*/ 1400 h 3276"/>
                <a:gd name="T52" fmla="*/ 599 w 3140"/>
                <a:gd name="T53" fmla="*/ 2286 h 3276"/>
                <a:gd name="T54" fmla="*/ 1393 w 3140"/>
                <a:gd name="T55" fmla="*/ 2335 h 3276"/>
                <a:gd name="T56" fmla="*/ 1307 w 3140"/>
                <a:gd name="T57" fmla="*/ 2483 h 3276"/>
                <a:gd name="T58" fmla="*/ 511 w 3140"/>
                <a:gd name="T59" fmla="*/ 2435 h 3276"/>
                <a:gd name="T60" fmla="*/ 599 w 3140"/>
                <a:gd name="T61" fmla="*/ 2286 h 3276"/>
                <a:gd name="T62" fmla="*/ 599 w 3140"/>
                <a:gd name="T63" fmla="*/ 2286 h 3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40" h="3276">
                  <a:moveTo>
                    <a:pt x="2777" y="2802"/>
                  </a:moveTo>
                  <a:cubicBezTo>
                    <a:pt x="2642" y="2802"/>
                    <a:pt x="2642" y="2802"/>
                    <a:pt x="2642" y="2802"/>
                  </a:cubicBezTo>
                  <a:cubicBezTo>
                    <a:pt x="2642" y="2916"/>
                    <a:pt x="2642" y="2916"/>
                    <a:pt x="2642" y="2916"/>
                  </a:cubicBezTo>
                  <a:cubicBezTo>
                    <a:pt x="2641" y="3115"/>
                    <a:pt x="2479" y="3276"/>
                    <a:pt x="2280" y="3275"/>
                  </a:cubicBezTo>
                  <a:cubicBezTo>
                    <a:pt x="362" y="3275"/>
                    <a:pt x="362" y="3275"/>
                    <a:pt x="362" y="3275"/>
                  </a:cubicBezTo>
                  <a:cubicBezTo>
                    <a:pt x="163" y="3276"/>
                    <a:pt x="1" y="3115"/>
                    <a:pt x="0" y="2916"/>
                  </a:cubicBezTo>
                  <a:cubicBezTo>
                    <a:pt x="0" y="832"/>
                    <a:pt x="0" y="832"/>
                    <a:pt x="0" y="832"/>
                  </a:cubicBezTo>
                  <a:cubicBezTo>
                    <a:pt x="1" y="633"/>
                    <a:pt x="163" y="472"/>
                    <a:pt x="362" y="473"/>
                  </a:cubicBezTo>
                  <a:cubicBezTo>
                    <a:pt x="497" y="473"/>
                    <a:pt x="497" y="473"/>
                    <a:pt x="497" y="473"/>
                  </a:cubicBezTo>
                  <a:cubicBezTo>
                    <a:pt x="497" y="359"/>
                    <a:pt x="497" y="359"/>
                    <a:pt x="497" y="359"/>
                  </a:cubicBezTo>
                  <a:cubicBezTo>
                    <a:pt x="498" y="160"/>
                    <a:pt x="661" y="0"/>
                    <a:pt x="860" y="0"/>
                  </a:cubicBezTo>
                  <a:cubicBezTo>
                    <a:pt x="2777" y="0"/>
                    <a:pt x="2777" y="0"/>
                    <a:pt x="2777" y="0"/>
                  </a:cubicBezTo>
                  <a:cubicBezTo>
                    <a:pt x="2976" y="0"/>
                    <a:pt x="3138" y="160"/>
                    <a:pt x="3140" y="359"/>
                  </a:cubicBezTo>
                  <a:cubicBezTo>
                    <a:pt x="3140" y="2443"/>
                    <a:pt x="3140" y="2443"/>
                    <a:pt x="3140" y="2443"/>
                  </a:cubicBezTo>
                  <a:cubicBezTo>
                    <a:pt x="3139" y="2642"/>
                    <a:pt x="2976" y="2803"/>
                    <a:pt x="2777" y="2802"/>
                  </a:cubicBezTo>
                  <a:close/>
                  <a:moveTo>
                    <a:pt x="362" y="670"/>
                  </a:moveTo>
                  <a:cubicBezTo>
                    <a:pt x="272" y="669"/>
                    <a:pt x="199" y="742"/>
                    <a:pt x="198" y="832"/>
                  </a:cubicBezTo>
                  <a:cubicBezTo>
                    <a:pt x="198" y="2916"/>
                    <a:pt x="198" y="2916"/>
                    <a:pt x="198" y="2916"/>
                  </a:cubicBezTo>
                  <a:cubicBezTo>
                    <a:pt x="199" y="3006"/>
                    <a:pt x="272" y="3078"/>
                    <a:pt x="362" y="3078"/>
                  </a:cubicBezTo>
                  <a:cubicBezTo>
                    <a:pt x="2280" y="3078"/>
                    <a:pt x="2280" y="3078"/>
                    <a:pt x="2280" y="3078"/>
                  </a:cubicBezTo>
                  <a:cubicBezTo>
                    <a:pt x="2370" y="3078"/>
                    <a:pt x="2443" y="3006"/>
                    <a:pt x="2443" y="2916"/>
                  </a:cubicBezTo>
                  <a:cubicBezTo>
                    <a:pt x="2443" y="832"/>
                    <a:pt x="2443" y="832"/>
                    <a:pt x="2443" y="832"/>
                  </a:cubicBezTo>
                  <a:cubicBezTo>
                    <a:pt x="2443" y="742"/>
                    <a:pt x="2370" y="669"/>
                    <a:pt x="2280" y="670"/>
                  </a:cubicBezTo>
                  <a:cubicBezTo>
                    <a:pt x="362" y="670"/>
                    <a:pt x="362" y="670"/>
                    <a:pt x="362" y="670"/>
                  </a:cubicBezTo>
                  <a:close/>
                  <a:moveTo>
                    <a:pt x="2941" y="359"/>
                  </a:moveTo>
                  <a:cubicBezTo>
                    <a:pt x="2940" y="269"/>
                    <a:pt x="2867" y="197"/>
                    <a:pt x="2777" y="197"/>
                  </a:cubicBezTo>
                  <a:cubicBezTo>
                    <a:pt x="860" y="197"/>
                    <a:pt x="860" y="197"/>
                    <a:pt x="860" y="197"/>
                  </a:cubicBezTo>
                  <a:cubicBezTo>
                    <a:pt x="770" y="197"/>
                    <a:pt x="696" y="269"/>
                    <a:pt x="696" y="359"/>
                  </a:cubicBezTo>
                  <a:cubicBezTo>
                    <a:pt x="696" y="473"/>
                    <a:pt x="696" y="473"/>
                    <a:pt x="696" y="473"/>
                  </a:cubicBezTo>
                  <a:cubicBezTo>
                    <a:pt x="2280" y="473"/>
                    <a:pt x="2280" y="473"/>
                    <a:pt x="2280" y="473"/>
                  </a:cubicBezTo>
                  <a:cubicBezTo>
                    <a:pt x="2479" y="472"/>
                    <a:pt x="2641" y="633"/>
                    <a:pt x="2642" y="832"/>
                  </a:cubicBezTo>
                  <a:cubicBezTo>
                    <a:pt x="2642" y="2605"/>
                    <a:pt x="2642" y="2605"/>
                    <a:pt x="2642" y="2605"/>
                  </a:cubicBezTo>
                  <a:cubicBezTo>
                    <a:pt x="2777" y="2605"/>
                    <a:pt x="2777" y="2605"/>
                    <a:pt x="2777" y="2605"/>
                  </a:cubicBezTo>
                  <a:cubicBezTo>
                    <a:pt x="2867" y="2606"/>
                    <a:pt x="2941" y="2533"/>
                    <a:pt x="2941" y="2443"/>
                  </a:cubicBezTo>
                  <a:cubicBezTo>
                    <a:pt x="2941" y="359"/>
                    <a:pt x="2941" y="359"/>
                    <a:pt x="2941" y="359"/>
                  </a:cubicBezTo>
                  <a:close/>
                  <a:moveTo>
                    <a:pt x="2000" y="1966"/>
                  </a:moveTo>
                  <a:cubicBezTo>
                    <a:pt x="599" y="1966"/>
                    <a:pt x="599" y="1966"/>
                    <a:pt x="599" y="1966"/>
                  </a:cubicBezTo>
                  <a:cubicBezTo>
                    <a:pt x="563" y="1967"/>
                    <a:pt x="530" y="1948"/>
                    <a:pt x="511" y="1917"/>
                  </a:cubicBezTo>
                  <a:cubicBezTo>
                    <a:pt x="493" y="1886"/>
                    <a:pt x="493" y="1848"/>
                    <a:pt x="511" y="1817"/>
                  </a:cubicBezTo>
                  <a:cubicBezTo>
                    <a:pt x="530" y="1786"/>
                    <a:pt x="563" y="1768"/>
                    <a:pt x="599" y="1769"/>
                  </a:cubicBezTo>
                  <a:cubicBezTo>
                    <a:pt x="2000" y="1769"/>
                    <a:pt x="2000" y="1769"/>
                    <a:pt x="2000" y="1769"/>
                  </a:cubicBezTo>
                  <a:cubicBezTo>
                    <a:pt x="2036" y="1768"/>
                    <a:pt x="2069" y="1786"/>
                    <a:pt x="2087" y="1817"/>
                  </a:cubicBezTo>
                  <a:cubicBezTo>
                    <a:pt x="2105" y="1848"/>
                    <a:pt x="2105" y="1886"/>
                    <a:pt x="2087" y="1917"/>
                  </a:cubicBezTo>
                  <a:cubicBezTo>
                    <a:pt x="2069" y="1948"/>
                    <a:pt x="2036" y="1967"/>
                    <a:pt x="2000" y="1966"/>
                  </a:cubicBezTo>
                  <a:close/>
                  <a:moveTo>
                    <a:pt x="2000" y="1449"/>
                  </a:moveTo>
                  <a:cubicBezTo>
                    <a:pt x="599" y="1449"/>
                    <a:pt x="599" y="1449"/>
                    <a:pt x="599" y="1449"/>
                  </a:cubicBezTo>
                  <a:cubicBezTo>
                    <a:pt x="563" y="1450"/>
                    <a:pt x="530" y="1431"/>
                    <a:pt x="511" y="1400"/>
                  </a:cubicBezTo>
                  <a:cubicBezTo>
                    <a:pt x="493" y="1369"/>
                    <a:pt x="493" y="1331"/>
                    <a:pt x="511" y="1300"/>
                  </a:cubicBezTo>
                  <a:cubicBezTo>
                    <a:pt x="530" y="1269"/>
                    <a:pt x="563" y="1251"/>
                    <a:pt x="599" y="1252"/>
                  </a:cubicBezTo>
                  <a:cubicBezTo>
                    <a:pt x="2000" y="1252"/>
                    <a:pt x="2000" y="1252"/>
                    <a:pt x="2000" y="1252"/>
                  </a:cubicBezTo>
                  <a:cubicBezTo>
                    <a:pt x="2036" y="1251"/>
                    <a:pt x="2069" y="1269"/>
                    <a:pt x="2087" y="1300"/>
                  </a:cubicBezTo>
                  <a:cubicBezTo>
                    <a:pt x="2105" y="1331"/>
                    <a:pt x="2105" y="1369"/>
                    <a:pt x="2087" y="1400"/>
                  </a:cubicBezTo>
                  <a:cubicBezTo>
                    <a:pt x="2069" y="1431"/>
                    <a:pt x="2036" y="1450"/>
                    <a:pt x="2000" y="1449"/>
                  </a:cubicBezTo>
                  <a:close/>
                  <a:moveTo>
                    <a:pt x="599" y="2286"/>
                  </a:moveTo>
                  <a:cubicBezTo>
                    <a:pt x="1307" y="2286"/>
                    <a:pt x="1307" y="2286"/>
                    <a:pt x="1307" y="2286"/>
                  </a:cubicBezTo>
                  <a:cubicBezTo>
                    <a:pt x="1342" y="2286"/>
                    <a:pt x="1375" y="2305"/>
                    <a:pt x="1393" y="2335"/>
                  </a:cubicBezTo>
                  <a:cubicBezTo>
                    <a:pt x="1411" y="2366"/>
                    <a:pt x="1411" y="2403"/>
                    <a:pt x="1393" y="2434"/>
                  </a:cubicBezTo>
                  <a:cubicBezTo>
                    <a:pt x="1375" y="2464"/>
                    <a:pt x="1342" y="2483"/>
                    <a:pt x="1307" y="2483"/>
                  </a:cubicBezTo>
                  <a:cubicBezTo>
                    <a:pt x="599" y="2483"/>
                    <a:pt x="599" y="2483"/>
                    <a:pt x="599" y="2483"/>
                  </a:cubicBezTo>
                  <a:cubicBezTo>
                    <a:pt x="563" y="2484"/>
                    <a:pt x="530" y="2465"/>
                    <a:pt x="511" y="2435"/>
                  </a:cubicBezTo>
                  <a:cubicBezTo>
                    <a:pt x="493" y="2404"/>
                    <a:pt x="493" y="2365"/>
                    <a:pt x="511" y="2335"/>
                  </a:cubicBezTo>
                  <a:cubicBezTo>
                    <a:pt x="530" y="2304"/>
                    <a:pt x="563" y="2285"/>
                    <a:pt x="599" y="2286"/>
                  </a:cubicBezTo>
                  <a:close/>
                  <a:moveTo>
                    <a:pt x="599" y="2286"/>
                  </a:moveTo>
                  <a:cubicBezTo>
                    <a:pt x="599" y="2286"/>
                    <a:pt x="599" y="2286"/>
                    <a:pt x="599" y="2286"/>
                  </a:cubicBezTo>
                </a:path>
              </a:pathLst>
            </a:custGeom>
            <a:solidFill>
              <a:srgbClr val="546B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80" name="组合 79"/>
          <p:cNvGrpSpPr/>
          <p:nvPr>
            <p:custDataLst>
              <p:tags r:id="rId8"/>
            </p:custDataLst>
          </p:nvPr>
        </p:nvGrpSpPr>
        <p:grpSpPr>
          <a:xfrm>
            <a:off x="2640965" y="2116773"/>
            <a:ext cx="2107565" cy="3086100"/>
            <a:chOff x="4259" y="3286"/>
            <a:chExt cx="3319" cy="4860"/>
          </a:xfrm>
        </p:grpSpPr>
        <p:sp>
          <p:nvSpPr>
            <p:cNvPr id="36" name="文本框 35"/>
            <p:cNvSpPr txBox="1"/>
            <p:nvPr>
              <p:custDataLst>
                <p:tags r:id="rId9"/>
              </p:custDataLst>
            </p:nvPr>
          </p:nvSpPr>
          <p:spPr>
            <a:xfrm>
              <a:off x="4259" y="3924"/>
              <a:ext cx="3319" cy="12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fontAlgn="auto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专业建设施工团队，根据入园企业的个性化需求，替入园企业代建厂房</a:t>
              </a:r>
              <a:endParaRPr lang="zh-CN" altLang="en-US" sz="1000" b="0">
                <a:solidFill>
                  <a:srgbClr val="546B7E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10"/>
              </p:custDataLst>
            </p:nvPr>
          </p:nvSpPr>
          <p:spPr>
            <a:xfrm>
              <a:off x="4259" y="3286"/>
              <a:ext cx="172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厂房代</a:t>
              </a:r>
              <a:r>
                <a:rPr lang="zh-CN" altLang="en-US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建</a:t>
              </a:r>
              <a:endParaRPr lang="zh-CN" altLang="en-US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汉仪雅酷黑 75W" panose="020B0804020202020204" charset="-122"/>
                <a:ea typeface="汉仪雅酷黑 75W" panose="020B0804020202020204" charset="-122"/>
                <a:sym typeface="+mn-ea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1"/>
              </p:custDataLst>
            </p:nvPr>
          </p:nvSpPr>
          <p:spPr>
            <a:xfrm>
              <a:off x="4259" y="7275"/>
              <a:ext cx="3319" cy="8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fontAlgn="auto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特区入园企业可以根据自身实际需要，特区可以配合企业自建厂房</a:t>
              </a:r>
              <a:endParaRPr lang="zh-CN" altLang="en-US" sz="1000" b="0">
                <a:solidFill>
                  <a:srgbClr val="546B7E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2"/>
              </p:custDataLst>
            </p:nvPr>
          </p:nvSpPr>
          <p:spPr>
            <a:xfrm>
              <a:off x="4259" y="6637"/>
              <a:ext cx="172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厂房</a:t>
              </a:r>
              <a:r>
                <a:rPr lang="zh-CN" altLang="en-US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自建</a:t>
              </a:r>
              <a:endParaRPr lang="zh-CN" altLang="en-US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汉仪雅酷黑 75W" panose="020B0804020202020204" charset="-122"/>
                <a:ea typeface="汉仪雅酷黑 75W" panose="020B0804020202020204" charset="-122"/>
                <a:sym typeface="+mn-ea"/>
              </a:endParaRPr>
            </a:p>
          </p:txBody>
        </p:sp>
        <p:cxnSp>
          <p:nvCxnSpPr>
            <p:cNvPr id="44" name="直接连接符 43"/>
            <p:cNvCxnSpPr/>
            <p:nvPr>
              <p:custDataLst>
                <p:tags r:id="rId13"/>
              </p:custDataLst>
            </p:nvPr>
          </p:nvCxnSpPr>
          <p:spPr>
            <a:xfrm>
              <a:off x="4259" y="3907"/>
              <a:ext cx="1607" cy="0"/>
            </a:xfrm>
            <a:prstGeom prst="line">
              <a:avLst/>
            </a:prstGeom>
            <a:ln w="12700">
              <a:solidFill>
                <a:srgbClr val="594548">
                  <a:alpha val="1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14"/>
              </p:custDataLst>
            </p:nvPr>
          </p:nvCxnSpPr>
          <p:spPr>
            <a:xfrm>
              <a:off x="4259" y="7292"/>
              <a:ext cx="1607" cy="0"/>
            </a:xfrm>
            <a:prstGeom prst="line">
              <a:avLst/>
            </a:prstGeom>
            <a:ln w="12700">
              <a:solidFill>
                <a:srgbClr val="594548">
                  <a:alpha val="1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圆角矩形 31"/>
          <p:cNvSpPr/>
          <p:nvPr>
            <p:custDataLst>
              <p:tags r:id="rId15"/>
            </p:custDataLst>
          </p:nvPr>
        </p:nvSpPr>
        <p:spPr>
          <a:xfrm flipH="1">
            <a:off x="6180455" y="1777365"/>
            <a:ext cx="5066030" cy="1925955"/>
          </a:xfrm>
          <a:prstGeom prst="roundRect">
            <a:avLst>
              <a:gd name="adj" fmla="val 8202"/>
            </a:avLst>
          </a:prstGeom>
          <a:gradFill>
            <a:gsLst>
              <a:gs pos="100000">
                <a:srgbClr val="FAFBFD"/>
              </a:gs>
              <a:gs pos="0">
                <a:srgbClr val="E6EDF3"/>
              </a:gs>
            </a:gsLst>
            <a:lin ang="0" scaled="0"/>
          </a:gradFill>
          <a:ln>
            <a:gradFill>
              <a:gsLst>
                <a:gs pos="59000">
                  <a:srgbClr val="FAFBFD"/>
                </a:gs>
                <a:gs pos="100000">
                  <a:srgbClr val="5B7389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3" name="圆角矩形 32"/>
          <p:cNvSpPr/>
          <p:nvPr>
            <p:custDataLst>
              <p:tags r:id="rId16"/>
            </p:custDataLst>
          </p:nvPr>
        </p:nvSpPr>
        <p:spPr>
          <a:xfrm flipH="1">
            <a:off x="6176010" y="3878580"/>
            <a:ext cx="5066030" cy="1925955"/>
          </a:xfrm>
          <a:prstGeom prst="roundRect">
            <a:avLst>
              <a:gd name="adj" fmla="val 8202"/>
            </a:avLst>
          </a:prstGeom>
          <a:gradFill>
            <a:gsLst>
              <a:gs pos="100000">
                <a:srgbClr val="FAFBFD"/>
              </a:gs>
              <a:gs pos="0">
                <a:srgbClr val="E6EDF3"/>
              </a:gs>
            </a:gsLst>
            <a:lin ang="0" scaled="0"/>
          </a:gradFill>
          <a:ln>
            <a:gradFill>
              <a:gsLst>
                <a:gs pos="59000">
                  <a:srgbClr val="FAFBFD"/>
                </a:gs>
                <a:gs pos="100000">
                  <a:srgbClr val="5B7389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81" name="组合 80"/>
          <p:cNvGrpSpPr/>
          <p:nvPr>
            <p:custDataLst>
              <p:tags r:id="rId17"/>
            </p:custDataLst>
          </p:nvPr>
        </p:nvGrpSpPr>
        <p:grpSpPr>
          <a:xfrm>
            <a:off x="9826625" y="2176463"/>
            <a:ext cx="1098550" cy="3197225"/>
            <a:chOff x="15476" y="3432"/>
            <a:chExt cx="1730" cy="5035"/>
          </a:xfrm>
        </p:grpSpPr>
        <p:sp>
          <p:nvSpPr>
            <p:cNvPr id="66" name="椭圆 65"/>
            <p:cNvSpPr/>
            <p:nvPr>
              <p:custDataLst>
                <p:tags r:id="rId18"/>
              </p:custDataLst>
            </p:nvPr>
          </p:nvSpPr>
          <p:spPr>
            <a:xfrm>
              <a:off x="15476" y="3432"/>
              <a:ext cx="1730" cy="1730"/>
            </a:xfrm>
            <a:prstGeom prst="ellipse">
              <a:avLst/>
            </a:prstGeom>
            <a:solidFill>
              <a:srgbClr val="FAFBFD"/>
            </a:solidFill>
            <a:ln w="19050">
              <a:solidFill>
                <a:srgbClr val="E6EDF3"/>
              </a:solidFill>
            </a:ln>
            <a:effectLst>
              <a:outerShdw blurRad="127000" dist="63500" dir="2700000" sx="101000" sy="101000" algn="tl" rotWithShape="0">
                <a:srgbClr val="5B7389">
                  <a:alpha val="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>
              <p:custDataLst>
                <p:tags r:id="rId19"/>
              </p:custDataLst>
            </p:nvPr>
          </p:nvSpPr>
          <p:spPr>
            <a:xfrm>
              <a:off x="15476" y="6737"/>
              <a:ext cx="1730" cy="1730"/>
            </a:xfrm>
            <a:prstGeom prst="ellipse">
              <a:avLst/>
            </a:prstGeom>
            <a:solidFill>
              <a:srgbClr val="FAFBFD"/>
            </a:solidFill>
            <a:ln w="19050">
              <a:solidFill>
                <a:srgbClr val="E6EDF3"/>
              </a:solidFill>
            </a:ln>
            <a:effectLst>
              <a:outerShdw blurRad="127000" dist="63500" dir="2700000" sx="101000" sy="101000" algn="tl" rotWithShape="0">
                <a:srgbClr val="5B7389">
                  <a:alpha val="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7" name="Freeform 41"/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15989" y="7273"/>
              <a:ext cx="705" cy="702"/>
            </a:xfrm>
            <a:custGeom>
              <a:avLst/>
              <a:gdLst>
                <a:gd name="T0" fmla="*/ 267 w 3301"/>
                <a:gd name="T1" fmla="*/ 898 h 3277"/>
                <a:gd name="T2" fmla="*/ 1650 w 3301"/>
                <a:gd name="T3" fmla="*/ 1602 h 3277"/>
                <a:gd name="T4" fmla="*/ 3034 w 3301"/>
                <a:gd name="T5" fmla="*/ 898 h 3277"/>
                <a:gd name="T6" fmla="*/ 1650 w 3301"/>
                <a:gd name="T7" fmla="*/ 218 h 3277"/>
                <a:gd name="T8" fmla="*/ 267 w 3301"/>
                <a:gd name="T9" fmla="*/ 898 h 3277"/>
                <a:gd name="T10" fmla="*/ 461 w 3301"/>
                <a:gd name="T11" fmla="*/ 1990 h 3277"/>
                <a:gd name="T12" fmla="*/ 170 w 3301"/>
                <a:gd name="T13" fmla="*/ 1845 h 3277"/>
                <a:gd name="T14" fmla="*/ 24 w 3301"/>
                <a:gd name="T15" fmla="*/ 1626 h 3277"/>
                <a:gd name="T16" fmla="*/ 170 w 3301"/>
                <a:gd name="T17" fmla="*/ 1408 h 3277"/>
                <a:gd name="T18" fmla="*/ 461 w 3301"/>
                <a:gd name="T19" fmla="*/ 1262 h 3277"/>
                <a:gd name="T20" fmla="*/ 170 w 3301"/>
                <a:gd name="T21" fmla="*/ 1116 h 3277"/>
                <a:gd name="T22" fmla="*/ 48 w 3301"/>
                <a:gd name="T23" fmla="*/ 801 h 3277"/>
                <a:gd name="T24" fmla="*/ 145 w 3301"/>
                <a:gd name="T25" fmla="*/ 704 h 3277"/>
                <a:gd name="T26" fmla="*/ 1529 w 3301"/>
                <a:gd name="T27" fmla="*/ 24 h 3277"/>
                <a:gd name="T28" fmla="*/ 1747 w 3301"/>
                <a:gd name="T29" fmla="*/ 24 h 3277"/>
                <a:gd name="T30" fmla="*/ 3131 w 3301"/>
                <a:gd name="T31" fmla="*/ 704 h 3277"/>
                <a:gd name="T32" fmla="*/ 3228 w 3301"/>
                <a:gd name="T33" fmla="*/ 1019 h 3277"/>
                <a:gd name="T34" fmla="*/ 3131 w 3301"/>
                <a:gd name="T35" fmla="*/ 1116 h 3277"/>
                <a:gd name="T36" fmla="*/ 2840 w 3301"/>
                <a:gd name="T37" fmla="*/ 1262 h 3277"/>
                <a:gd name="T38" fmla="*/ 3107 w 3301"/>
                <a:gd name="T39" fmla="*/ 1383 h 3277"/>
                <a:gd name="T40" fmla="*/ 3277 w 3301"/>
                <a:gd name="T41" fmla="*/ 1626 h 3277"/>
                <a:gd name="T42" fmla="*/ 3107 w 3301"/>
                <a:gd name="T43" fmla="*/ 1869 h 3277"/>
                <a:gd name="T44" fmla="*/ 2840 w 3301"/>
                <a:gd name="T45" fmla="*/ 1990 h 3277"/>
                <a:gd name="T46" fmla="*/ 3107 w 3301"/>
                <a:gd name="T47" fmla="*/ 2112 h 3277"/>
                <a:gd name="T48" fmla="*/ 3277 w 3301"/>
                <a:gd name="T49" fmla="*/ 2354 h 3277"/>
                <a:gd name="T50" fmla="*/ 3107 w 3301"/>
                <a:gd name="T51" fmla="*/ 2597 h 3277"/>
                <a:gd name="T52" fmla="*/ 1772 w 3301"/>
                <a:gd name="T53" fmla="*/ 3252 h 3277"/>
                <a:gd name="T54" fmla="*/ 1650 w 3301"/>
                <a:gd name="T55" fmla="*/ 3277 h 3277"/>
                <a:gd name="T56" fmla="*/ 1529 w 3301"/>
                <a:gd name="T57" fmla="*/ 3252 h 3277"/>
                <a:gd name="T58" fmla="*/ 145 w 3301"/>
                <a:gd name="T59" fmla="*/ 2573 h 3277"/>
                <a:gd name="T60" fmla="*/ 24 w 3301"/>
                <a:gd name="T61" fmla="*/ 2354 h 3277"/>
                <a:gd name="T62" fmla="*/ 170 w 3301"/>
                <a:gd name="T63" fmla="*/ 2136 h 3277"/>
                <a:gd name="T64" fmla="*/ 461 w 3301"/>
                <a:gd name="T65" fmla="*/ 1990 h 3277"/>
                <a:gd name="T66" fmla="*/ 728 w 3301"/>
                <a:gd name="T67" fmla="*/ 2136 h 3277"/>
                <a:gd name="T68" fmla="*/ 267 w 3301"/>
                <a:gd name="T69" fmla="*/ 2354 h 3277"/>
                <a:gd name="T70" fmla="*/ 1650 w 3301"/>
                <a:gd name="T71" fmla="*/ 3058 h 3277"/>
                <a:gd name="T72" fmla="*/ 3034 w 3301"/>
                <a:gd name="T73" fmla="*/ 2379 h 3277"/>
                <a:gd name="T74" fmla="*/ 2573 w 3301"/>
                <a:gd name="T75" fmla="*/ 2160 h 3277"/>
                <a:gd name="T76" fmla="*/ 1772 w 3301"/>
                <a:gd name="T77" fmla="*/ 2549 h 3277"/>
                <a:gd name="T78" fmla="*/ 1650 w 3301"/>
                <a:gd name="T79" fmla="*/ 2573 h 3277"/>
                <a:gd name="T80" fmla="*/ 1529 w 3301"/>
                <a:gd name="T81" fmla="*/ 2549 h 3277"/>
                <a:gd name="T82" fmla="*/ 728 w 3301"/>
                <a:gd name="T83" fmla="*/ 2136 h 3277"/>
                <a:gd name="T84" fmla="*/ 2573 w 3301"/>
                <a:gd name="T85" fmla="*/ 1408 h 3277"/>
                <a:gd name="T86" fmla="*/ 1772 w 3301"/>
                <a:gd name="T87" fmla="*/ 1796 h 3277"/>
                <a:gd name="T88" fmla="*/ 1553 w 3301"/>
                <a:gd name="T89" fmla="*/ 1796 h 3277"/>
                <a:gd name="T90" fmla="*/ 728 w 3301"/>
                <a:gd name="T91" fmla="*/ 1408 h 3277"/>
                <a:gd name="T92" fmla="*/ 267 w 3301"/>
                <a:gd name="T93" fmla="*/ 1626 h 3277"/>
                <a:gd name="T94" fmla="*/ 1650 w 3301"/>
                <a:gd name="T95" fmla="*/ 2330 h 3277"/>
                <a:gd name="T96" fmla="*/ 3034 w 3301"/>
                <a:gd name="T97" fmla="*/ 1626 h 3277"/>
                <a:gd name="T98" fmla="*/ 2573 w 3301"/>
                <a:gd name="T99" fmla="*/ 1408 h 3277"/>
                <a:gd name="T100" fmla="*/ 2573 w 3301"/>
                <a:gd name="T101" fmla="*/ 1408 h 3277"/>
                <a:gd name="T102" fmla="*/ 2573 w 3301"/>
                <a:gd name="T103" fmla="*/ 1408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01" h="3277">
                  <a:moveTo>
                    <a:pt x="267" y="898"/>
                  </a:moveTo>
                  <a:cubicBezTo>
                    <a:pt x="1650" y="1602"/>
                    <a:pt x="1650" y="1602"/>
                    <a:pt x="1650" y="1602"/>
                  </a:cubicBezTo>
                  <a:cubicBezTo>
                    <a:pt x="3034" y="898"/>
                    <a:pt x="3034" y="898"/>
                    <a:pt x="3034" y="898"/>
                  </a:cubicBezTo>
                  <a:cubicBezTo>
                    <a:pt x="1650" y="218"/>
                    <a:pt x="1650" y="218"/>
                    <a:pt x="1650" y="218"/>
                  </a:cubicBezTo>
                  <a:lnTo>
                    <a:pt x="267" y="898"/>
                  </a:lnTo>
                  <a:close/>
                  <a:moveTo>
                    <a:pt x="461" y="1990"/>
                  </a:moveTo>
                  <a:cubicBezTo>
                    <a:pt x="170" y="1845"/>
                    <a:pt x="170" y="1845"/>
                    <a:pt x="170" y="1845"/>
                  </a:cubicBezTo>
                  <a:cubicBezTo>
                    <a:pt x="73" y="1796"/>
                    <a:pt x="24" y="1723"/>
                    <a:pt x="24" y="1626"/>
                  </a:cubicBezTo>
                  <a:cubicBezTo>
                    <a:pt x="24" y="1529"/>
                    <a:pt x="73" y="1456"/>
                    <a:pt x="170" y="1408"/>
                  </a:cubicBezTo>
                  <a:cubicBezTo>
                    <a:pt x="461" y="1262"/>
                    <a:pt x="461" y="1262"/>
                    <a:pt x="461" y="1262"/>
                  </a:cubicBezTo>
                  <a:cubicBezTo>
                    <a:pt x="170" y="1116"/>
                    <a:pt x="170" y="1116"/>
                    <a:pt x="170" y="1116"/>
                  </a:cubicBezTo>
                  <a:cubicBezTo>
                    <a:pt x="48" y="1068"/>
                    <a:pt x="0" y="922"/>
                    <a:pt x="48" y="801"/>
                  </a:cubicBezTo>
                  <a:cubicBezTo>
                    <a:pt x="73" y="752"/>
                    <a:pt x="121" y="704"/>
                    <a:pt x="145" y="704"/>
                  </a:cubicBezTo>
                  <a:cubicBezTo>
                    <a:pt x="1529" y="24"/>
                    <a:pt x="1529" y="24"/>
                    <a:pt x="1529" y="24"/>
                  </a:cubicBezTo>
                  <a:cubicBezTo>
                    <a:pt x="1602" y="0"/>
                    <a:pt x="1675" y="0"/>
                    <a:pt x="1747" y="24"/>
                  </a:cubicBezTo>
                  <a:cubicBezTo>
                    <a:pt x="3131" y="704"/>
                    <a:pt x="3131" y="704"/>
                    <a:pt x="3131" y="704"/>
                  </a:cubicBezTo>
                  <a:cubicBezTo>
                    <a:pt x="3252" y="752"/>
                    <a:pt x="3301" y="898"/>
                    <a:pt x="3228" y="1019"/>
                  </a:cubicBezTo>
                  <a:cubicBezTo>
                    <a:pt x="3204" y="1068"/>
                    <a:pt x="3155" y="1116"/>
                    <a:pt x="3131" y="1116"/>
                  </a:cubicBezTo>
                  <a:cubicBezTo>
                    <a:pt x="2840" y="1262"/>
                    <a:pt x="2840" y="1262"/>
                    <a:pt x="2840" y="1262"/>
                  </a:cubicBezTo>
                  <a:cubicBezTo>
                    <a:pt x="3107" y="1383"/>
                    <a:pt x="3107" y="1383"/>
                    <a:pt x="3107" y="1383"/>
                  </a:cubicBezTo>
                  <a:cubicBezTo>
                    <a:pt x="3228" y="1432"/>
                    <a:pt x="3277" y="1505"/>
                    <a:pt x="3277" y="1626"/>
                  </a:cubicBezTo>
                  <a:cubicBezTo>
                    <a:pt x="3277" y="1723"/>
                    <a:pt x="3228" y="1820"/>
                    <a:pt x="3107" y="1869"/>
                  </a:cubicBezTo>
                  <a:cubicBezTo>
                    <a:pt x="2840" y="1990"/>
                    <a:pt x="2840" y="1990"/>
                    <a:pt x="2840" y="1990"/>
                  </a:cubicBezTo>
                  <a:cubicBezTo>
                    <a:pt x="3107" y="2112"/>
                    <a:pt x="3107" y="2112"/>
                    <a:pt x="3107" y="2112"/>
                  </a:cubicBezTo>
                  <a:cubicBezTo>
                    <a:pt x="3228" y="2160"/>
                    <a:pt x="3277" y="2233"/>
                    <a:pt x="3277" y="2354"/>
                  </a:cubicBezTo>
                  <a:cubicBezTo>
                    <a:pt x="3277" y="2451"/>
                    <a:pt x="3228" y="2549"/>
                    <a:pt x="3107" y="2597"/>
                  </a:cubicBezTo>
                  <a:cubicBezTo>
                    <a:pt x="1772" y="3252"/>
                    <a:pt x="1772" y="3252"/>
                    <a:pt x="1772" y="3252"/>
                  </a:cubicBezTo>
                  <a:cubicBezTo>
                    <a:pt x="1747" y="3277"/>
                    <a:pt x="1699" y="3277"/>
                    <a:pt x="1650" y="3277"/>
                  </a:cubicBezTo>
                  <a:cubicBezTo>
                    <a:pt x="1602" y="3277"/>
                    <a:pt x="1577" y="3277"/>
                    <a:pt x="1529" y="3252"/>
                  </a:cubicBezTo>
                  <a:cubicBezTo>
                    <a:pt x="145" y="2573"/>
                    <a:pt x="145" y="2573"/>
                    <a:pt x="145" y="2573"/>
                  </a:cubicBezTo>
                  <a:cubicBezTo>
                    <a:pt x="48" y="2524"/>
                    <a:pt x="24" y="2451"/>
                    <a:pt x="24" y="2354"/>
                  </a:cubicBezTo>
                  <a:cubicBezTo>
                    <a:pt x="24" y="2257"/>
                    <a:pt x="73" y="2184"/>
                    <a:pt x="170" y="2136"/>
                  </a:cubicBezTo>
                  <a:lnTo>
                    <a:pt x="461" y="1990"/>
                  </a:lnTo>
                  <a:close/>
                  <a:moveTo>
                    <a:pt x="728" y="2136"/>
                  </a:moveTo>
                  <a:cubicBezTo>
                    <a:pt x="267" y="2354"/>
                    <a:pt x="267" y="2354"/>
                    <a:pt x="267" y="2354"/>
                  </a:cubicBezTo>
                  <a:cubicBezTo>
                    <a:pt x="1650" y="3058"/>
                    <a:pt x="1650" y="3058"/>
                    <a:pt x="1650" y="3058"/>
                  </a:cubicBezTo>
                  <a:cubicBezTo>
                    <a:pt x="3034" y="2379"/>
                    <a:pt x="3034" y="2379"/>
                    <a:pt x="3034" y="2379"/>
                  </a:cubicBezTo>
                  <a:cubicBezTo>
                    <a:pt x="2573" y="2160"/>
                    <a:pt x="2573" y="2160"/>
                    <a:pt x="2573" y="2160"/>
                  </a:cubicBezTo>
                  <a:cubicBezTo>
                    <a:pt x="1772" y="2549"/>
                    <a:pt x="1772" y="2549"/>
                    <a:pt x="1772" y="2549"/>
                  </a:cubicBezTo>
                  <a:cubicBezTo>
                    <a:pt x="1747" y="2573"/>
                    <a:pt x="1699" y="2573"/>
                    <a:pt x="1650" y="2573"/>
                  </a:cubicBezTo>
                  <a:cubicBezTo>
                    <a:pt x="1602" y="2573"/>
                    <a:pt x="1577" y="2573"/>
                    <a:pt x="1529" y="2549"/>
                  </a:cubicBezTo>
                  <a:lnTo>
                    <a:pt x="728" y="2136"/>
                  </a:lnTo>
                  <a:close/>
                  <a:moveTo>
                    <a:pt x="2573" y="1408"/>
                  </a:moveTo>
                  <a:cubicBezTo>
                    <a:pt x="1772" y="1796"/>
                    <a:pt x="1772" y="1796"/>
                    <a:pt x="1772" y="1796"/>
                  </a:cubicBezTo>
                  <a:cubicBezTo>
                    <a:pt x="1699" y="1820"/>
                    <a:pt x="1626" y="1820"/>
                    <a:pt x="1553" y="1796"/>
                  </a:cubicBezTo>
                  <a:cubicBezTo>
                    <a:pt x="728" y="1408"/>
                    <a:pt x="728" y="1408"/>
                    <a:pt x="728" y="1408"/>
                  </a:cubicBezTo>
                  <a:cubicBezTo>
                    <a:pt x="267" y="1626"/>
                    <a:pt x="267" y="1626"/>
                    <a:pt x="267" y="1626"/>
                  </a:cubicBezTo>
                  <a:cubicBezTo>
                    <a:pt x="1650" y="2330"/>
                    <a:pt x="1650" y="2330"/>
                    <a:pt x="1650" y="2330"/>
                  </a:cubicBezTo>
                  <a:cubicBezTo>
                    <a:pt x="3034" y="1626"/>
                    <a:pt x="3034" y="1626"/>
                    <a:pt x="3034" y="1626"/>
                  </a:cubicBezTo>
                  <a:lnTo>
                    <a:pt x="2573" y="1408"/>
                  </a:lnTo>
                  <a:close/>
                  <a:moveTo>
                    <a:pt x="2573" y="1408"/>
                  </a:moveTo>
                  <a:cubicBezTo>
                    <a:pt x="2573" y="1408"/>
                    <a:pt x="2573" y="1408"/>
                    <a:pt x="2573" y="1408"/>
                  </a:cubicBezTo>
                </a:path>
              </a:pathLst>
            </a:custGeom>
            <a:solidFill>
              <a:srgbClr val="546B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4" name="Freeform 5"/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15992" y="3965"/>
              <a:ext cx="698" cy="701"/>
            </a:xfrm>
            <a:custGeom>
              <a:avLst/>
              <a:gdLst>
                <a:gd name="T0" fmla="*/ 2855 w 3263"/>
                <a:gd name="T1" fmla="*/ 2257 h 3277"/>
                <a:gd name="T2" fmla="*/ 2795 w 3263"/>
                <a:gd name="T3" fmla="*/ 1638 h 3277"/>
                <a:gd name="T4" fmla="*/ 1735 w 3263"/>
                <a:gd name="T5" fmla="*/ 1578 h 3277"/>
                <a:gd name="T6" fmla="*/ 1982 w 3263"/>
                <a:gd name="T7" fmla="*/ 1105 h 3277"/>
                <a:gd name="T8" fmla="*/ 2186 w 3263"/>
                <a:gd name="T9" fmla="*/ 901 h 3277"/>
                <a:gd name="T10" fmla="*/ 2126 w 3263"/>
                <a:gd name="T11" fmla="*/ 60 h 3277"/>
                <a:gd name="T12" fmla="*/ 1285 w 3263"/>
                <a:gd name="T13" fmla="*/ 0 h 3277"/>
                <a:gd name="T14" fmla="*/ 1081 w 3263"/>
                <a:gd name="T15" fmla="*/ 204 h 3277"/>
                <a:gd name="T16" fmla="*/ 1140 w 3263"/>
                <a:gd name="T17" fmla="*/ 1045 h 3277"/>
                <a:gd name="T18" fmla="*/ 1531 w 3263"/>
                <a:gd name="T19" fmla="*/ 1105 h 3277"/>
                <a:gd name="T20" fmla="*/ 612 w 3263"/>
                <a:gd name="T21" fmla="*/ 1578 h 3277"/>
                <a:gd name="T22" fmla="*/ 408 w 3263"/>
                <a:gd name="T23" fmla="*/ 1782 h 3277"/>
                <a:gd name="T24" fmla="*/ 204 w 3263"/>
                <a:gd name="T25" fmla="*/ 2257 h 3277"/>
                <a:gd name="T26" fmla="*/ 0 w 3263"/>
                <a:gd name="T27" fmla="*/ 2461 h 3277"/>
                <a:gd name="T28" fmla="*/ 60 w 3263"/>
                <a:gd name="T29" fmla="*/ 3217 h 3277"/>
                <a:gd name="T30" fmla="*/ 816 w 3263"/>
                <a:gd name="T31" fmla="*/ 3277 h 3277"/>
                <a:gd name="T32" fmla="*/ 1020 w 3263"/>
                <a:gd name="T33" fmla="*/ 3073 h 3277"/>
                <a:gd name="T34" fmla="*/ 960 w 3263"/>
                <a:gd name="T35" fmla="*/ 2317 h 3277"/>
                <a:gd name="T36" fmla="*/ 612 w 3263"/>
                <a:gd name="T37" fmla="*/ 2257 h 3277"/>
                <a:gd name="T38" fmla="*/ 1529 w 3263"/>
                <a:gd name="T39" fmla="*/ 1782 h 3277"/>
                <a:gd name="T40" fmla="*/ 1325 w 3263"/>
                <a:gd name="T41" fmla="*/ 2257 h 3277"/>
                <a:gd name="T42" fmla="*/ 1121 w 3263"/>
                <a:gd name="T43" fmla="*/ 2461 h 3277"/>
                <a:gd name="T44" fmla="*/ 1181 w 3263"/>
                <a:gd name="T45" fmla="*/ 3217 h 3277"/>
                <a:gd name="T46" fmla="*/ 1937 w 3263"/>
                <a:gd name="T47" fmla="*/ 3277 h 3277"/>
                <a:gd name="T48" fmla="*/ 2141 w 3263"/>
                <a:gd name="T49" fmla="*/ 3073 h 3277"/>
                <a:gd name="T50" fmla="*/ 2081 w 3263"/>
                <a:gd name="T51" fmla="*/ 2317 h 3277"/>
                <a:gd name="T52" fmla="*/ 1733 w 3263"/>
                <a:gd name="T53" fmla="*/ 2257 h 3277"/>
                <a:gd name="T54" fmla="*/ 2651 w 3263"/>
                <a:gd name="T55" fmla="*/ 1782 h 3277"/>
                <a:gd name="T56" fmla="*/ 2447 w 3263"/>
                <a:gd name="T57" fmla="*/ 2257 h 3277"/>
                <a:gd name="T58" fmla="*/ 2243 w 3263"/>
                <a:gd name="T59" fmla="*/ 2461 h 3277"/>
                <a:gd name="T60" fmla="*/ 2303 w 3263"/>
                <a:gd name="T61" fmla="*/ 3217 h 3277"/>
                <a:gd name="T62" fmla="*/ 3059 w 3263"/>
                <a:gd name="T63" fmla="*/ 3277 h 3277"/>
                <a:gd name="T64" fmla="*/ 3263 w 3263"/>
                <a:gd name="T65" fmla="*/ 3073 h 3277"/>
                <a:gd name="T66" fmla="*/ 3203 w 3263"/>
                <a:gd name="T67" fmla="*/ 2317 h 3277"/>
                <a:gd name="T68" fmla="*/ 1285 w 3263"/>
                <a:gd name="T69" fmla="*/ 204 h 3277"/>
                <a:gd name="T70" fmla="*/ 1982 w 3263"/>
                <a:gd name="T71" fmla="*/ 901 h 3277"/>
                <a:gd name="T72" fmla="*/ 1285 w 3263"/>
                <a:gd name="T73" fmla="*/ 204 h 3277"/>
                <a:gd name="T74" fmla="*/ 204 w 3263"/>
                <a:gd name="T75" fmla="*/ 3075 h 3277"/>
                <a:gd name="T76" fmla="*/ 816 w 3263"/>
                <a:gd name="T77" fmla="*/ 2463 h 3277"/>
                <a:gd name="T78" fmla="*/ 1937 w 3263"/>
                <a:gd name="T79" fmla="*/ 3075 h 3277"/>
                <a:gd name="T80" fmla="*/ 1325 w 3263"/>
                <a:gd name="T81" fmla="*/ 2463 h 3277"/>
                <a:gd name="T82" fmla="*/ 1937 w 3263"/>
                <a:gd name="T83" fmla="*/ 3075 h 3277"/>
                <a:gd name="T84" fmla="*/ 3061 w 3263"/>
                <a:gd name="T85" fmla="*/ 3075 h 3277"/>
                <a:gd name="T86" fmla="*/ 2447 w 3263"/>
                <a:gd name="T87" fmla="*/ 2463 h 3277"/>
                <a:gd name="T88" fmla="*/ 3059 w 3263"/>
                <a:gd name="T89" fmla="*/ 3075 h 3277"/>
                <a:gd name="T90" fmla="*/ 3061 w 3263"/>
                <a:gd name="T91" fmla="*/ 3177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63" h="3277">
                  <a:moveTo>
                    <a:pt x="3059" y="2257"/>
                  </a:moveTo>
                  <a:cubicBezTo>
                    <a:pt x="2855" y="2257"/>
                    <a:pt x="2855" y="2257"/>
                    <a:pt x="2855" y="2257"/>
                  </a:cubicBezTo>
                  <a:cubicBezTo>
                    <a:pt x="2855" y="1782"/>
                    <a:pt x="2855" y="1782"/>
                    <a:pt x="2855" y="1782"/>
                  </a:cubicBezTo>
                  <a:cubicBezTo>
                    <a:pt x="2855" y="1728"/>
                    <a:pt x="2833" y="1676"/>
                    <a:pt x="2795" y="1638"/>
                  </a:cubicBezTo>
                  <a:cubicBezTo>
                    <a:pt x="2757" y="1600"/>
                    <a:pt x="2705" y="1578"/>
                    <a:pt x="2651" y="1578"/>
                  </a:cubicBezTo>
                  <a:cubicBezTo>
                    <a:pt x="1735" y="1578"/>
                    <a:pt x="1735" y="1578"/>
                    <a:pt x="1735" y="1578"/>
                  </a:cubicBezTo>
                  <a:cubicBezTo>
                    <a:pt x="1735" y="1105"/>
                    <a:pt x="1735" y="1105"/>
                    <a:pt x="1735" y="1105"/>
                  </a:cubicBezTo>
                  <a:cubicBezTo>
                    <a:pt x="1982" y="1105"/>
                    <a:pt x="1982" y="1105"/>
                    <a:pt x="1982" y="1105"/>
                  </a:cubicBezTo>
                  <a:cubicBezTo>
                    <a:pt x="2036" y="1105"/>
                    <a:pt x="2088" y="1084"/>
                    <a:pt x="2126" y="1045"/>
                  </a:cubicBezTo>
                  <a:cubicBezTo>
                    <a:pt x="2164" y="1007"/>
                    <a:pt x="2186" y="955"/>
                    <a:pt x="2186" y="901"/>
                  </a:cubicBezTo>
                  <a:cubicBezTo>
                    <a:pt x="2186" y="204"/>
                    <a:pt x="2186" y="204"/>
                    <a:pt x="2186" y="204"/>
                  </a:cubicBezTo>
                  <a:cubicBezTo>
                    <a:pt x="2186" y="150"/>
                    <a:pt x="2164" y="98"/>
                    <a:pt x="2126" y="60"/>
                  </a:cubicBezTo>
                  <a:cubicBezTo>
                    <a:pt x="2088" y="21"/>
                    <a:pt x="2036" y="0"/>
                    <a:pt x="1982" y="0"/>
                  </a:cubicBezTo>
                  <a:cubicBezTo>
                    <a:pt x="1285" y="0"/>
                    <a:pt x="1285" y="0"/>
                    <a:pt x="1285" y="0"/>
                  </a:cubicBezTo>
                  <a:cubicBezTo>
                    <a:pt x="1231" y="0"/>
                    <a:pt x="1179" y="21"/>
                    <a:pt x="1140" y="60"/>
                  </a:cubicBezTo>
                  <a:cubicBezTo>
                    <a:pt x="1102" y="98"/>
                    <a:pt x="1081" y="150"/>
                    <a:pt x="1081" y="204"/>
                  </a:cubicBezTo>
                  <a:cubicBezTo>
                    <a:pt x="1081" y="901"/>
                    <a:pt x="1081" y="901"/>
                    <a:pt x="1081" y="901"/>
                  </a:cubicBezTo>
                  <a:cubicBezTo>
                    <a:pt x="1081" y="955"/>
                    <a:pt x="1102" y="1007"/>
                    <a:pt x="1140" y="1045"/>
                  </a:cubicBezTo>
                  <a:cubicBezTo>
                    <a:pt x="1179" y="1084"/>
                    <a:pt x="1231" y="1105"/>
                    <a:pt x="1285" y="1105"/>
                  </a:cubicBezTo>
                  <a:cubicBezTo>
                    <a:pt x="1531" y="1105"/>
                    <a:pt x="1531" y="1105"/>
                    <a:pt x="1531" y="1105"/>
                  </a:cubicBezTo>
                  <a:cubicBezTo>
                    <a:pt x="1531" y="1578"/>
                    <a:pt x="1531" y="1578"/>
                    <a:pt x="1531" y="1578"/>
                  </a:cubicBezTo>
                  <a:cubicBezTo>
                    <a:pt x="612" y="1578"/>
                    <a:pt x="612" y="1578"/>
                    <a:pt x="612" y="1578"/>
                  </a:cubicBezTo>
                  <a:cubicBezTo>
                    <a:pt x="558" y="1578"/>
                    <a:pt x="506" y="1600"/>
                    <a:pt x="468" y="1638"/>
                  </a:cubicBezTo>
                  <a:cubicBezTo>
                    <a:pt x="429" y="1676"/>
                    <a:pt x="408" y="1728"/>
                    <a:pt x="408" y="1782"/>
                  </a:cubicBezTo>
                  <a:cubicBezTo>
                    <a:pt x="408" y="2257"/>
                    <a:pt x="408" y="2257"/>
                    <a:pt x="408" y="2257"/>
                  </a:cubicBezTo>
                  <a:cubicBezTo>
                    <a:pt x="204" y="2257"/>
                    <a:pt x="204" y="2257"/>
                    <a:pt x="204" y="2257"/>
                  </a:cubicBezTo>
                  <a:cubicBezTo>
                    <a:pt x="150" y="2257"/>
                    <a:pt x="98" y="2279"/>
                    <a:pt x="60" y="2317"/>
                  </a:cubicBezTo>
                  <a:cubicBezTo>
                    <a:pt x="22" y="2355"/>
                    <a:pt x="0" y="2407"/>
                    <a:pt x="0" y="2461"/>
                  </a:cubicBezTo>
                  <a:cubicBezTo>
                    <a:pt x="0" y="3073"/>
                    <a:pt x="0" y="3073"/>
                    <a:pt x="0" y="3073"/>
                  </a:cubicBezTo>
                  <a:cubicBezTo>
                    <a:pt x="0" y="3127"/>
                    <a:pt x="21" y="3179"/>
                    <a:pt x="60" y="3217"/>
                  </a:cubicBezTo>
                  <a:cubicBezTo>
                    <a:pt x="98" y="3255"/>
                    <a:pt x="150" y="3277"/>
                    <a:pt x="204" y="3277"/>
                  </a:cubicBezTo>
                  <a:cubicBezTo>
                    <a:pt x="816" y="3277"/>
                    <a:pt x="816" y="3277"/>
                    <a:pt x="816" y="3277"/>
                  </a:cubicBezTo>
                  <a:cubicBezTo>
                    <a:pt x="870" y="3277"/>
                    <a:pt x="922" y="3255"/>
                    <a:pt x="960" y="3217"/>
                  </a:cubicBezTo>
                  <a:cubicBezTo>
                    <a:pt x="998" y="3179"/>
                    <a:pt x="1020" y="3127"/>
                    <a:pt x="1020" y="3073"/>
                  </a:cubicBezTo>
                  <a:cubicBezTo>
                    <a:pt x="1020" y="2461"/>
                    <a:pt x="1020" y="2461"/>
                    <a:pt x="1020" y="2461"/>
                  </a:cubicBezTo>
                  <a:cubicBezTo>
                    <a:pt x="1020" y="2407"/>
                    <a:pt x="998" y="2355"/>
                    <a:pt x="960" y="2317"/>
                  </a:cubicBezTo>
                  <a:cubicBezTo>
                    <a:pt x="922" y="2279"/>
                    <a:pt x="870" y="2257"/>
                    <a:pt x="816" y="2257"/>
                  </a:cubicBezTo>
                  <a:cubicBezTo>
                    <a:pt x="612" y="2257"/>
                    <a:pt x="612" y="2257"/>
                    <a:pt x="612" y="2257"/>
                  </a:cubicBezTo>
                  <a:cubicBezTo>
                    <a:pt x="612" y="1782"/>
                    <a:pt x="612" y="1782"/>
                    <a:pt x="612" y="1782"/>
                  </a:cubicBezTo>
                  <a:cubicBezTo>
                    <a:pt x="1529" y="1782"/>
                    <a:pt x="1529" y="1782"/>
                    <a:pt x="1529" y="1782"/>
                  </a:cubicBezTo>
                  <a:cubicBezTo>
                    <a:pt x="1529" y="2257"/>
                    <a:pt x="1529" y="2257"/>
                    <a:pt x="1529" y="2257"/>
                  </a:cubicBezTo>
                  <a:cubicBezTo>
                    <a:pt x="1325" y="2257"/>
                    <a:pt x="1325" y="2257"/>
                    <a:pt x="1325" y="2257"/>
                  </a:cubicBezTo>
                  <a:cubicBezTo>
                    <a:pt x="1271" y="2257"/>
                    <a:pt x="1219" y="2279"/>
                    <a:pt x="1181" y="2317"/>
                  </a:cubicBezTo>
                  <a:cubicBezTo>
                    <a:pt x="1143" y="2355"/>
                    <a:pt x="1121" y="2407"/>
                    <a:pt x="1121" y="2461"/>
                  </a:cubicBezTo>
                  <a:cubicBezTo>
                    <a:pt x="1121" y="3073"/>
                    <a:pt x="1121" y="3073"/>
                    <a:pt x="1121" y="3073"/>
                  </a:cubicBezTo>
                  <a:cubicBezTo>
                    <a:pt x="1121" y="3127"/>
                    <a:pt x="1143" y="3179"/>
                    <a:pt x="1181" y="3217"/>
                  </a:cubicBezTo>
                  <a:cubicBezTo>
                    <a:pt x="1219" y="3255"/>
                    <a:pt x="1271" y="3277"/>
                    <a:pt x="1325" y="3277"/>
                  </a:cubicBezTo>
                  <a:cubicBezTo>
                    <a:pt x="1937" y="3277"/>
                    <a:pt x="1937" y="3277"/>
                    <a:pt x="1937" y="3277"/>
                  </a:cubicBezTo>
                  <a:cubicBezTo>
                    <a:pt x="1991" y="3277"/>
                    <a:pt x="2043" y="3255"/>
                    <a:pt x="2081" y="3217"/>
                  </a:cubicBezTo>
                  <a:cubicBezTo>
                    <a:pt x="2120" y="3179"/>
                    <a:pt x="2141" y="3127"/>
                    <a:pt x="2141" y="3073"/>
                  </a:cubicBezTo>
                  <a:cubicBezTo>
                    <a:pt x="2141" y="2461"/>
                    <a:pt x="2141" y="2461"/>
                    <a:pt x="2141" y="2461"/>
                  </a:cubicBezTo>
                  <a:cubicBezTo>
                    <a:pt x="2141" y="2407"/>
                    <a:pt x="2120" y="2355"/>
                    <a:pt x="2081" y="2317"/>
                  </a:cubicBezTo>
                  <a:cubicBezTo>
                    <a:pt x="2043" y="2279"/>
                    <a:pt x="1991" y="2257"/>
                    <a:pt x="1937" y="2257"/>
                  </a:cubicBezTo>
                  <a:cubicBezTo>
                    <a:pt x="1733" y="2257"/>
                    <a:pt x="1733" y="2257"/>
                    <a:pt x="1733" y="2257"/>
                  </a:cubicBezTo>
                  <a:cubicBezTo>
                    <a:pt x="1733" y="1782"/>
                    <a:pt x="1733" y="1782"/>
                    <a:pt x="1733" y="1782"/>
                  </a:cubicBezTo>
                  <a:cubicBezTo>
                    <a:pt x="2651" y="1782"/>
                    <a:pt x="2651" y="1782"/>
                    <a:pt x="2651" y="1782"/>
                  </a:cubicBezTo>
                  <a:cubicBezTo>
                    <a:pt x="2651" y="2257"/>
                    <a:pt x="2651" y="2257"/>
                    <a:pt x="2651" y="2257"/>
                  </a:cubicBezTo>
                  <a:cubicBezTo>
                    <a:pt x="2447" y="2257"/>
                    <a:pt x="2447" y="2257"/>
                    <a:pt x="2447" y="2257"/>
                  </a:cubicBezTo>
                  <a:cubicBezTo>
                    <a:pt x="2393" y="2257"/>
                    <a:pt x="2341" y="2279"/>
                    <a:pt x="2303" y="2317"/>
                  </a:cubicBezTo>
                  <a:cubicBezTo>
                    <a:pt x="2264" y="2355"/>
                    <a:pt x="2243" y="2407"/>
                    <a:pt x="2243" y="2461"/>
                  </a:cubicBezTo>
                  <a:cubicBezTo>
                    <a:pt x="2243" y="3073"/>
                    <a:pt x="2243" y="3073"/>
                    <a:pt x="2243" y="3073"/>
                  </a:cubicBezTo>
                  <a:cubicBezTo>
                    <a:pt x="2243" y="3127"/>
                    <a:pt x="2264" y="3179"/>
                    <a:pt x="2303" y="3217"/>
                  </a:cubicBezTo>
                  <a:cubicBezTo>
                    <a:pt x="2341" y="3255"/>
                    <a:pt x="2393" y="3277"/>
                    <a:pt x="2447" y="3277"/>
                  </a:cubicBezTo>
                  <a:cubicBezTo>
                    <a:pt x="3059" y="3277"/>
                    <a:pt x="3059" y="3277"/>
                    <a:pt x="3059" y="3277"/>
                  </a:cubicBezTo>
                  <a:cubicBezTo>
                    <a:pt x="3113" y="3277"/>
                    <a:pt x="3165" y="3255"/>
                    <a:pt x="3203" y="3217"/>
                  </a:cubicBezTo>
                  <a:cubicBezTo>
                    <a:pt x="3241" y="3179"/>
                    <a:pt x="3263" y="3127"/>
                    <a:pt x="3263" y="3073"/>
                  </a:cubicBezTo>
                  <a:cubicBezTo>
                    <a:pt x="3263" y="2461"/>
                    <a:pt x="3263" y="2461"/>
                    <a:pt x="3263" y="2461"/>
                  </a:cubicBezTo>
                  <a:cubicBezTo>
                    <a:pt x="3263" y="2407"/>
                    <a:pt x="3241" y="2355"/>
                    <a:pt x="3203" y="2317"/>
                  </a:cubicBezTo>
                  <a:cubicBezTo>
                    <a:pt x="3165" y="2279"/>
                    <a:pt x="3113" y="2257"/>
                    <a:pt x="3059" y="2257"/>
                  </a:cubicBezTo>
                  <a:close/>
                  <a:moveTo>
                    <a:pt x="1285" y="204"/>
                  </a:moveTo>
                  <a:cubicBezTo>
                    <a:pt x="1982" y="204"/>
                    <a:pt x="1982" y="204"/>
                    <a:pt x="1982" y="204"/>
                  </a:cubicBezTo>
                  <a:cubicBezTo>
                    <a:pt x="1982" y="901"/>
                    <a:pt x="1982" y="901"/>
                    <a:pt x="1982" y="901"/>
                  </a:cubicBezTo>
                  <a:cubicBezTo>
                    <a:pt x="1285" y="901"/>
                    <a:pt x="1285" y="901"/>
                    <a:pt x="1285" y="901"/>
                  </a:cubicBezTo>
                  <a:lnTo>
                    <a:pt x="1285" y="204"/>
                  </a:lnTo>
                  <a:close/>
                  <a:moveTo>
                    <a:pt x="816" y="3075"/>
                  </a:moveTo>
                  <a:cubicBezTo>
                    <a:pt x="204" y="3075"/>
                    <a:pt x="204" y="3075"/>
                    <a:pt x="204" y="3075"/>
                  </a:cubicBezTo>
                  <a:cubicBezTo>
                    <a:pt x="204" y="2463"/>
                    <a:pt x="204" y="2463"/>
                    <a:pt x="204" y="2463"/>
                  </a:cubicBezTo>
                  <a:cubicBezTo>
                    <a:pt x="816" y="2463"/>
                    <a:pt x="816" y="2463"/>
                    <a:pt x="816" y="2463"/>
                  </a:cubicBezTo>
                  <a:lnTo>
                    <a:pt x="816" y="3075"/>
                  </a:lnTo>
                  <a:close/>
                  <a:moveTo>
                    <a:pt x="1937" y="3075"/>
                  </a:moveTo>
                  <a:cubicBezTo>
                    <a:pt x="1325" y="3075"/>
                    <a:pt x="1325" y="3075"/>
                    <a:pt x="1325" y="3075"/>
                  </a:cubicBezTo>
                  <a:cubicBezTo>
                    <a:pt x="1325" y="2463"/>
                    <a:pt x="1325" y="2463"/>
                    <a:pt x="1325" y="2463"/>
                  </a:cubicBezTo>
                  <a:cubicBezTo>
                    <a:pt x="1937" y="2463"/>
                    <a:pt x="1937" y="2463"/>
                    <a:pt x="1937" y="2463"/>
                  </a:cubicBezTo>
                  <a:lnTo>
                    <a:pt x="1937" y="3075"/>
                  </a:lnTo>
                  <a:close/>
                  <a:moveTo>
                    <a:pt x="3061" y="3177"/>
                  </a:moveTo>
                  <a:cubicBezTo>
                    <a:pt x="3061" y="3075"/>
                    <a:pt x="3061" y="3075"/>
                    <a:pt x="3061" y="3075"/>
                  </a:cubicBezTo>
                  <a:cubicBezTo>
                    <a:pt x="2447" y="3075"/>
                    <a:pt x="2447" y="3075"/>
                    <a:pt x="2447" y="3075"/>
                  </a:cubicBezTo>
                  <a:cubicBezTo>
                    <a:pt x="2447" y="2463"/>
                    <a:pt x="2447" y="2463"/>
                    <a:pt x="2447" y="2463"/>
                  </a:cubicBezTo>
                  <a:cubicBezTo>
                    <a:pt x="3059" y="2463"/>
                    <a:pt x="3059" y="2463"/>
                    <a:pt x="3059" y="2463"/>
                  </a:cubicBezTo>
                  <a:cubicBezTo>
                    <a:pt x="3059" y="3075"/>
                    <a:pt x="3059" y="3075"/>
                    <a:pt x="3059" y="3075"/>
                  </a:cubicBezTo>
                  <a:lnTo>
                    <a:pt x="3061" y="3177"/>
                  </a:lnTo>
                  <a:close/>
                  <a:moveTo>
                    <a:pt x="3061" y="3177"/>
                  </a:moveTo>
                  <a:cubicBezTo>
                    <a:pt x="3061" y="3177"/>
                    <a:pt x="3061" y="3177"/>
                    <a:pt x="3061" y="3177"/>
                  </a:cubicBezTo>
                </a:path>
              </a:pathLst>
            </a:custGeom>
            <a:solidFill>
              <a:srgbClr val="546B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79" name="组合 78"/>
          <p:cNvGrpSpPr/>
          <p:nvPr>
            <p:custDataLst>
              <p:tags r:id="rId22"/>
            </p:custDataLst>
          </p:nvPr>
        </p:nvGrpSpPr>
        <p:grpSpPr>
          <a:xfrm>
            <a:off x="7419975" y="2161540"/>
            <a:ext cx="2185035" cy="2996565"/>
            <a:chOff x="11342" y="3427"/>
            <a:chExt cx="3441" cy="4719"/>
          </a:xfrm>
        </p:grpSpPr>
        <p:sp>
          <p:nvSpPr>
            <p:cNvPr id="40" name="文本框 39"/>
            <p:cNvSpPr txBox="1"/>
            <p:nvPr>
              <p:custDataLst>
                <p:tags r:id="rId23"/>
              </p:custDataLst>
            </p:nvPr>
          </p:nvSpPr>
          <p:spPr>
            <a:xfrm flipH="1">
              <a:off x="11342" y="7275"/>
              <a:ext cx="3441" cy="8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r" fontAlgn="auto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特区将根据项目规划及行业划分，建设标准厂房供入园企业租赁使用</a:t>
              </a:r>
              <a:endParaRPr lang="zh-CN" altLang="en-US" sz="1000" b="0">
                <a:solidFill>
                  <a:srgbClr val="546B7E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24"/>
              </p:custDataLst>
            </p:nvPr>
          </p:nvSpPr>
          <p:spPr>
            <a:xfrm flipH="1">
              <a:off x="13055" y="6637"/>
              <a:ext cx="172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r"/>
              <a:r>
                <a:rPr lang="zh-CN" altLang="en-US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厂房</a:t>
              </a:r>
              <a:r>
                <a:rPr lang="zh-CN" altLang="en-US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租赁</a:t>
              </a:r>
              <a:endParaRPr lang="zh-CN" altLang="en-US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汉仪雅酷黑 75W" panose="020B0804020202020204" charset="-122"/>
                <a:ea typeface="汉仪雅酷黑 75W" panose="020B0804020202020204" charset="-122"/>
                <a:sym typeface="+mn-ea"/>
              </a:endParaRPr>
            </a:p>
          </p:txBody>
        </p:sp>
        <p:cxnSp>
          <p:nvCxnSpPr>
            <p:cNvPr id="46" name="直接连接符 45"/>
            <p:cNvCxnSpPr/>
            <p:nvPr>
              <p:custDataLst>
                <p:tags r:id="rId25"/>
              </p:custDataLst>
            </p:nvPr>
          </p:nvCxnSpPr>
          <p:spPr>
            <a:xfrm flipH="1">
              <a:off x="13176" y="7280"/>
              <a:ext cx="1607" cy="0"/>
            </a:xfrm>
            <a:prstGeom prst="line">
              <a:avLst/>
            </a:prstGeom>
            <a:ln w="12700">
              <a:solidFill>
                <a:srgbClr val="594548">
                  <a:alpha val="1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文本框 66"/>
            <p:cNvSpPr txBox="1"/>
            <p:nvPr>
              <p:custDataLst>
                <p:tags r:id="rId26"/>
              </p:custDataLst>
            </p:nvPr>
          </p:nvSpPr>
          <p:spPr>
            <a:xfrm flipH="1">
              <a:off x="11342" y="4065"/>
              <a:ext cx="3441" cy="8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r" fontAlgn="auto"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特区将根据入园企业需要，提供土地供入园企业租赁使用</a:t>
              </a:r>
              <a:endParaRPr lang="zh-CN" altLang="en-US" sz="1000" b="0">
                <a:solidFill>
                  <a:srgbClr val="546B7E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68" name="文本框 67"/>
            <p:cNvSpPr txBox="1"/>
            <p:nvPr>
              <p:custDataLst>
                <p:tags r:id="rId27"/>
              </p:custDataLst>
            </p:nvPr>
          </p:nvSpPr>
          <p:spPr>
            <a:xfrm flipH="1">
              <a:off x="13055" y="3427"/>
              <a:ext cx="172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r"/>
              <a:r>
                <a:rPr lang="zh-CN" altLang="en-US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土地</a:t>
              </a:r>
              <a:r>
                <a:rPr lang="zh-CN" altLang="en-US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租赁</a:t>
              </a:r>
              <a:endParaRPr lang="zh-CN" altLang="en-US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汉仪雅酷黑 75W" panose="020B0804020202020204" charset="-122"/>
                <a:ea typeface="汉仪雅酷黑 75W" panose="020B0804020202020204" charset="-122"/>
                <a:sym typeface="+mn-ea"/>
              </a:endParaRPr>
            </a:p>
          </p:txBody>
        </p:sp>
        <p:cxnSp>
          <p:nvCxnSpPr>
            <p:cNvPr id="69" name="直接连接符 68"/>
            <p:cNvCxnSpPr/>
            <p:nvPr>
              <p:custDataLst>
                <p:tags r:id="rId28"/>
              </p:custDataLst>
            </p:nvPr>
          </p:nvCxnSpPr>
          <p:spPr>
            <a:xfrm flipH="1">
              <a:off x="13176" y="4070"/>
              <a:ext cx="1607" cy="0"/>
            </a:xfrm>
            <a:prstGeom prst="line">
              <a:avLst/>
            </a:prstGeom>
            <a:ln w="12700">
              <a:solidFill>
                <a:srgbClr val="594548">
                  <a:alpha val="1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>
            <p:custDataLst>
              <p:tags r:id="rId29"/>
            </p:custDataLst>
          </p:nvPr>
        </p:nvGrpSpPr>
        <p:grpSpPr>
          <a:xfrm>
            <a:off x="4831398" y="2526983"/>
            <a:ext cx="2498090" cy="2498090"/>
            <a:chOff x="7353" y="3859"/>
            <a:chExt cx="3934" cy="3934"/>
          </a:xfrm>
        </p:grpSpPr>
        <p:sp>
          <p:nvSpPr>
            <p:cNvPr id="73" name="椭圆 72"/>
            <p:cNvSpPr/>
            <p:nvPr>
              <p:custDataLst>
                <p:tags r:id="rId30"/>
              </p:custDataLst>
            </p:nvPr>
          </p:nvSpPr>
          <p:spPr>
            <a:xfrm>
              <a:off x="8294" y="4800"/>
              <a:ext cx="2050" cy="2051"/>
            </a:xfrm>
            <a:prstGeom prst="ellipse">
              <a:avLst/>
            </a:prstGeom>
            <a:gradFill>
              <a:gsLst>
                <a:gs pos="100000">
                  <a:srgbClr val="EEC988"/>
                </a:gs>
                <a:gs pos="0">
                  <a:srgbClr val="DCAE6A"/>
                </a:gs>
              </a:gsLst>
              <a:lin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4" name="同心圆 73"/>
            <p:cNvSpPr/>
            <p:nvPr>
              <p:custDataLst>
                <p:tags r:id="rId31"/>
              </p:custDataLst>
            </p:nvPr>
          </p:nvSpPr>
          <p:spPr>
            <a:xfrm flipH="1">
              <a:off x="7353" y="3859"/>
              <a:ext cx="3934" cy="3934"/>
            </a:xfrm>
            <a:prstGeom prst="donut">
              <a:avLst>
                <a:gd name="adj" fmla="val 13642"/>
              </a:avLst>
            </a:prstGeom>
            <a:gradFill>
              <a:gsLst>
                <a:gs pos="100000">
                  <a:srgbClr val="E6EDF3">
                    <a:alpha val="36000"/>
                  </a:srgbClr>
                </a:gs>
                <a:gs pos="0">
                  <a:srgbClr val="E6EDF3">
                    <a:alpha val="36000"/>
                  </a:srgbClr>
                </a:gs>
                <a:gs pos="59000">
                  <a:srgbClr val="E6EDF3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5" name="Freeform 5"/>
            <p:cNvSpPr>
              <a:spLocks noEditPoints="1"/>
            </p:cNvSpPr>
            <p:nvPr>
              <p:custDataLst>
                <p:tags r:id="rId32"/>
              </p:custDataLst>
            </p:nvPr>
          </p:nvSpPr>
          <p:spPr bwMode="auto">
            <a:xfrm>
              <a:off x="8887" y="5393"/>
              <a:ext cx="865" cy="864"/>
            </a:xfrm>
            <a:custGeom>
              <a:avLst/>
              <a:gdLst>
                <a:gd name="T0" fmla="*/ 1164 w 3274"/>
                <a:gd name="T1" fmla="*/ 1809 h 3274"/>
                <a:gd name="T2" fmla="*/ 301 w 3274"/>
                <a:gd name="T3" fmla="*/ 1809 h 3274"/>
                <a:gd name="T4" fmla="*/ 81 w 3274"/>
                <a:gd name="T5" fmla="*/ 1890 h 3274"/>
                <a:gd name="T6" fmla="*/ 0 w 3274"/>
                <a:gd name="T7" fmla="*/ 2107 h 3274"/>
                <a:gd name="T8" fmla="*/ 0 w 3274"/>
                <a:gd name="T9" fmla="*/ 2956 h 3274"/>
                <a:gd name="T10" fmla="*/ 301 w 3274"/>
                <a:gd name="T11" fmla="*/ 3274 h 3274"/>
                <a:gd name="T12" fmla="*/ 1164 w 3274"/>
                <a:gd name="T13" fmla="*/ 3274 h 3274"/>
                <a:gd name="T14" fmla="*/ 1465 w 3274"/>
                <a:gd name="T15" fmla="*/ 2956 h 3274"/>
                <a:gd name="T16" fmla="*/ 1465 w 3274"/>
                <a:gd name="T17" fmla="*/ 2107 h 3274"/>
                <a:gd name="T18" fmla="*/ 1384 w 3274"/>
                <a:gd name="T19" fmla="*/ 1890 h 3274"/>
                <a:gd name="T20" fmla="*/ 1164 w 3274"/>
                <a:gd name="T21" fmla="*/ 1809 h 3274"/>
                <a:gd name="T22" fmla="*/ 1164 w 3274"/>
                <a:gd name="T23" fmla="*/ 104 h 3274"/>
                <a:gd name="T24" fmla="*/ 301 w 3274"/>
                <a:gd name="T25" fmla="*/ 104 h 3274"/>
                <a:gd name="T26" fmla="*/ 81 w 3274"/>
                <a:gd name="T27" fmla="*/ 185 h 3274"/>
                <a:gd name="T28" fmla="*/ 0 w 3274"/>
                <a:gd name="T29" fmla="*/ 402 h 3274"/>
                <a:gd name="T30" fmla="*/ 0 w 3274"/>
                <a:gd name="T31" fmla="*/ 1251 h 3274"/>
                <a:gd name="T32" fmla="*/ 301 w 3274"/>
                <a:gd name="T33" fmla="*/ 1569 h 3274"/>
                <a:gd name="T34" fmla="*/ 1164 w 3274"/>
                <a:gd name="T35" fmla="*/ 1569 h 3274"/>
                <a:gd name="T36" fmla="*/ 1465 w 3274"/>
                <a:gd name="T37" fmla="*/ 1251 h 3274"/>
                <a:gd name="T38" fmla="*/ 1465 w 3274"/>
                <a:gd name="T39" fmla="*/ 402 h 3274"/>
                <a:gd name="T40" fmla="*/ 1384 w 3274"/>
                <a:gd name="T41" fmla="*/ 185 h 3274"/>
                <a:gd name="T42" fmla="*/ 1164 w 3274"/>
                <a:gd name="T43" fmla="*/ 104 h 3274"/>
                <a:gd name="T44" fmla="*/ 2437 w 3274"/>
                <a:gd name="T45" fmla="*/ 292 h 3274"/>
                <a:gd name="T46" fmla="*/ 2460 w 3274"/>
                <a:gd name="T47" fmla="*/ 308 h 3274"/>
                <a:gd name="T48" fmla="*/ 2962 w 3274"/>
                <a:gd name="T49" fmla="*/ 801 h 3274"/>
                <a:gd name="T50" fmla="*/ 2979 w 3274"/>
                <a:gd name="T51" fmla="*/ 839 h 3274"/>
                <a:gd name="T52" fmla="*/ 2962 w 3274"/>
                <a:gd name="T53" fmla="*/ 859 h 3274"/>
                <a:gd name="T54" fmla="*/ 2437 w 3274"/>
                <a:gd name="T55" fmla="*/ 1374 h 3274"/>
                <a:gd name="T56" fmla="*/ 2424 w 3274"/>
                <a:gd name="T57" fmla="*/ 1381 h 3274"/>
                <a:gd name="T58" fmla="*/ 2408 w 3274"/>
                <a:gd name="T59" fmla="*/ 1374 h 3274"/>
                <a:gd name="T60" fmla="*/ 1912 w 3274"/>
                <a:gd name="T61" fmla="*/ 885 h 3274"/>
                <a:gd name="T62" fmla="*/ 1893 w 3274"/>
                <a:gd name="T63" fmla="*/ 843 h 3274"/>
                <a:gd name="T64" fmla="*/ 1912 w 3274"/>
                <a:gd name="T65" fmla="*/ 801 h 3274"/>
                <a:gd name="T66" fmla="*/ 2411 w 3274"/>
                <a:gd name="T67" fmla="*/ 311 h 3274"/>
                <a:gd name="T68" fmla="*/ 2437 w 3274"/>
                <a:gd name="T69" fmla="*/ 292 h 3274"/>
                <a:gd name="T70" fmla="*/ 2437 w 3274"/>
                <a:gd name="T71" fmla="*/ 0 h 3274"/>
                <a:gd name="T72" fmla="*/ 2207 w 3274"/>
                <a:gd name="T73" fmla="*/ 104 h 3274"/>
                <a:gd name="T74" fmla="*/ 1682 w 3274"/>
                <a:gd name="T75" fmla="*/ 616 h 3274"/>
                <a:gd name="T76" fmla="*/ 1598 w 3274"/>
                <a:gd name="T77" fmla="*/ 843 h 3274"/>
                <a:gd name="T78" fmla="*/ 1682 w 3274"/>
                <a:gd name="T79" fmla="*/ 1070 h 3274"/>
                <a:gd name="T80" fmla="*/ 2201 w 3274"/>
                <a:gd name="T81" fmla="*/ 1585 h 3274"/>
                <a:gd name="T82" fmla="*/ 2421 w 3274"/>
                <a:gd name="T83" fmla="*/ 1676 h 3274"/>
                <a:gd name="T84" fmla="*/ 2642 w 3274"/>
                <a:gd name="T85" fmla="*/ 1585 h 3274"/>
                <a:gd name="T86" fmla="*/ 3167 w 3274"/>
                <a:gd name="T87" fmla="*/ 1070 h 3274"/>
                <a:gd name="T88" fmla="*/ 3274 w 3274"/>
                <a:gd name="T89" fmla="*/ 843 h 3274"/>
                <a:gd name="T90" fmla="*/ 3189 w 3274"/>
                <a:gd name="T91" fmla="*/ 616 h 3274"/>
                <a:gd name="T92" fmla="*/ 2664 w 3274"/>
                <a:gd name="T93" fmla="*/ 104 h 3274"/>
                <a:gd name="T94" fmla="*/ 2437 w 3274"/>
                <a:gd name="T95" fmla="*/ 0 h 3274"/>
                <a:gd name="T96" fmla="*/ 3089 w 3274"/>
                <a:gd name="T97" fmla="*/ 1890 h 3274"/>
                <a:gd name="T98" fmla="*/ 2868 w 3274"/>
                <a:gd name="T99" fmla="*/ 1809 h 3274"/>
                <a:gd name="T100" fmla="*/ 2006 w 3274"/>
                <a:gd name="T101" fmla="*/ 1809 h 3274"/>
                <a:gd name="T102" fmla="*/ 1786 w 3274"/>
                <a:gd name="T103" fmla="*/ 1890 h 3274"/>
                <a:gd name="T104" fmla="*/ 1705 w 3274"/>
                <a:gd name="T105" fmla="*/ 2107 h 3274"/>
                <a:gd name="T106" fmla="*/ 1705 w 3274"/>
                <a:gd name="T107" fmla="*/ 2956 h 3274"/>
                <a:gd name="T108" fmla="*/ 2006 w 3274"/>
                <a:gd name="T109" fmla="*/ 3274 h 3274"/>
                <a:gd name="T110" fmla="*/ 2868 w 3274"/>
                <a:gd name="T111" fmla="*/ 3274 h 3274"/>
                <a:gd name="T112" fmla="*/ 3170 w 3274"/>
                <a:gd name="T113" fmla="*/ 2956 h 3274"/>
                <a:gd name="T114" fmla="*/ 3170 w 3274"/>
                <a:gd name="T115" fmla="*/ 2107 h 3274"/>
                <a:gd name="T116" fmla="*/ 3089 w 3274"/>
                <a:gd name="T117" fmla="*/ 1890 h 3274"/>
                <a:gd name="T118" fmla="*/ 3089 w 3274"/>
                <a:gd name="T119" fmla="*/ 1890 h 3274"/>
                <a:gd name="T120" fmla="*/ 3089 w 3274"/>
                <a:gd name="T121" fmla="*/ 1890 h 3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74" h="3274">
                  <a:moveTo>
                    <a:pt x="1164" y="1809"/>
                  </a:moveTo>
                  <a:cubicBezTo>
                    <a:pt x="301" y="1809"/>
                    <a:pt x="301" y="1809"/>
                    <a:pt x="301" y="1809"/>
                  </a:cubicBezTo>
                  <a:cubicBezTo>
                    <a:pt x="220" y="1809"/>
                    <a:pt x="139" y="1828"/>
                    <a:pt x="81" y="1890"/>
                  </a:cubicBezTo>
                  <a:cubicBezTo>
                    <a:pt x="42" y="1948"/>
                    <a:pt x="0" y="2029"/>
                    <a:pt x="0" y="2107"/>
                  </a:cubicBezTo>
                  <a:cubicBezTo>
                    <a:pt x="0" y="2956"/>
                    <a:pt x="0" y="2956"/>
                    <a:pt x="0" y="2956"/>
                  </a:cubicBezTo>
                  <a:cubicBezTo>
                    <a:pt x="0" y="3134"/>
                    <a:pt x="143" y="3274"/>
                    <a:pt x="301" y="3274"/>
                  </a:cubicBezTo>
                  <a:cubicBezTo>
                    <a:pt x="1164" y="3274"/>
                    <a:pt x="1164" y="3274"/>
                    <a:pt x="1164" y="3274"/>
                  </a:cubicBezTo>
                  <a:cubicBezTo>
                    <a:pt x="1326" y="3274"/>
                    <a:pt x="1465" y="3134"/>
                    <a:pt x="1465" y="2956"/>
                  </a:cubicBezTo>
                  <a:cubicBezTo>
                    <a:pt x="1465" y="2107"/>
                    <a:pt x="1465" y="2107"/>
                    <a:pt x="1465" y="2107"/>
                  </a:cubicBezTo>
                  <a:cubicBezTo>
                    <a:pt x="1465" y="2026"/>
                    <a:pt x="1426" y="1948"/>
                    <a:pt x="1384" y="1890"/>
                  </a:cubicBezTo>
                  <a:cubicBezTo>
                    <a:pt x="1322" y="1828"/>
                    <a:pt x="1241" y="1809"/>
                    <a:pt x="1164" y="1809"/>
                  </a:cubicBezTo>
                  <a:close/>
                  <a:moveTo>
                    <a:pt x="1164" y="104"/>
                  </a:moveTo>
                  <a:cubicBezTo>
                    <a:pt x="301" y="104"/>
                    <a:pt x="301" y="104"/>
                    <a:pt x="301" y="104"/>
                  </a:cubicBezTo>
                  <a:cubicBezTo>
                    <a:pt x="220" y="104"/>
                    <a:pt x="139" y="123"/>
                    <a:pt x="81" y="185"/>
                  </a:cubicBezTo>
                  <a:cubicBezTo>
                    <a:pt x="42" y="243"/>
                    <a:pt x="0" y="324"/>
                    <a:pt x="0" y="402"/>
                  </a:cubicBezTo>
                  <a:cubicBezTo>
                    <a:pt x="0" y="1251"/>
                    <a:pt x="0" y="1251"/>
                    <a:pt x="0" y="1251"/>
                  </a:cubicBezTo>
                  <a:cubicBezTo>
                    <a:pt x="0" y="1429"/>
                    <a:pt x="143" y="1569"/>
                    <a:pt x="301" y="1569"/>
                  </a:cubicBezTo>
                  <a:cubicBezTo>
                    <a:pt x="1164" y="1569"/>
                    <a:pt x="1164" y="1569"/>
                    <a:pt x="1164" y="1569"/>
                  </a:cubicBezTo>
                  <a:cubicBezTo>
                    <a:pt x="1326" y="1569"/>
                    <a:pt x="1465" y="1429"/>
                    <a:pt x="1465" y="1251"/>
                  </a:cubicBezTo>
                  <a:cubicBezTo>
                    <a:pt x="1465" y="402"/>
                    <a:pt x="1465" y="402"/>
                    <a:pt x="1465" y="402"/>
                  </a:cubicBezTo>
                  <a:cubicBezTo>
                    <a:pt x="1465" y="321"/>
                    <a:pt x="1426" y="243"/>
                    <a:pt x="1384" y="185"/>
                  </a:cubicBezTo>
                  <a:cubicBezTo>
                    <a:pt x="1322" y="123"/>
                    <a:pt x="1241" y="104"/>
                    <a:pt x="1164" y="104"/>
                  </a:cubicBezTo>
                  <a:close/>
                  <a:moveTo>
                    <a:pt x="2437" y="292"/>
                  </a:moveTo>
                  <a:cubicBezTo>
                    <a:pt x="2444" y="295"/>
                    <a:pt x="2450" y="298"/>
                    <a:pt x="2460" y="308"/>
                  </a:cubicBezTo>
                  <a:cubicBezTo>
                    <a:pt x="2962" y="801"/>
                    <a:pt x="2962" y="801"/>
                    <a:pt x="2962" y="801"/>
                  </a:cubicBezTo>
                  <a:cubicBezTo>
                    <a:pt x="2972" y="817"/>
                    <a:pt x="2979" y="830"/>
                    <a:pt x="2979" y="839"/>
                  </a:cubicBezTo>
                  <a:cubicBezTo>
                    <a:pt x="2975" y="846"/>
                    <a:pt x="2972" y="852"/>
                    <a:pt x="2962" y="859"/>
                  </a:cubicBezTo>
                  <a:cubicBezTo>
                    <a:pt x="2437" y="1374"/>
                    <a:pt x="2437" y="1374"/>
                    <a:pt x="2437" y="1374"/>
                  </a:cubicBezTo>
                  <a:cubicBezTo>
                    <a:pt x="2431" y="1381"/>
                    <a:pt x="2428" y="1381"/>
                    <a:pt x="2424" y="1381"/>
                  </a:cubicBezTo>
                  <a:cubicBezTo>
                    <a:pt x="2421" y="1381"/>
                    <a:pt x="2415" y="1377"/>
                    <a:pt x="2408" y="1374"/>
                  </a:cubicBezTo>
                  <a:cubicBezTo>
                    <a:pt x="1912" y="885"/>
                    <a:pt x="1912" y="885"/>
                    <a:pt x="1912" y="885"/>
                  </a:cubicBezTo>
                  <a:cubicBezTo>
                    <a:pt x="1899" y="862"/>
                    <a:pt x="1896" y="849"/>
                    <a:pt x="1893" y="843"/>
                  </a:cubicBezTo>
                  <a:cubicBezTo>
                    <a:pt x="1896" y="836"/>
                    <a:pt x="1899" y="820"/>
                    <a:pt x="1912" y="801"/>
                  </a:cubicBezTo>
                  <a:cubicBezTo>
                    <a:pt x="2411" y="311"/>
                    <a:pt x="2411" y="311"/>
                    <a:pt x="2411" y="311"/>
                  </a:cubicBezTo>
                  <a:cubicBezTo>
                    <a:pt x="2421" y="301"/>
                    <a:pt x="2431" y="295"/>
                    <a:pt x="2437" y="292"/>
                  </a:cubicBezTo>
                  <a:moveTo>
                    <a:pt x="2437" y="0"/>
                  </a:moveTo>
                  <a:cubicBezTo>
                    <a:pt x="2353" y="0"/>
                    <a:pt x="2269" y="42"/>
                    <a:pt x="2207" y="104"/>
                  </a:cubicBezTo>
                  <a:cubicBezTo>
                    <a:pt x="1682" y="616"/>
                    <a:pt x="1682" y="616"/>
                    <a:pt x="1682" y="616"/>
                  </a:cubicBezTo>
                  <a:cubicBezTo>
                    <a:pt x="1640" y="677"/>
                    <a:pt x="1598" y="762"/>
                    <a:pt x="1598" y="843"/>
                  </a:cubicBezTo>
                  <a:cubicBezTo>
                    <a:pt x="1598" y="927"/>
                    <a:pt x="1640" y="1008"/>
                    <a:pt x="1682" y="1070"/>
                  </a:cubicBezTo>
                  <a:cubicBezTo>
                    <a:pt x="2201" y="1585"/>
                    <a:pt x="2201" y="1585"/>
                    <a:pt x="2201" y="1585"/>
                  </a:cubicBezTo>
                  <a:cubicBezTo>
                    <a:pt x="2262" y="1647"/>
                    <a:pt x="2343" y="1676"/>
                    <a:pt x="2421" y="1676"/>
                  </a:cubicBezTo>
                  <a:cubicBezTo>
                    <a:pt x="2499" y="1676"/>
                    <a:pt x="2580" y="1647"/>
                    <a:pt x="2642" y="1585"/>
                  </a:cubicBezTo>
                  <a:cubicBezTo>
                    <a:pt x="3167" y="1070"/>
                    <a:pt x="3167" y="1070"/>
                    <a:pt x="3167" y="1070"/>
                  </a:cubicBezTo>
                  <a:cubicBezTo>
                    <a:pt x="3231" y="1008"/>
                    <a:pt x="3274" y="924"/>
                    <a:pt x="3274" y="843"/>
                  </a:cubicBezTo>
                  <a:cubicBezTo>
                    <a:pt x="3274" y="762"/>
                    <a:pt x="3231" y="677"/>
                    <a:pt x="3189" y="616"/>
                  </a:cubicBezTo>
                  <a:cubicBezTo>
                    <a:pt x="2664" y="104"/>
                    <a:pt x="2664" y="104"/>
                    <a:pt x="2664" y="104"/>
                  </a:cubicBezTo>
                  <a:cubicBezTo>
                    <a:pt x="2606" y="42"/>
                    <a:pt x="2522" y="0"/>
                    <a:pt x="2437" y="0"/>
                  </a:cubicBezTo>
                  <a:close/>
                  <a:moveTo>
                    <a:pt x="3089" y="1890"/>
                  </a:moveTo>
                  <a:cubicBezTo>
                    <a:pt x="3027" y="1831"/>
                    <a:pt x="2946" y="1809"/>
                    <a:pt x="2868" y="1809"/>
                  </a:cubicBezTo>
                  <a:cubicBezTo>
                    <a:pt x="2006" y="1809"/>
                    <a:pt x="2006" y="1809"/>
                    <a:pt x="2006" y="1809"/>
                  </a:cubicBezTo>
                  <a:cubicBezTo>
                    <a:pt x="1925" y="1809"/>
                    <a:pt x="1844" y="1828"/>
                    <a:pt x="1786" y="1890"/>
                  </a:cubicBezTo>
                  <a:cubicBezTo>
                    <a:pt x="1747" y="1948"/>
                    <a:pt x="1705" y="2029"/>
                    <a:pt x="1705" y="2107"/>
                  </a:cubicBezTo>
                  <a:cubicBezTo>
                    <a:pt x="1705" y="2956"/>
                    <a:pt x="1705" y="2956"/>
                    <a:pt x="1705" y="2956"/>
                  </a:cubicBezTo>
                  <a:cubicBezTo>
                    <a:pt x="1705" y="3134"/>
                    <a:pt x="1847" y="3274"/>
                    <a:pt x="2006" y="3274"/>
                  </a:cubicBezTo>
                  <a:cubicBezTo>
                    <a:pt x="2868" y="3274"/>
                    <a:pt x="2868" y="3274"/>
                    <a:pt x="2868" y="3274"/>
                  </a:cubicBezTo>
                  <a:cubicBezTo>
                    <a:pt x="3030" y="3274"/>
                    <a:pt x="3170" y="3134"/>
                    <a:pt x="3170" y="2956"/>
                  </a:cubicBezTo>
                  <a:cubicBezTo>
                    <a:pt x="3170" y="2107"/>
                    <a:pt x="3170" y="2107"/>
                    <a:pt x="3170" y="2107"/>
                  </a:cubicBezTo>
                  <a:cubicBezTo>
                    <a:pt x="3170" y="2029"/>
                    <a:pt x="3131" y="1948"/>
                    <a:pt x="3089" y="1890"/>
                  </a:cubicBezTo>
                  <a:close/>
                  <a:moveTo>
                    <a:pt x="3089" y="1890"/>
                  </a:moveTo>
                  <a:cubicBezTo>
                    <a:pt x="3089" y="1890"/>
                    <a:pt x="3089" y="1890"/>
                    <a:pt x="3089" y="18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50800" dir="2700000" algn="tl" rotWithShape="0">
                <a:srgbClr val="C38627">
                  <a:alpha val="8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6" name="组合 75"/>
            <p:cNvGrpSpPr/>
            <p:nvPr/>
          </p:nvGrpSpPr>
          <p:grpSpPr>
            <a:xfrm rot="0">
              <a:off x="7989" y="4497"/>
              <a:ext cx="2660" cy="2658"/>
              <a:chOff x="11317288" y="-5686262"/>
              <a:chExt cx="4924404" cy="4919848"/>
            </a:xfrm>
            <a:gradFill flip="none" rotWithShape="1">
              <a:gsLst>
                <a:gs pos="100000">
                  <a:srgbClr val="EEC988"/>
                </a:gs>
                <a:gs pos="0">
                  <a:srgbClr val="CB954D"/>
                </a:gs>
              </a:gsLst>
              <a:lin scaled="1"/>
            </a:gradFill>
          </p:grpSpPr>
          <p:sp>
            <p:nvSpPr>
              <p:cNvPr id="78" name="Freeform 6"/>
              <p:cNvSpPr>
                <a:spLocks noEditPoint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1317288" y="-5686262"/>
                <a:ext cx="4924404" cy="4919848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352" name="任意多边形: 形状 351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1431173" y="-5586043"/>
                <a:ext cx="4694357" cy="4717133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</p:grpSp>
      <p:sp>
        <p:nvSpPr>
          <p:cNvPr id="83" name="椭圆 82"/>
          <p:cNvSpPr/>
          <p:nvPr>
            <p:custDataLst>
              <p:tags r:id="rId35"/>
            </p:custDataLst>
          </p:nvPr>
        </p:nvSpPr>
        <p:spPr>
          <a:xfrm>
            <a:off x="4675505" y="2371090"/>
            <a:ext cx="2809875" cy="2809875"/>
          </a:xfrm>
          <a:prstGeom prst="ellipse">
            <a:avLst/>
          </a:prstGeom>
          <a:noFill/>
          <a:ln>
            <a:gradFill>
              <a:gsLst>
                <a:gs pos="2000">
                  <a:srgbClr val="5B7389">
                    <a:alpha val="80000"/>
                  </a:srgbClr>
                </a:gs>
                <a:gs pos="68000">
                  <a:srgbClr val="5B7389">
                    <a:alpha val="0"/>
                  </a:srgbClr>
                </a:gs>
                <a:gs pos="35000">
                  <a:srgbClr val="5B7389">
                    <a:alpha val="0"/>
                  </a:srgbClr>
                </a:gs>
                <a:gs pos="100000">
                  <a:srgbClr val="5B7389">
                    <a:alpha val="80000"/>
                  </a:srgb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长三角（柬埔寨）经济特区—七大服务</a:t>
            </a:r>
            <a:endParaRPr lang="zh-CN" altLang="en-US">
              <a:sym typeface="+mn-ea"/>
            </a:endParaRPr>
          </a:p>
        </p:txBody>
      </p:sp>
      <p:sp>
        <p:nvSpPr>
          <p:cNvPr id="5" name="任意多边形 4"/>
          <p:cNvSpPr/>
          <p:nvPr>
            <p:custDataLst>
              <p:tags r:id="rId2"/>
            </p:custDataLst>
          </p:nvPr>
        </p:nvSpPr>
        <p:spPr>
          <a:xfrm>
            <a:off x="647700" y="1268591"/>
            <a:ext cx="5459310" cy="1079758"/>
          </a:xfrm>
          <a:custGeom>
            <a:avLst/>
            <a:gdLst>
              <a:gd name="adj" fmla="val 25000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x1"/>
              <a:gd name="dy1" fmla="sin shd2 3600000"/>
              <a:gd name="y1" fmla="+- vc 0 dy1"/>
              <a:gd name="y2" fmla="+- vc dy1 0"/>
              <a:gd name="q1" fmla="*/ maxAdj -1 2"/>
              <a:gd name="q2" fmla="+- a q1 0"/>
              <a:gd name="q3" fmla="?: q2 4 2"/>
              <a:gd name="q4" fmla="?: q2 3 2"/>
              <a:gd name="q5" fmla="?: q2 q1 0"/>
              <a:gd name="q6" fmla="+/ a q5 q1"/>
              <a:gd name="q7" fmla="*/ q6 q4 -1"/>
              <a:gd name="q8" fmla="+- q3 q7 0"/>
              <a:gd name="il" fmla="*/ w q8 24"/>
              <a:gd name="it" fmla="*/ h q8 24"/>
              <a:gd name="ir" fmla="+- r 0 il"/>
              <a:gd name="ib" fmla="+- b 0 it"/>
            </a:gdLst>
            <a:ahLst/>
            <a:cxnLst>
              <a:cxn ang="0">
                <a:pos x="r" y="vc"/>
              </a:cxn>
              <a:cxn ang="cd4">
                <a:pos x="x2" y="y2"/>
              </a:cxn>
              <a:cxn ang="cd4">
                <a:pos x="x1" y="y2"/>
              </a:cxn>
              <a:cxn ang="cd2">
                <a:pos x="l" y="vc"/>
              </a:cxn>
              <a:cxn ang="3">
                <a:pos x="x1" y="y1"/>
              </a:cxn>
              <a:cxn ang="3">
                <a:pos x="x2" y="y1"/>
              </a:cxn>
            </a:cxnLst>
            <a:rect l="l" t="t" r="r" b="b"/>
            <a:pathLst>
              <a:path w="8123" h="1590">
                <a:moveTo>
                  <a:pt x="1416" y="0"/>
                </a:moveTo>
                <a:lnTo>
                  <a:pt x="6707" y="0"/>
                </a:lnTo>
                <a:lnTo>
                  <a:pt x="6707" y="0"/>
                </a:lnTo>
                <a:lnTo>
                  <a:pt x="7726" y="0"/>
                </a:lnTo>
                <a:lnTo>
                  <a:pt x="8123" y="795"/>
                </a:lnTo>
                <a:lnTo>
                  <a:pt x="7726" y="1590"/>
                </a:lnTo>
                <a:lnTo>
                  <a:pt x="6707" y="1590"/>
                </a:lnTo>
                <a:lnTo>
                  <a:pt x="6707" y="1590"/>
                </a:lnTo>
                <a:lnTo>
                  <a:pt x="1416" y="1590"/>
                </a:lnTo>
                <a:lnTo>
                  <a:pt x="1416" y="1590"/>
                </a:lnTo>
                <a:lnTo>
                  <a:pt x="398" y="1590"/>
                </a:lnTo>
                <a:lnTo>
                  <a:pt x="0" y="795"/>
                </a:lnTo>
                <a:lnTo>
                  <a:pt x="398" y="0"/>
                </a:lnTo>
                <a:lnTo>
                  <a:pt x="1416" y="0"/>
                </a:lnTo>
                <a:lnTo>
                  <a:pt x="1416" y="0"/>
                </a:lnTo>
                <a:close/>
              </a:path>
            </a:pathLst>
          </a:custGeom>
          <a:noFill/>
          <a:ln>
            <a:gradFill>
              <a:gsLst>
                <a:gs pos="100000">
                  <a:schemeClr val="accent1">
                    <a:lumMod val="40000"/>
                    <a:lumOff val="60000"/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lin ang="462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2" name="任意多边形 41"/>
          <p:cNvSpPr/>
          <p:nvPr>
            <p:custDataLst>
              <p:tags r:id="rId3"/>
            </p:custDataLst>
          </p:nvPr>
        </p:nvSpPr>
        <p:spPr>
          <a:xfrm>
            <a:off x="5946479" y="1841277"/>
            <a:ext cx="5459310" cy="1079758"/>
          </a:xfrm>
          <a:custGeom>
            <a:avLst/>
            <a:gdLst>
              <a:gd name="adj" fmla="val 25000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x1"/>
              <a:gd name="dy1" fmla="sin shd2 3600000"/>
              <a:gd name="y1" fmla="+- vc 0 dy1"/>
              <a:gd name="y2" fmla="+- vc dy1 0"/>
              <a:gd name="q1" fmla="*/ maxAdj -1 2"/>
              <a:gd name="q2" fmla="+- a q1 0"/>
              <a:gd name="q3" fmla="?: q2 4 2"/>
              <a:gd name="q4" fmla="?: q2 3 2"/>
              <a:gd name="q5" fmla="?: q2 q1 0"/>
              <a:gd name="q6" fmla="+/ a q5 q1"/>
              <a:gd name="q7" fmla="*/ q6 q4 -1"/>
              <a:gd name="q8" fmla="+- q3 q7 0"/>
              <a:gd name="il" fmla="*/ w q8 24"/>
              <a:gd name="it" fmla="*/ h q8 24"/>
              <a:gd name="ir" fmla="+- r 0 il"/>
              <a:gd name="ib" fmla="+- b 0 it"/>
            </a:gdLst>
            <a:ahLst/>
            <a:cxnLst>
              <a:cxn ang="0">
                <a:pos x="r" y="vc"/>
              </a:cxn>
              <a:cxn ang="cd4">
                <a:pos x="x2" y="y2"/>
              </a:cxn>
              <a:cxn ang="cd4">
                <a:pos x="x1" y="y2"/>
              </a:cxn>
              <a:cxn ang="cd2">
                <a:pos x="l" y="vc"/>
              </a:cxn>
              <a:cxn ang="3">
                <a:pos x="x1" y="y1"/>
              </a:cxn>
              <a:cxn ang="3">
                <a:pos x="x2" y="y1"/>
              </a:cxn>
            </a:cxnLst>
            <a:rect l="l" t="t" r="r" b="b"/>
            <a:pathLst>
              <a:path w="8123" h="1590">
                <a:moveTo>
                  <a:pt x="1416" y="0"/>
                </a:moveTo>
                <a:lnTo>
                  <a:pt x="6707" y="0"/>
                </a:lnTo>
                <a:lnTo>
                  <a:pt x="6707" y="0"/>
                </a:lnTo>
                <a:lnTo>
                  <a:pt x="7726" y="0"/>
                </a:lnTo>
                <a:lnTo>
                  <a:pt x="8123" y="795"/>
                </a:lnTo>
                <a:lnTo>
                  <a:pt x="7726" y="1590"/>
                </a:lnTo>
                <a:lnTo>
                  <a:pt x="6707" y="1590"/>
                </a:lnTo>
                <a:lnTo>
                  <a:pt x="6707" y="1590"/>
                </a:lnTo>
                <a:lnTo>
                  <a:pt x="1416" y="1590"/>
                </a:lnTo>
                <a:lnTo>
                  <a:pt x="1416" y="1590"/>
                </a:lnTo>
                <a:lnTo>
                  <a:pt x="398" y="1590"/>
                </a:lnTo>
                <a:lnTo>
                  <a:pt x="0" y="795"/>
                </a:lnTo>
                <a:lnTo>
                  <a:pt x="398" y="0"/>
                </a:lnTo>
                <a:lnTo>
                  <a:pt x="1416" y="0"/>
                </a:lnTo>
                <a:lnTo>
                  <a:pt x="1416" y="0"/>
                </a:lnTo>
                <a:close/>
              </a:path>
            </a:pathLst>
          </a:custGeom>
          <a:noFill/>
          <a:ln>
            <a:gradFill>
              <a:gsLst>
                <a:gs pos="100000">
                  <a:schemeClr val="accent1">
                    <a:lumMod val="40000"/>
                    <a:lumOff val="60000"/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lin ang="462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6" name="任意多边形 45"/>
          <p:cNvSpPr/>
          <p:nvPr>
            <p:custDataLst>
              <p:tags r:id="rId4"/>
            </p:custDataLst>
          </p:nvPr>
        </p:nvSpPr>
        <p:spPr>
          <a:xfrm>
            <a:off x="669996" y="2470659"/>
            <a:ext cx="5459310" cy="1079758"/>
          </a:xfrm>
          <a:custGeom>
            <a:avLst/>
            <a:gdLst>
              <a:gd name="adj" fmla="val 25000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x1"/>
              <a:gd name="dy1" fmla="sin shd2 3600000"/>
              <a:gd name="y1" fmla="+- vc 0 dy1"/>
              <a:gd name="y2" fmla="+- vc dy1 0"/>
              <a:gd name="q1" fmla="*/ maxAdj -1 2"/>
              <a:gd name="q2" fmla="+- a q1 0"/>
              <a:gd name="q3" fmla="?: q2 4 2"/>
              <a:gd name="q4" fmla="?: q2 3 2"/>
              <a:gd name="q5" fmla="?: q2 q1 0"/>
              <a:gd name="q6" fmla="+/ a q5 q1"/>
              <a:gd name="q7" fmla="*/ q6 q4 -1"/>
              <a:gd name="q8" fmla="+- q3 q7 0"/>
              <a:gd name="il" fmla="*/ w q8 24"/>
              <a:gd name="it" fmla="*/ h q8 24"/>
              <a:gd name="ir" fmla="+- r 0 il"/>
              <a:gd name="ib" fmla="+- b 0 it"/>
            </a:gdLst>
            <a:ahLst/>
            <a:cxnLst>
              <a:cxn ang="0">
                <a:pos x="r" y="vc"/>
              </a:cxn>
              <a:cxn ang="cd4">
                <a:pos x="x2" y="y2"/>
              </a:cxn>
              <a:cxn ang="cd4">
                <a:pos x="x1" y="y2"/>
              </a:cxn>
              <a:cxn ang="cd2">
                <a:pos x="l" y="vc"/>
              </a:cxn>
              <a:cxn ang="3">
                <a:pos x="x1" y="y1"/>
              </a:cxn>
              <a:cxn ang="3">
                <a:pos x="x2" y="y1"/>
              </a:cxn>
            </a:cxnLst>
            <a:rect l="l" t="t" r="r" b="b"/>
            <a:pathLst>
              <a:path w="8123" h="1590">
                <a:moveTo>
                  <a:pt x="1416" y="0"/>
                </a:moveTo>
                <a:lnTo>
                  <a:pt x="6707" y="0"/>
                </a:lnTo>
                <a:lnTo>
                  <a:pt x="6707" y="0"/>
                </a:lnTo>
                <a:lnTo>
                  <a:pt x="7726" y="0"/>
                </a:lnTo>
                <a:lnTo>
                  <a:pt x="8123" y="795"/>
                </a:lnTo>
                <a:lnTo>
                  <a:pt x="7726" y="1590"/>
                </a:lnTo>
                <a:lnTo>
                  <a:pt x="6707" y="1590"/>
                </a:lnTo>
                <a:lnTo>
                  <a:pt x="6707" y="1590"/>
                </a:lnTo>
                <a:lnTo>
                  <a:pt x="1416" y="1590"/>
                </a:lnTo>
                <a:lnTo>
                  <a:pt x="1416" y="1590"/>
                </a:lnTo>
                <a:lnTo>
                  <a:pt x="398" y="1590"/>
                </a:lnTo>
                <a:lnTo>
                  <a:pt x="0" y="795"/>
                </a:lnTo>
                <a:lnTo>
                  <a:pt x="398" y="0"/>
                </a:lnTo>
                <a:lnTo>
                  <a:pt x="1416" y="0"/>
                </a:lnTo>
                <a:lnTo>
                  <a:pt x="1416" y="0"/>
                </a:lnTo>
                <a:close/>
              </a:path>
            </a:pathLst>
          </a:custGeom>
          <a:noFill/>
          <a:ln>
            <a:gradFill>
              <a:gsLst>
                <a:gs pos="100000">
                  <a:schemeClr val="accent1">
                    <a:lumMod val="40000"/>
                    <a:lumOff val="60000"/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lin ang="462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0" name="任意多边形 49"/>
          <p:cNvSpPr/>
          <p:nvPr>
            <p:custDataLst>
              <p:tags r:id="rId5"/>
            </p:custDataLst>
          </p:nvPr>
        </p:nvSpPr>
        <p:spPr>
          <a:xfrm>
            <a:off x="5959220" y="3028056"/>
            <a:ext cx="5459310" cy="1079758"/>
          </a:xfrm>
          <a:custGeom>
            <a:avLst/>
            <a:gdLst>
              <a:gd name="adj" fmla="val 25000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x1"/>
              <a:gd name="dy1" fmla="sin shd2 3600000"/>
              <a:gd name="y1" fmla="+- vc 0 dy1"/>
              <a:gd name="y2" fmla="+- vc dy1 0"/>
              <a:gd name="q1" fmla="*/ maxAdj -1 2"/>
              <a:gd name="q2" fmla="+- a q1 0"/>
              <a:gd name="q3" fmla="?: q2 4 2"/>
              <a:gd name="q4" fmla="?: q2 3 2"/>
              <a:gd name="q5" fmla="?: q2 q1 0"/>
              <a:gd name="q6" fmla="+/ a q5 q1"/>
              <a:gd name="q7" fmla="*/ q6 q4 -1"/>
              <a:gd name="q8" fmla="+- q3 q7 0"/>
              <a:gd name="il" fmla="*/ w q8 24"/>
              <a:gd name="it" fmla="*/ h q8 24"/>
              <a:gd name="ir" fmla="+- r 0 il"/>
              <a:gd name="ib" fmla="+- b 0 it"/>
            </a:gdLst>
            <a:ahLst/>
            <a:cxnLst>
              <a:cxn ang="0">
                <a:pos x="r" y="vc"/>
              </a:cxn>
              <a:cxn ang="cd4">
                <a:pos x="x2" y="y2"/>
              </a:cxn>
              <a:cxn ang="cd4">
                <a:pos x="x1" y="y2"/>
              </a:cxn>
              <a:cxn ang="cd2">
                <a:pos x="l" y="vc"/>
              </a:cxn>
              <a:cxn ang="3">
                <a:pos x="x1" y="y1"/>
              </a:cxn>
              <a:cxn ang="3">
                <a:pos x="x2" y="y1"/>
              </a:cxn>
            </a:cxnLst>
            <a:rect l="l" t="t" r="r" b="b"/>
            <a:pathLst>
              <a:path w="8123" h="1590">
                <a:moveTo>
                  <a:pt x="1416" y="0"/>
                </a:moveTo>
                <a:lnTo>
                  <a:pt x="6707" y="0"/>
                </a:lnTo>
                <a:lnTo>
                  <a:pt x="6707" y="0"/>
                </a:lnTo>
                <a:lnTo>
                  <a:pt x="7726" y="0"/>
                </a:lnTo>
                <a:lnTo>
                  <a:pt x="8123" y="795"/>
                </a:lnTo>
                <a:lnTo>
                  <a:pt x="7726" y="1590"/>
                </a:lnTo>
                <a:lnTo>
                  <a:pt x="6707" y="1590"/>
                </a:lnTo>
                <a:lnTo>
                  <a:pt x="6707" y="1590"/>
                </a:lnTo>
                <a:lnTo>
                  <a:pt x="1416" y="1590"/>
                </a:lnTo>
                <a:lnTo>
                  <a:pt x="1416" y="1590"/>
                </a:lnTo>
                <a:lnTo>
                  <a:pt x="398" y="1590"/>
                </a:lnTo>
                <a:lnTo>
                  <a:pt x="0" y="795"/>
                </a:lnTo>
                <a:lnTo>
                  <a:pt x="398" y="0"/>
                </a:lnTo>
                <a:lnTo>
                  <a:pt x="1416" y="0"/>
                </a:lnTo>
                <a:lnTo>
                  <a:pt x="1416" y="0"/>
                </a:lnTo>
                <a:close/>
              </a:path>
            </a:pathLst>
          </a:custGeom>
          <a:noFill/>
          <a:ln>
            <a:gradFill>
              <a:gsLst>
                <a:gs pos="100000">
                  <a:schemeClr val="accent1">
                    <a:lumMod val="40000"/>
                    <a:lumOff val="60000"/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lin ang="462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4" name="任意多边形 53"/>
          <p:cNvSpPr/>
          <p:nvPr>
            <p:custDataLst>
              <p:tags r:id="rId6"/>
            </p:custDataLst>
          </p:nvPr>
        </p:nvSpPr>
        <p:spPr>
          <a:xfrm>
            <a:off x="685922" y="3667630"/>
            <a:ext cx="5459310" cy="1079758"/>
          </a:xfrm>
          <a:custGeom>
            <a:avLst/>
            <a:gdLst>
              <a:gd name="adj" fmla="val 25000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x1"/>
              <a:gd name="dy1" fmla="sin shd2 3600000"/>
              <a:gd name="y1" fmla="+- vc 0 dy1"/>
              <a:gd name="y2" fmla="+- vc dy1 0"/>
              <a:gd name="q1" fmla="*/ maxAdj -1 2"/>
              <a:gd name="q2" fmla="+- a q1 0"/>
              <a:gd name="q3" fmla="?: q2 4 2"/>
              <a:gd name="q4" fmla="?: q2 3 2"/>
              <a:gd name="q5" fmla="?: q2 q1 0"/>
              <a:gd name="q6" fmla="+/ a q5 q1"/>
              <a:gd name="q7" fmla="*/ q6 q4 -1"/>
              <a:gd name="q8" fmla="+- q3 q7 0"/>
              <a:gd name="il" fmla="*/ w q8 24"/>
              <a:gd name="it" fmla="*/ h q8 24"/>
              <a:gd name="ir" fmla="+- r 0 il"/>
              <a:gd name="ib" fmla="+- b 0 it"/>
            </a:gdLst>
            <a:ahLst/>
            <a:cxnLst>
              <a:cxn ang="0">
                <a:pos x="r" y="vc"/>
              </a:cxn>
              <a:cxn ang="cd4">
                <a:pos x="x2" y="y2"/>
              </a:cxn>
              <a:cxn ang="cd4">
                <a:pos x="x1" y="y2"/>
              </a:cxn>
              <a:cxn ang="cd2">
                <a:pos x="l" y="vc"/>
              </a:cxn>
              <a:cxn ang="3">
                <a:pos x="x1" y="y1"/>
              </a:cxn>
              <a:cxn ang="3">
                <a:pos x="x2" y="y1"/>
              </a:cxn>
            </a:cxnLst>
            <a:rect l="l" t="t" r="r" b="b"/>
            <a:pathLst>
              <a:path w="8123" h="1590">
                <a:moveTo>
                  <a:pt x="1416" y="0"/>
                </a:moveTo>
                <a:lnTo>
                  <a:pt x="6707" y="0"/>
                </a:lnTo>
                <a:lnTo>
                  <a:pt x="6707" y="0"/>
                </a:lnTo>
                <a:lnTo>
                  <a:pt x="7726" y="0"/>
                </a:lnTo>
                <a:lnTo>
                  <a:pt x="8123" y="795"/>
                </a:lnTo>
                <a:lnTo>
                  <a:pt x="7726" y="1590"/>
                </a:lnTo>
                <a:lnTo>
                  <a:pt x="6707" y="1590"/>
                </a:lnTo>
                <a:lnTo>
                  <a:pt x="6707" y="1590"/>
                </a:lnTo>
                <a:lnTo>
                  <a:pt x="1416" y="1590"/>
                </a:lnTo>
                <a:lnTo>
                  <a:pt x="1416" y="1590"/>
                </a:lnTo>
                <a:lnTo>
                  <a:pt x="398" y="1590"/>
                </a:lnTo>
                <a:lnTo>
                  <a:pt x="0" y="795"/>
                </a:lnTo>
                <a:lnTo>
                  <a:pt x="398" y="0"/>
                </a:lnTo>
                <a:lnTo>
                  <a:pt x="1416" y="0"/>
                </a:lnTo>
                <a:lnTo>
                  <a:pt x="1416" y="0"/>
                </a:lnTo>
                <a:close/>
              </a:path>
            </a:pathLst>
          </a:custGeom>
          <a:noFill/>
          <a:ln>
            <a:gradFill>
              <a:gsLst>
                <a:gs pos="100000">
                  <a:schemeClr val="accent1">
                    <a:lumMod val="40000"/>
                    <a:lumOff val="60000"/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lin ang="462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8" name="任意多边形 57"/>
          <p:cNvSpPr/>
          <p:nvPr>
            <p:custDataLst>
              <p:tags r:id="rId7"/>
            </p:custDataLst>
          </p:nvPr>
        </p:nvSpPr>
        <p:spPr>
          <a:xfrm>
            <a:off x="5971960" y="4240953"/>
            <a:ext cx="5459310" cy="1079758"/>
          </a:xfrm>
          <a:custGeom>
            <a:avLst/>
            <a:gdLst>
              <a:gd name="adj" fmla="val 25000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x1"/>
              <a:gd name="dy1" fmla="sin shd2 3600000"/>
              <a:gd name="y1" fmla="+- vc 0 dy1"/>
              <a:gd name="y2" fmla="+- vc dy1 0"/>
              <a:gd name="q1" fmla="*/ maxAdj -1 2"/>
              <a:gd name="q2" fmla="+- a q1 0"/>
              <a:gd name="q3" fmla="?: q2 4 2"/>
              <a:gd name="q4" fmla="?: q2 3 2"/>
              <a:gd name="q5" fmla="?: q2 q1 0"/>
              <a:gd name="q6" fmla="+/ a q5 q1"/>
              <a:gd name="q7" fmla="*/ q6 q4 -1"/>
              <a:gd name="q8" fmla="+- q3 q7 0"/>
              <a:gd name="il" fmla="*/ w q8 24"/>
              <a:gd name="it" fmla="*/ h q8 24"/>
              <a:gd name="ir" fmla="+- r 0 il"/>
              <a:gd name="ib" fmla="+- b 0 it"/>
            </a:gdLst>
            <a:ahLst/>
            <a:cxnLst>
              <a:cxn ang="0">
                <a:pos x="r" y="vc"/>
              </a:cxn>
              <a:cxn ang="cd4">
                <a:pos x="x2" y="y2"/>
              </a:cxn>
              <a:cxn ang="cd4">
                <a:pos x="x1" y="y2"/>
              </a:cxn>
              <a:cxn ang="cd2">
                <a:pos x="l" y="vc"/>
              </a:cxn>
              <a:cxn ang="3">
                <a:pos x="x1" y="y1"/>
              </a:cxn>
              <a:cxn ang="3">
                <a:pos x="x2" y="y1"/>
              </a:cxn>
            </a:cxnLst>
            <a:rect l="l" t="t" r="r" b="b"/>
            <a:pathLst>
              <a:path w="8123" h="1590">
                <a:moveTo>
                  <a:pt x="1416" y="0"/>
                </a:moveTo>
                <a:lnTo>
                  <a:pt x="6707" y="0"/>
                </a:lnTo>
                <a:lnTo>
                  <a:pt x="6707" y="0"/>
                </a:lnTo>
                <a:lnTo>
                  <a:pt x="7726" y="0"/>
                </a:lnTo>
                <a:lnTo>
                  <a:pt x="8123" y="795"/>
                </a:lnTo>
                <a:lnTo>
                  <a:pt x="7726" y="1590"/>
                </a:lnTo>
                <a:lnTo>
                  <a:pt x="6707" y="1590"/>
                </a:lnTo>
                <a:lnTo>
                  <a:pt x="6707" y="1590"/>
                </a:lnTo>
                <a:lnTo>
                  <a:pt x="1416" y="1590"/>
                </a:lnTo>
                <a:lnTo>
                  <a:pt x="1416" y="1590"/>
                </a:lnTo>
                <a:lnTo>
                  <a:pt x="398" y="1590"/>
                </a:lnTo>
                <a:lnTo>
                  <a:pt x="0" y="795"/>
                </a:lnTo>
                <a:lnTo>
                  <a:pt x="398" y="0"/>
                </a:lnTo>
                <a:lnTo>
                  <a:pt x="1416" y="0"/>
                </a:lnTo>
                <a:lnTo>
                  <a:pt x="1416" y="0"/>
                </a:lnTo>
                <a:close/>
              </a:path>
            </a:pathLst>
          </a:custGeom>
          <a:noFill/>
          <a:ln>
            <a:gradFill>
              <a:gsLst>
                <a:gs pos="100000">
                  <a:schemeClr val="accent1">
                    <a:lumMod val="40000"/>
                    <a:lumOff val="60000"/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lin ang="462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1608455" y="1405890"/>
            <a:ext cx="4338320" cy="8261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1、考察服务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：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为前期考察企业提供行程安排、酒店代订等一条龙服务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；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7" name="矩形 76"/>
          <p:cNvSpPr/>
          <p:nvPr>
            <p:custDataLst>
              <p:tags r:id="rId9"/>
            </p:custDataLst>
          </p:nvPr>
        </p:nvSpPr>
        <p:spPr>
          <a:xfrm>
            <a:off x="1598779" y="2584049"/>
            <a:ext cx="4064223" cy="8370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2、投资咨询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：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向企业提供柬埔寨法律法规、投资机会、产业状况等咨询服务；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8" name="矩形 77"/>
          <p:cNvSpPr/>
          <p:nvPr>
            <p:custDataLst>
              <p:tags r:id="rId10"/>
            </p:custDataLst>
          </p:nvPr>
        </p:nvSpPr>
        <p:spPr>
          <a:xfrm>
            <a:off x="1608335" y="3772739"/>
            <a:ext cx="3959751" cy="8370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3、注册服务：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向入园企业提供投资申请、登记注册等“一站式“行政审批服务；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4" name="矩形 83"/>
          <p:cNvSpPr/>
          <p:nvPr>
            <p:custDataLst>
              <p:tags r:id="rId11"/>
            </p:custDataLst>
          </p:nvPr>
        </p:nvSpPr>
        <p:spPr>
          <a:xfrm>
            <a:off x="6845959" y="1995438"/>
            <a:ext cx="4057853" cy="8370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5、进出口服务：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向入园企业提供租船订仓、报关、结汇、退税等服务；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5" name="矩形 84"/>
          <p:cNvSpPr/>
          <p:nvPr>
            <p:custDataLst>
              <p:tags r:id="rId12"/>
            </p:custDataLst>
          </p:nvPr>
        </p:nvSpPr>
        <p:spPr>
          <a:xfrm>
            <a:off x="6845959" y="3172024"/>
            <a:ext cx="4057853" cy="8370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6、法律服务：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搭建法律咨询平台，提供专业法律服务；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6" name="矩形 85"/>
          <p:cNvSpPr/>
          <p:nvPr>
            <p:custDataLst>
              <p:tags r:id="rId13"/>
            </p:custDataLst>
          </p:nvPr>
        </p:nvSpPr>
        <p:spPr>
          <a:xfrm>
            <a:off x="6845959" y="4348610"/>
            <a:ext cx="4057853" cy="8370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7、公共关系：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协助企业处理政府公共关系，更好的保障企业生产。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2" name="任意多边形 61"/>
          <p:cNvSpPr/>
          <p:nvPr>
            <p:custDataLst>
              <p:tags r:id="rId14"/>
            </p:custDataLst>
          </p:nvPr>
        </p:nvSpPr>
        <p:spPr>
          <a:xfrm>
            <a:off x="692292" y="4869697"/>
            <a:ext cx="5459310" cy="1079758"/>
          </a:xfrm>
          <a:custGeom>
            <a:avLst/>
            <a:gdLst>
              <a:gd name="adj" fmla="val 25000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x1"/>
              <a:gd name="dy1" fmla="sin shd2 3600000"/>
              <a:gd name="y1" fmla="+- vc 0 dy1"/>
              <a:gd name="y2" fmla="+- vc dy1 0"/>
              <a:gd name="q1" fmla="*/ maxAdj -1 2"/>
              <a:gd name="q2" fmla="+- a q1 0"/>
              <a:gd name="q3" fmla="?: q2 4 2"/>
              <a:gd name="q4" fmla="?: q2 3 2"/>
              <a:gd name="q5" fmla="?: q2 q1 0"/>
              <a:gd name="q6" fmla="+/ a q5 q1"/>
              <a:gd name="q7" fmla="*/ q6 q4 -1"/>
              <a:gd name="q8" fmla="+- q3 q7 0"/>
              <a:gd name="il" fmla="*/ w q8 24"/>
              <a:gd name="it" fmla="*/ h q8 24"/>
              <a:gd name="ir" fmla="+- r 0 il"/>
              <a:gd name="ib" fmla="+- b 0 it"/>
            </a:gdLst>
            <a:ahLst/>
            <a:cxnLst>
              <a:cxn ang="0">
                <a:pos x="r" y="vc"/>
              </a:cxn>
              <a:cxn ang="cd4">
                <a:pos x="x2" y="y2"/>
              </a:cxn>
              <a:cxn ang="cd4">
                <a:pos x="x1" y="y2"/>
              </a:cxn>
              <a:cxn ang="cd2">
                <a:pos x="l" y="vc"/>
              </a:cxn>
              <a:cxn ang="3">
                <a:pos x="x1" y="y1"/>
              </a:cxn>
              <a:cxn ang="3">
                <a:pos x="x2" y="y1"/>
              </a:cxn>
            </a:cxnLst>
            <a:rect l="l" t="t" r="r" b="b"/>
            <a:pathLst>
              <a:path w="8123" h="1590">
                <a:moveTo>
                  <a:pt x="1416" y="0"/>
                </a:moveTo>
                <a:lnTo>
                  <a:pt x="6707" y="0"/>
                </a:lnTo>
                <a:lnTo>
                  <a:pt x="6707" y="0"/>
                </a:lnTo>
                <a:lnTo>
                  <a:pt x="7726" y="0"/>
                </a:lnTo>
                <a:lnTo>
                  <a:pt x="8123" y="795"/>
                </a:lnTo>
                <a:lnTo>
                  <a:pt x="7726" y="1590"/>
                </a:lnTo>
                <a:lnTo>
                  <a:pt x="6707" y="1590"/>
                </a:lnTo>
                <a:lnTo>
                  <a:pt x="6707" y="1590"/>
                </a:lnTo>
                <a:lnTo>
                  <a:pt x="1416" y="1590"/>
                </a:lnTo>
                <a:lnTo>
                  <a:pt x="1416" y="1590"/>
                </a:lnTo>
                <a:lnTo>
                  <a:pt x="398" y="1590"/>
                </a:lnTo>
                <a:lnTo>
                  <a:pt x="0" y="795"/>
                </a:lnTo>
                <a:lnTo>
                  <a:pt x="398" y="0"/>
                </a:lnTo>
                <a:lnTo>
                  <a:pt x="1416" y="0"/>
                </a:lnTo>
                <a:lnTo>
                  <a:pt x="1416" y="0"/>
                </a:lnTo>
                <a:close/>
              </a:path>
            </a:pathLst>
          </a:custGeom>
          <a:noFill/>
          <a:ln>
            <a:gradFill>
              <a:gsLst>
                <a:gs pos="100000">
                  <a:schemeClr val="accent1">
                    <a:lumMod val="40000"/>
                    <a:lumOff val="60000"/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lin ang="462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9" name="矩形 78"/>
          <p:cNvSpPr/>
          <p:nvPr>
            <p:custDataLst>
              <p:tags r:id="rId15"/>
            </p:custDataLst>
          </p:nvPr>
        </p:nvSpPr>
        <p:spPr>
          <a:xfrm>
            <a:off x="1604645" y="5003800"/>
            <a:ext cx="4367530" cy="8369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4、经营服务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：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向入园企业提供招工服务、验厂服务和原产地证申请、税务服务等；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8" name="图片 7" descr="图片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82152" y="1641251"/>
            <a:ext cx="381578" cy="331253"/>
          </a:xfrm>
          <a:prstGeom prst="rect">
            <a:avLst/>
          </a:prstGeom>
        </p:spPr>
      </p:pic>
      <p:pic>
        <p:nvPicPr>
          <p:cNvPr id="9" name="图片 8" descr="图片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01262" y="2807008"/>
            <a:ext cx="342720" cy="377119"/>
          </a:xfrm>
          <a:prstGeom prst="rect">
            <a:avLst/>
          </a:prstGeom>
        </p:spPr>
      </p:pic>
      <p:pic>
        <p:nvPicPr>
          <p:cNvPr id="23" name="图片 22" descr="图片9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375835" y="2208204"/>
            <a:ext cx="342720" cy="346542"/>
          </a:xfrm>
          <a:prstGeom prst="rect">
            <a:avLst/>
          </a:prstGeom>
        </p:spPr>
      </p:pic>
      <p:pic>
        <p:nvPicPr>
          <p:cNvPr id="25" name="图片 24" descr="图片10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56724" y="3432567"/>
            <a:ext cx="358645" cy="279017"/>
          </a:xfrm>
          <a:prstGeom prst="rect">
            <a:avLst/>
          </a:prstGeom>
        </p:spPr>
      </p:pic>
      <p:pic>
        <p:nvPicPr>
          <p:cNvPr id="11" name="图片 10" descr="图片6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352684" y="4589496"/>
            <a:ext cx="362468" cy="342083"/>
          </a:xfrm>
          <a:prstGeom prst="rect">
            <a:avLst/>
          </a:prstGeom>
        </p:spPr>
      </p:pic>
      <p:pic>
        <p:nvPicPr>
          <p:cNvPr id="26" name="图片 25" descr="图片11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04643" y="4018432"/>
            <a:ext cx="370749" cy="370749"/>
          </a:xfrm>
          <a:prstGeom prst="rect">
            <a:avLst/>
          </a:prstGeom>
        </p:spPr>
      </p:pic>
      <p:pic>
        <p:nvPicPr>
          <p:cNvPr id="29" name="图片 28" descr="图片8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87248" y="5231528"/>
            <a:ext cx="388586" cy="352275"/>
          </a:xfrm>
          <a:prstGeom prst="rect">
            <a:avLst/>
          </a:prstGeom>
        </p:spPr>
      </p:pic>
    </p:spTree>
    <p:custDataLst>
      <p:tags r:id="rId3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F360BE8B-6686-4F3D-AEAF-501FE73E4058-1" descr="工作流程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3050" y="561975"/>
            <a:ext cx="8510905" cy="58705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投资流程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边形 6"/>
          <p:cNvSpPr/>
          <p:nvPr/>
        </p:nvSpPr>
        <p:spPr>
          <a:xfrm>
            <a:off x="8343265" y="-2315210"/>
            <a:ext cx="5504180" cy="4634230"/>
          </a:xfrm>
          <a:prstGeom prst="hexagon">
            <a:avLst/>
          </a:prstGeom>
          <a:solidFill>
            <a:srgbClr val="006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粗简黑简" panose="0002060004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0" y="0"/>
            <a:ext cx="9199880" cy="6872605"/>
            <a:chOff x="1" y="-41"/>
            <a:chExt cx="14488" cy="10823"/>
          </a:xfrm>
          <a:solidFill>
            <a:schemeClr val="bg1">
              <a:alpha val="90000"/>
            </a:schemeClr>
          </a:solidFill>
        </p:grpSpPr>
        <p:sp>
          <p:nvSpPr>
            <p:cNvPr id="4" name="任意多边形 3"/>
            <p:cNvSpPr/>
            <p:nvPr/>
          </p:nvSpPr>
          <p:spPr>
            <a:xfrm>
              <a:off x="1" y="-41"/>
              <a:ext cx="14488" cy="7463"/>
            </a:xfrm>
            <a:custGeom>
              <a:avLst/>
              <a:gdLst>
                <a:gd name="connsiteX0" fmla="*/ 0 w 14903"/>
                <a:gd name="connsiteY0" fmla="*/ 0 h 7584"/>
                <a:gd name="connsiteX1" fmla="*/ 13008 w 14903"/>
                <a:gd name="connsiteY1" fmla="*/ 0 h 7584"/>
                <a:gd name="connsiteX2" fmla="*/ 14903 w 14903"/>
                <a:gd name="connsiteY2" fmla="*/ 3711 h 7584"/>
                <a:gd name="connsiteX3" fmla="*/ 13008 w 14903"/>
                <a:gd name="connsiteY3" fmla="*/ 7584 h 7584"/>
                <a:gd name="connsiteX4" fmla="*/ 0 w 14903"/>
                <a:gd name="connsiteY4" fmla="*/ 7584 h 7584"/>
                <a:gd name="connsiteX5" fmla="*/ 0 w 14903"/>
                <a:gd name="connsiteY5" fmla="*/ 0 h 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03" h="7584">
                  <a:moveTo>
                    <a:pt x="0" y="0"/>
                  </a:moveTo>
                  <a:lnTo>
                    <a:pt x="13008" y="0"/>
                  </a:lnTo>
                  <a:lnTo>
                    <a:pt x="14903" y="3711"/>
                  </a:lnTo>
                  <a:lnTo>
                    <a:pt x="13008" y="7584"/>
                  </a:lnTo>
                  <a:lnTo>
                    <a:pt x="0" y="75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粗简黑简" panose="00020600040101010101" charset="-122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1" y="7542"/>
              <a:ext cx="14223" cy="3240"/>
            </a:xfrm>
            <a:custGeom>
              <a:avLst/>
              <a:gdLst>
                <a:gd name="connsiteX0" fmla="*/ 0 w 14223"/>
                <a:gd name="connsiteY0" fmla="*/ 0 h 3168"/>
                <a:gd name="connsiteX1" fmla="*/ 12635 w 14223"/>
                <a:gd name="connsiteY1" fmla="*/ 0 h 3168"/>
                <a:gd name="connsiteX2" fmla="*/ 14223 w 14223"/>
                <a:gd name="connsiteY2" fmla="*/ 3166 h 3168"/>
                <a:gd name="connsiteX3" fmla="*/ 0 w 14223"/>
                <a:gd name="connsiteY3" fmla="*/ 3168 h 3168"/>
                <a:gd name="connsiteX4" fmla="*/ 0 w 14223"/>
                <a:gd name="connsiteY4" fmla="*/ 0 h 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3" h="3168">
                  <a:moveTo>
                    <a:pt x="0" y="0"/>
                  </a:moveTo>
                  <a:lnTo>
                    <a:pt x="12635" y="0"/>
                  </a:lnTo>
                  <a:lnTo>
                    <a:pt x="14223" y="3166"/>
                  </a:lnTo>
                  <a:lnTo>
                    <a:pt x="0" y="31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粗简黑简" panose="00020600040101010101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625725" y="1681730"/>
            <a:ext cx="3241040" cy="655705"/>
            <a:chOff x="4372" y="2238"/>
            <a:chExt cx="5032" cy="1018"/>
          </a:xfrm>
        </p:grpSpPr>
        <p:grpSp>
          <p:nvGrpSpPr>
            <p:cNvPr id="34" name="组合 33"/>
            <p:cNvGrpSpPr/>
            <p:nvPr/>
          </p:nvGrpSpPr>
          <p:grpSpPr>
            <a:xfrm>
              <a:off x="4372" y="2238"/>
              <a:ext cx="1960" cy="1018"/>
              <a:chOff x="4372" y="2110"/>
              <a:chExt cx="1960" cy="101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823" y="2110"/>
                <a:ext cx="964" cy="965"/>
              </a:xfrm>
              <a:prstGeom prst="ellipse">
                <a:avLst/>
              </a:prstGeom>
              <a:noFill/>
              <a:ln w="15875">
                <a:gradFill>
                  <a:gsLst>
                    <a:gs pos="0">
                      <a:srgbClr val="006170">
                        <a:alpha val="62000"/>
                      </a:srgbClr>
                    </a:gs>
                    <a:gs pos="59000">
                      <a:srgbClr val="00617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粗简黑简" panose="00020600040101010101" charset="-122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 rot="21300000">
                <a:off x="5347" y="2510"/>
                <a:ext cx="423" cy="425"/>
              </a:xfrm>
              <a:prstGeom prst="ellipse">
                <a:avLst/>
              </a:prstGeom>
              <a:noFill/>
              <a:ln w="15875">
                <a:gradFill>
                  <a:gsLst>
                    <a:gs pos="0">
                      <a:srgbClr val="006170">
                        <a:alpha val="44000"/>
                      </a:srgbClr>
                    </a:gs>
                    <a:gs pos="72000">
                      <a:srgbClr val="00617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粗简黑简" panose="00020600040101010101" charset="-122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 rot="540000">
                <a:off x="5762" y="2408"/>
                <a:ext cx="570" cy="571"/>
              </a:xfrm>
              <a:prstGeom prst="ellipse">
                <a:avLst/>
              </a:prstGeom>
              <a:noFill/>
              <a:ln w="15875">
                <a:gradFill>
                  <a:gsLst>
                    <a:gs pos="0">
                      <a:srgbClr val="006170">
                        <a:alpha val="55000"/>
                      </a:srgbClr>
                    </a:gs>
                    <a:gs pos="72000">
                      <a:srgbClr val="00617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粗简黑简" panose="00020600040101010101" charset="-122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 rot="18600000">
                <a:off x="4372" y="2558"/>
                <a:ext cx="571" cy="570"/>
              </a:xfrm>
              <a:prstGeom prst="ellipse">
                <a:avLst/>
              </a:prstGeom>
              <a:noFill/>
              <a:ln w="15875">
                <a:gradFill>
                  <a:gsLst>
                    <a:gs pos="0">
                      <a:srgbClr val="004C58">
                        <a:alpha val="51000"/>
                      </a:srgbClr>
                    </a:gs>
                    <a:gs pos="72000">
                      <a:srgbClr val="005C6A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粗简黑简" panose="00020600040101010101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 rot="540000">
              <a:off x="7444" y="2238"/>
              <a:ext cx="1960" cy="1018"/>
              <a:chOff x="4372" y="2110"/>
              <a:chExt cx="1960" cy="1018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4823" y="2110"/>
                <a:ext cx="964" cy="965"/>
              </a:xfrm>
              <a:prstGeom prst="ellipse">
                <a:avLst/>
              </a:prstGeom>
              <a:noFill/>
              <a:ln w="15875">
                <a:gradFill>
                  <a:gsLst>
                    <a:gs pos="0">
                      <a:srgbClr val="006170">
                        <a:alpha val="62000"/>
                      </a:srgbClr>
                    </a:gs>
                    <a:gs pos="59000">
                      <a:srgbClr val="00617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粗简黑简" panose="00020600040101010101" charset="-122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 rot="21300000">
                <a:off x="5347" y="2510"/>
                <a:ext cx="423" cy="425"/>
              </a:xfrm>
              <a:prstGeom prst="ellipse">
                <a:avLst/>
              </a:prstGeom>
              <a:noFill/>
              <a:ln w="15875">
                <a:gradFill>
                  <a:gsLst>
                    <a:gs pos="0">
                      <a:srgbClr val="006170">
                        <a:alpha val="44000"/>
                      </a:srgbClr>
                    </a:gs>
                    <a:gs pos="72000">
                      <a:srgbClr val="00617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粗简黑简" panose="00020600040101010101" charset="-122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 rot="540000">
                <a:off x="5762" y="2408"/>
                <a:ext cx="570" cy="571"/>
              </a:xfrm>
              <a:prstGeom prst="ellipse">
                <a:avLst/>
              </a:prstGeom>
              <a:noFill/>
              <a:ln w="15875">
                <a:gradFill>
                  <a:gsLst>
                    <a:gs pos="0">
                      <a:srgbClr val="006170">
                        <a:alpha val="55000"/>
                      </a:srgbClr>
                    </a:gs>
                    <a:gs pos="72000">
                      <a:srgbClr val="00617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粗简黑简" panose="00020600040101010101" charset="-122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 rot="18600000">
                <a:off x="4372" y="2558"/>
                <a:ext cx="571" cy="570"/>
              </a:xfrm>
              <a:prstGeom prst="ellipse">
                <a:avLst/>
              </a:prstGeom>
              <a:noFill/>
              <a:ln w="15875">
                <a:gradFill>
                  <a:gsLst>
                    <a:gs pos="0">
                      <a:srgbClr val="004C58">
                        <a:alpha val="51000"/>
                      </a:srgbClr>
                    </a:gs>
                    <a:gs pos="72000">
                      <a:srgbClr val="005C6A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汉仪粗简黑简" panose="00020600040101010101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706755" y="2411095"/>
            <a:ext cx="7078980" cy="1014730"/>
            <a:chOff x="1161" y="3947"/>
            <a:chExt cx="11148" cy="1598"/>
          </a:xfrm>
        </p:grpSpPr>
        <p:sp>
          <p:nvSpPr>
            <p:cNvPr id="14" name="文本框 13"/>
            <p:cNvSpPr txBox="1"/>
            <p:nvPr/>
          </p:nvSpPr>
          <p:spPr>
            <a:xfrm>
              <a:off x="3911" y="3947"/>
              <a:ext cx="5648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6000" b="1">
                  <a:solidFill>
                    <a:srgbClr val="006170"/>
                  </a:solidFill>
                  <a:cs typeface="汉仪粗简黑简" panose="00020600040101010101" charset="-122"/>
                  <a:sym typeface="+mn-ea"/>
                </a:rPr>
                <a:t>感谢观看</a:t>
              </a:r>
              <a:endParaRPr lang="zh-CN" altLang="en-US" sz="6000" b="1">
                <a:solidFill>
                  <a:srgbClr val="006170"/>
                </a:solidFill>
                <a:cs typeface="汉仪粗简黑简" panose="00020600040101010101" charset="-122"/>
                <a:sym typeface="+mn-ea"/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1161" y="4584"/>
              <a:ext cx="2600" cy="440"/>
              <a:chOff x="1640" y="5502"/>
              <a:chExt cx="2600" cy="440"/>
            </a:xfrm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1640" y="5502"/>
                <a:ext cx="2592" cy="0"/>
              </a:xfrm>
              <a:prstGeom prst="line">
                <a:avLst/>
              </a:prstGeom>
              <a:ln w="15875">
                <a:solidFill>
                  <a:srgbClr val="EA78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1640" y="5612"/>
                <a:ext cx="2592" cy="0"/>
              </a:xfrm>
              <a:prstGeom prst="line">
                <a:avLst/>
              </a:prstGeom>
              <a:ln w="15875">
                <a:solidFill>
                  <a:srgbClr val="199D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>
                <a:off x="1640" y="5722"/>
                <a:ext cx="2592" cy="0"/>
              </a:xfrm>
              <a:prstGeom prst="line">
                <a:avLst/>
              </a:prstGeom>
              <a:ln w="15875">
                <a:solidFill>
                  <a:srgbClr val="691A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1640" y="5832"/>
                <a:ext cx="2592" cy="0"/>
              </a:xfrm>
              <a:prstGeom prst="line">
                <a:avLst/>
              </a:prstGeom>
              <a:ln w="15875">
                <a:solidFill>
                  <a:srgbClr val="B4171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1648" y="5942"/>
                <a:ext cx="2592" cy="0"/>
              </a:xfrm>
              <a:prstGeom prst="line">
                <a:avLst/>
              </a:prstGeom>
              <a:ln w="15875">
                <a:solidFill>
                  <a:srgbClr val="F1B8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组合 79"/>
            <p:cNvGrpSpPr/>
            <p:nvPr/>
          </p:nvGrpSpPr>
          <p:grpSpPr>
            <a:xfrm>
              <a:off x="9709" y="4584"/>
              <a:ext cx="2600" cy="440"/>
              <a:chOff x="1640" y="5502"/>
              <a:chExt cx="2600" cy="440"/>
            </a:xfrm>
          </p:grpSpPr>
          <p:cxnSp>
            <p:nvCxnSpPr>
              <p:cNvPr id="81" name="直接连接符 80"/>
              <p:cNvCxnSpPr/>
              <p:nvPr/>
            </p:nvCxnSpPr>
            <p:spPr>
              <a:xfrm>
                <a:off x="1640" y="5502"/>
                <a:ext cx="2592" cy="0"/>
              </a:xfrm>
              <a:prstGeom prst="line">
                <a:avLst/>
              </a:prstGeom>
              <a:ln w="15875">
                <a:solidFill>
                  <a:srgbClr val="EA785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1640" y="5612"/>
                <a:ext cx="2592" cy="0"/>
              </a:xfrm>
              <a:prstGeom prst="line">
                <a:avLst/>
              </a:prstGeom>
              <a:ln w="15875">
                <a:solidFill>
                  <a:srgbClr val="199D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1640" y="5722"/>
                <a:ext cx="2592" cy="0"/>
              </a:xfrm>
              <a:prstGeom prst="line">
                <a:avLst/>
              </a:prstGeom>
              <a:ln w="15875">
                <a:solidFill>
                  <a:srgbClr val="691A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>
                <a:off x="1640" y="5832"/>
                <a:ext cx="2592" cy="0"/>
              </a:xfrm>
              <a:prstGeom prst="line">
                <a:avLst/>
              </a:prstGeom>
              <a:ln w="15875">
                <a:solidFill>
                  <a:srgbClr val="B4171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1648" y="5942"/>
                <a:ext cx="2592" cy="0"/>
              </a:xfrm>
              <a:prstGeom prst="line">
                <a:avLst/>
              </a:prstGeom>
              <a:ln w="15875">
                <a:solidFill>
                  <a:srgbClr val="F1B8B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组合 54"/>
          <p:cNvGrpSpPr/>
          <p:nvPr/>
        </p:nvGrpSpPr>
        <p:grpSpPr>
          <a:xfrm>
            <a:off x="1149350" y="4196715"/>
            <a:ext cx="4061460" cy="1282065"/>
            <a:chOff x="4124" y="8143"/>
            <a:chExt cx="6396" cy="2019"/>
          </a:xfrm>
        </p:grpSpPr>
        <p:sp>
          <p:nvSpPr>
            <p:cNvPr id="25" name="文本框 24"/>
            <p:cNvSpPr txBox="1"/>
            <p:nvPr/>
          </p:nvSpPr>
          <p:spPr>
            <a:xfrm>
              <a:off x="4124" y="9679"/>
              <a:ext cx="639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>
                  <a:latin typeface="+mj-ea"/>
                  <a:ea typeface="+mj-ea"/>
                  <a:cs typeface="+mj-ea"/>
                </a:rPr>
                <a:t>地址：柬埔寨王国柴桢省磅罗</a:t>
              </a:r>
              <a:r>
                <a:rPr lang="zh-CN" altLang="en-US" sz="1400">
                  <a:latin typeface="+mj-ea"/>
                  <a:ea typeface="+mj-ea"/>
                  <a:cs typeface="+mj-ea"/>
                </a:rPr>
                <a:t>县</a:t>
              </a:r>
              <a:endParaRPr lang="zh-CN" altLang="en-US" sz="1400">
                <a:latin typeface="+mj-ea"/>
                <a:ea typeface="+mj-ea"/>
                <a:cs typeface="+mj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124" y="8143"/>
              <a:ext cx="434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>
                  <a:latin typeface="+mj-ea"/>
                  <a:ea typeface="+mj-ea"/>
                  <a:cs typeface="+mj-ea"/>
                </a:rPr>
                <a:t>电话：</a:t>
              </a:r>
              <a:r>
                <a:rPr lang="en-US" altLang="zh-CN" sz="1400">
                  <a:latin typeface="+mj-ea"/>
                  <a:ea typeface="+mj-ea"/>
                  <a:cs typeface="+mj-ea"/>
                </a:rPr>
                <a:t>+86 15950566289</a:t>
              </a:r>
              <a:endParaRPr lang="en-US" altLang="zh-CN" sz="1400">
                <a:latin typeface="+mj-ea"/>
                <a:ea typeface="+mj-ea"/>
                <a:cs typeface="+mj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124" y="8655"/>
              <a:ext cx="378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>
                  <a:latin typeface="+mj-ea"/>
                  <a:ea typeface="+mj-ea"/>
                  <a:cs typeface="+mj-ea"/>
                </a:rPr>
                <a:t>Http</a:t>
              </a:r>
              <a:r>
                <a:rPr lang="zh-CN" altLang="en-US" sz="1400">
                  <a:latin typeface="+mj-ea"/>
                  <a:ea typeface="+mj-ea"/>
                  <a:cs typeface="+mj-ea"/>
                </a:rPr>
                <a:t>：</a:t>
              </a:r>
              <a:r>
                <a:rPr lang="en-US" sz="1400">
                  <a:latin typeface="+mj-ea"/>
                  <a:ea typeface="+mj-ea"/>
                  <a:cs typeface="+mj-ea"/>
                </a:rPr>
                <a:t>www.csjsez.com</a:t>
              </a:r>
              <a:endParaRPr lang="en-US" sz="1400">
                <a:latin typeface="+mj-ea"/>
                <a:ea typeface="+mj-ea"/>
                <a:cs typeface="+mj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124" y="9167"/>
              <a:ext cx="6027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400">
                  <a:latin typeface="+mj-ea"/>
                  <a:ea typeface="+mj-ea"/>
                  <a:cs typeface="+mj-ea"/>
                </a:rPr>
                <a:t>Email</a:t>
              </a:r>
              <a:r>
                <a:rPr lang="zh-CN" altLang="en-US" sz="1400">
                  <a:latin typeface="+mj-ea"/>
                  <a:ea typeface="+mj-ea"/>
                  <a:cs typeface="+mj-ea"/>
                </a:rPr>
                <a:t>：</a:t>
              </a:r>
              <a:r>
                <a:rPr lang="en-US" altLang="zh-CN" sz="1400">
                  <a:latin typeface="+mj-ea"/>
                  <a:ea typeface="+mj-ea"/>
                  <a:cs typeface="+mj-ea"/>
                </a:rPr>
                <a:t>zhangxiaoxiao</a:t>
              </a:r>
              <a:r>
                <a:rPr lang="en-US" altLang="zh-CN" sz="1400">
                  <a:latin typeface="+mj-ea"/>
                  <a:ea typeface="+mj-ea"/>
                  <a:cs typeface="+mj-ea"/>
                </a:rPr>
                <a:t>@csjsez.com</a:t>
              </a:r>
              <a:endParaRPr lang="en-US" altLang="zh-CN" sz="1400">
                <a:latin typeface="+mj-ea"/>
                <a:ea typeface="+mj-ea"/>
                <a:cs typeface="+mj-ea"/>
              </a:endParaRPr>
            </a:p>
          </p:txBody>
        </p:sp>
      </p:grpSp>
      <p:pic>
        <p:nvPicPr>
          <p:cNvPr id="6" name="图片 5" descr="C:\Users\key\Desktop\图片正方\11 (1).jpg11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343265" y="2507615"/>
            <a:ext cx="5194935" cy="45288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70" h="7132">
                <a:moveTo>
                  <a:pt x="1783" y="0"/>
                </a:moveTo>
                <a:lnTo>
                  <a:pt x="6687" y="0"/>
                </a:lnTo>
                <a:lnTo>
                  <a:pt x="8470" y="3566"/>
                </a:lnTo>
                <a:lnTo>
                  <a:pt x="6687" y="7132"/>
                </a:lnTo>
                <a:lnTo>
                  <a:pt x="1783" y="7132"/>
                </a:lnTo>
                <a:lnTo>
                  <a:pt x="0" y="3566"/>
                </a:lnTo>
                <a:lnTo>
                  <a:pt x="1783" y="0"/>
                </a:lnTo>
                <a:close/>
              </a:path>
            </a:pathLst>
          </a:custGeom>
        </p:spPr>
      </p:pic>
      <p:sp>
        <p:nvSpPr>
          <p:cNvPr id="21" name="六边形 20"/>
          <p:cNvSpPr/>
          <p:nvPr/>
        </p:nvSpPr>
        <p:spPr>
          <a:xfrm>
            <a:off x="8263255" y="2508250"/>
            <a:ext cx="5378450" cy="4528185"/>
          </a:xfrm>
          <a:prstGeom prst="hexagon">
            <a:avLst/>
          </a:prstGeom>
          <a:solidFill>
            <a:srgbClr val="006B7E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粗简黑简" panose="00020600040101010101" charset="-122"/>
            </a:endParaRPr>
          </a:p>
        </p:txBody>
      </p:sp>
      <p:pic>
        <p:nvPicPr>
          <p:cNvPr id="2" name="图片 1" descr="微信图片_20241223092325"/>
          <p:cNvPicPr>
            <a:picLocks noChangeAspect="1"/>
          </p:cNvPicPr>
          <p:nvPr/>
        </p:nvPicPr>
        <p:blipFill>
          <a:blip r:embed="rId2"/>
          <a:srcRect r="-1832" b="36491"/>
          <a:stretch>
            <a:fillRect/>
          </a:stretch>
        </p:blipFill>
        <p:spPr>
          <a:xfrm>
            <a:off x="3536950" y="829945"/>
            <a:ext cx="1673225" cy="1678305"/>
          </a:xfrm>
          <a:prstGeom prst="ellipse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305" y="3942080"/>
            <a:ext cx="1754505" cy="1697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0705" y="1136650"/>
            <a:ext cx="9704705" cy="57213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Arial" panose="020B0604020202020204" pitchFamily="34" charset="0"/>
              </a:rPr>
              <a:t>顺势而为，</a:t>
            </a:r>
            <a:r>
              <a:rPr lang="zh-CN" dirty="0">
                <a:sym typeface="Arial" panose="020B0604020202020204" pitchFamily="34" charset="0"/>
              </a:rPr>
              <a:t>大势所趋</a:t>
            </a:r>
            <a:endParaRPr lang="zh-CN" dirty="0"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9135" y="928370"/>
            <a:ext cx="11169015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自18 世纪末以来，全球已历经四次产业转移，依次为从英国至美国、从美国至日本和德国、从日本至亚洲四小龙、从亚洲四小龙至中国内地</a:t>
            </a:r>
            <a:r>
              <a:rPr lang="zh-CN" altLang="zh-TW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。</a:t>
            </a:r>
            <a:endParaRPr lang="zh-CN" altLang="zh-TW">
              <a:solidFill>
                <a:schemeClr val="tx1">
                  <a:lumMod val="75000"/>
                  <a:lumOff val="2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Arial" panose="020B0604020202020204" pitchFamily="34" charset="0"/>
            </a:endParaRPr>
          </a:p>
          <a:p>
            <a:pPr algn="just" fontAlgn="auto">
              <a:lnSpc>
                <a:spcPct val="130000"/>
              </a:lnSpc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当下，全球已进入第五次国际产业转移阶段，即从中国内地向东南亚转移。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915" y="5518150"/>
            <a:ext cx="3115945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lnSpc>
                <a:spcPct val="130000"/>
              </a:lnSpc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产业转移 第5轮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  <a:p>
            <a:pPr marL="285750" indent="-285750" algn="just">
              <a:lnSpc>
                <a:spcPct val="130000"/>
              </a:lnSpc>
              <a:buClrTx/>
              <a:buSzTx/>
              <a:buFont typeface="Wingdings" panose="05000000000000000000" charset="0"/>
              <a:buChar char="Ø"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  <a:p>
            <a:pPr indent="0" algn="just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制造业正加速流向东南亚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Arial" panose="020B0604020202020204" pitchFamily="34" charset="0"/>
              </a:rPr>
              <a:t>柬埔寨</a:t>
            </a:r>
            <a:r>
              <a:rPr lang="zh-CN" altLang="en-US">
                <a:sym typeface="Arial" panose="020B0604020202020204" pitchFamily="34" charset="0"/>
              </a:rPr>
              <a:t>区域优势</a:t>
            </a:r>
            <a:endParaRPr lang="zh-CN" altLang="en-US"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94360" y="1198245"/>
            <a:ext cx="11003280" cy="4927600"/>
            <a:chOff x="594360" y="1198245"/>
            <a:chExt cx="11003280" cy="4927600"/>
          </a:xfrm>
        </p:grpSpPr>
        <p:sp>
          <p:nvSpPr>
            <p:cNvPr id="6" name="矩形 5"/>
            <p:cNvSpPr/>
            <p:nvPr/>
          </p:nvSpPr>
          <p:spPr>
            <a:xfrm>
              <a:off x="594360" y="1198245"/>
              <a:ext cx="11003280" cy="492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汉仪粗简黑简" panose="00020600040101010101" charset="-122"/>
              </a:endParaRPr>
            </a:p>
          </p:txBody>
        </p:sp>
        <p:sp>
          <p:nvSpPr>
            <p:cNvPr id="3" name="TextBox 3"/>
            <p:cNvSpPr txBox="1"/>
            <p:nvPr/>
          </p:nvSpPr>
          <p:spPr>
            <a:xfrm>
              <a:off x="1256665" y="1671955"/>
              <a:ext cx="4434840" cy="42805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algn="just">
                <a:defRPr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zh-CN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身处这种百年未有之变局，在东南亚的各个国家中，</a:t>
              </a:r>
              <a:r>
                <a:rPr lang="zh-CN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柬埔寨毫无疑问是我国外贸工厂的最佳选择</a:t>
              </a:r>
              <a:endParaRPr lang="zh-CN" altLang="en-US" sz="1400"/>
            </a:p>
            <a:p>
              <a:pPr algn="l">
                <a:lnSpc>
                  <a:spcPct val="130000"/>
                </a:lnSpc>
              </a:pPr>
              <a:endPara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endParaRPr>
            </a:p>
            <a:p>
              <a:pPr marL="285750" indent="-285750" algn="l">
                <a:lnSpc>
                  <a:spcPct val="130000"/>
                </a:lnSpc>
                <a:buClrTx/>
                <a:buSzTx/>
                <a:buFont typeface="Wingdings" panose="05000000000000000000" charset="0"/>
                <a:buChar char="l"/>
              </a:pPr>
              <a:r>
                <a:rPr lang="zh-CN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东南亚枢纽，东盟十国中心</a:t>
              </a:r>
              <a:endPara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endParaRPr>
            </a:p>
            <a:p>
              <a:pPr marL="285750" indent="-285750" algn="l">
                <a:lnSpc>
                  <a:spcPct val="130000"/>
                </a:lnSpc>
                <a:buClrTx/>
                <a:buSzTx/>
                <a:buFont typeface="Wingdings" panose="05000000000000000000" charset="0"/>
                <a:buChar char="l"/>
              </a:pPr>
              <a:endPara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endParaRPr>
            </a:p>
            <a:p>
              <a:pPr marL="285750" indent="-285750" algn="l">
                <a:lnSpc>
                  <a:spcPct val="130000"/>
                </a:lnSpc>
                <a:buClrTx/>
                <a:buSzTx/>
                <a:buFont typeface="Wingdings" panose="05000000000000000000" charset="0"/>
                <a:buChar char="l"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“</a:t>
              </a:r>
              <a:r>
                <a:rPr lang="zh-CN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丝绸之路经济带”21世纪海上丝绸之路交汇点</a:t>
              </a:r>
              <a:endPara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endParaRPr>
            </a:p>
            <a:p>
              <a:pPr marL="285750" indent="-285750" algn="l">
                <a:lnSpc>
                  <a:spcPct val="130000"/>
                </a:lnSpc>
                <a:buClrTx/>
                <a:buSzTx/>
                <a:buFont typeface="Wingdings" panose="05000000000000000000" charset="0"/>
                <a:buChar char="l"/>
              </a:pPr>
              <a:endPara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endParaRPr>
            </a:p>
            <a:p>
              <a:pPr marL="285750" indent="-285750" algn="l">
                <a:lnSpc>
                  <a:spcPct val="130000"/>
                </a:lnSpc>
                <a:buClrTx/>
                <a:buSzTx/>
                <a:buFont typeface="Wingdings" panose="05000000000000000000" charset="0"/>
                <a:buChar char="l"/>
              </a:pPr>
              <a:r>
                <a:rPr lang="zh-CN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2小时泛亚高铁经济圈，1.5小时飞行至东盟其他国家</a:t>
              </a:r>
              <a:endPara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endParaRPr>
            </a:p>
            <a:p>
              <a:pPr marL="285750" indent="-285750" algn="l">
                <a:lnSpc>
                  <a:spcPct val="130000"/>
                </a:lnSpc>
                <a:buClrTx/>
                <a:buSzTx/>
                <a:buFont typeface="Wingdings" panose="05000000000000000000" charset="0"/>
                <a:buChar char="l"/>
              </a:pPr>
              <a:endPara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endParaRPr>
            </a:p>
            <a:p>
              <a:pPr marL="285750" indent="-285750" algn="l">
                <a:lnSpc>
                  <a:spcPct val="130000"/>
                </a:lnSpc>
                <a:buClrTx/>
                <a:buSzTx/>
                <a:buFont typeface="Wingdings" panose="05000000000000000000" charset="0"/>
                <a:buChar char="l"/>
              </a:pPr>
              <a:r>
                <a:rPr lang="zh-CN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粗简黑简" panose="00020600040101010101" charset="-122"/>
                  <a:ea typeface="汉仪粗简黑简" panose="00020600040101010101" charset="-122"/>
                  <a:cs typeface="汉仪粗简黑简" panose="00020600040101010101" charset="-122"/>
                  <a:sym typeface="+mn-ea"/>
                </a:rPr>
                <a:t>柬埔寨是东南亚唯一美元结算，外汇进出自由的国家，没有外汇管制和汇兑损失</a:t>
              </a:r>
              <a:endPara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endParaRPr>
            </a:p>
            <a:p>
              <a:pPr algn="l">
                <a:lnSpc>
                  <a:spcPct val="130000"/>
                </a:lnSpc>
              </a:pP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 flipH="1">
              <a:off x="1143000" y="1782445"/>
              <a:ext cx="8890" cy="3495675"/>
            </a:xfrm>
            <a:prstGeom prst="line">
              <a:avLst/>
            </a:prstGeom>
            <a:ln w="28575">
              <a:solidFill>
                <a:srgbClr val="006B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3090" y="1284605"/>
            <a:ext cx="5862320" cy="47542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+mn-ea"/>
                <a:sym typeface="+mn-ea"/>
              </a:rPr>
              <a:t>柬埔寨投资</a:t>
            </a:r>
            <a:r>
              <a:rPr lang="zh-CN" altLang="en-US">
                <a:latin typeface="+mn-ea"/>
                <a:sym typeface="+mn-ea"/>
              </a:rPr>
              <a:t>优势</a:t>
            </a:r>
            <a:endParaRPr lang="zh-CN" altLang="en-US">
              <a:latin typeface="+mn-ea"/>
              <a:sym typeface="+mn-ea"/>
            </a:endParaRPr>
          </a:p>
        </p:txBody>
      </p:sp>
      <p:grpSp>
        <p:nvGrpSpPr>
          <p:cNvPr id="76" name="组合 75"/>
          <p:cNvGrpSpPr/>
          <p:nvPr>
            <p:custDataLst>
              <p:tags r:id="rId1"/>
            </p:custDataLst>
          </p:nvPr>
        </p:nvGrpSpPr>
        <p:grpSpPr>
          <a:xfrm>
            <a:off x="566420" y="1111250"/>
            <a:ext cx="11059795" cy="5009515"/>
            <a:chOff x="1262" y="2566"/>
            <a:chExt cx="15945" cy="6134"/>
          </a:xfrm>
        </p:grpSpPr>
        <p:sp>
          <p:nvSpPr>
            <p:cNvPr id="7" name="同心圆 6"/>
            <p:cNvSpPr/>
            <p:nvPr>
              <p:custDataLst>
                <p:tags r:id="rId2"/>
              </p:custDataLst>
            </p:nvPr>
          </p:nvSpPr>
          <p:spPr>
            <a:xfrm flipH="1">
              <a:off x="5959" y="2566"/>
              <a:ext cx="6134" cy="6134"/>
            </a:xfrm>
            <a:prstGeom prst="donut">
              <a:avLst>
                <a:gd name="adj" fmla="val 12165"/>
              </a:avLst>
            </a:prstGeom>
            <a:gradFill>
              <a:gsLst>
                <a:gs pos="100000">
                  <a:srgbClr val="E6EDF3">
                    <a:alpha val="100000"/>
                  </a:srgbClr>
                </a:gs>
                <a:gs pos="0">
                  <a:srgbClr val="E6EDF3">
                    <a:alpha val="100000"/>
                  </a:srgbClr>
                </a:gs>
                <a:gs pos="50000">
                  <a:srgbClr val="E6EDF3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同心圆 10"/>
            <p:cNvSpPr/>
            <p:nvPr>
              <p:custDataLst>
                <p:tags r:id="rId3"/>
              </p:custDataLst>
            </p:nvPr>
          </p:nvSpPr>
          <p:spPr>
            <a:xfrm rot="5400000" flipH="1">
              <a:off x="6503" y="3110"/>
              <a:ext cx="5046" cy="5046"/>
            </a:xfrm>
            <a:prstGeom prst="donut">
              <a:avLst>
                <a:gd name="adj" fmla="val 588"/>
              </a:avLst>
            </a:prstGeom>
            <a:gradFill>
              <a:gsLst>
                <a:gs pos="100000">
                  <a:srgbClr val="5B7389"/>
                </a:gs>
                <a:gs pos="0">
                  <a:srgbClr val="5B7389"/>
                </a:gs>
                <a:gs pos="50000">
                  <a:srgbClr val="E6EDF3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4"/>
              </p:custDataLst>
            </p:nvPr>
          </p:nvSpPr>
          <p:spPr>
            <a:xfrm>
              <a:off x="10175" y="3085"/>
              <a:ext cx="1130" cy="1130"/>
            </a:xfrm>
            <a:prstGeom prst="ellipse">
              <a:avLst/>
            </a:prstGeom>
            <a:solidFill>
              <a:srgbClr val="FAFBFD"/>
            </a:solidFill>
            <a:ln w="12700">
              <a:solidFill>
                <a:srgbClr val="5B7389"/>
              </a:solidFill>
            </a:ln>
            <a:effectLst>
              <a:outerShdw blurRad="127000" dist="76200" dir="2700000" sx="101000" sy="101000" algn="tl" rotWithShape="0">
                <a:srgbClr val="5B7389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>
              <p:custDataLst>
                <p:tags r:id="rId5"/>
              </p:custDataLst>
            </p:nvPr>
          </p:nvSpPr>
          <p:spPr>
            <a:xfrm>
              <a:off x="10175" y="7015"/>
              <a:ext cx="1130" cy="1130"/>
            </a:xfrm>
            <a:prstGeom prst="ellipse">
              <a:avLst/>
            </a:prstGeom>
            <a:solidFill>
              <a:srgbClr val="FAFBFD"/>
            </a:solidFill>
            <a:ln w="12700">
              <a:solidFill>
                <a:srgbClr val="5B7389"/>
              </a:solidFill>
            </a:ln>
            <a:effectLst>
              <a:outerShdw blurRad="127000" dist="76200" dir="2700000" sx="101000" sy="101000" algn="tl" rotWithShape="0">
                <a:srgbClr val="5B7389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>
              <p:custDataLst>
                <p:tags r:id="rId6"/>
              </p:custDataLst>
            </p:nvPr>
          </p:nvSpPr>
          <p:spPr>
            <a:xfrm>
              <a:off x="10982" y="5020"/>
              <a:ext cx="1130" cy="1130"/>
            </a:xfrm>
            <a:prstGeom prst="ellipse">
              <a:avLst/>
            </a:prstGeom>
            <a:solidFill>
              <a:srgbClr val="FAFBFD"/>
            </a:solidFill>
            <a:ln w="12700">
              <a:solidFill>
                <a:srgbClr val="5B7389"/>
              </a:solidFill>
            </a:ln>
            <a:effectLst>
              <a:outerShdw blurRad="127000" dist="76200" dir="2700000" sx="101000" sy="101000" algn="tl" rotWithShape="0">
                <a:srgbClr val="5B7389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>
              <p:custDataLst>
                <p:tags r:id="rId7"/>
              </p:custDataLst>
            </p:nvPr>
          </p:nvGrpSpPr>
          <p:grpSpPr>
            <a:xfrm rot="0">
              <a:off x="12452" y="2861"/>
              <a:ext cx="4755" cy="5622"/>
              <a:chOff x="12745" y="2856"/>
              <a:chExt cx="4755" cy="5622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12745" y="2856"/>
                <a:ext cx="4454" cy="1854"/>
                <a:chOff x="12745" y="2856"/>
                <a:chExt cx="4454" cy="1854"/>
              </a:xfrm>
            </p:grpSpPr>
            <p:sp>
              <p:nvSpPr>
                <p:cNvPr id="41" name="文本框 40"/>
                <p:cNvSpPr txBox="1"/>
                <p:nvPr>
                  <p:custDataLst>
                    <p:tags r:id="rId8"/>
                  </p:custDataLst>
                </p:nvPr>
              </p:nvSpPr>
              <p:spPr>
                <a:xfrm flipH="1">
                  <a:off x="12745" y="3327"/>
                  <a:ext cx="4454" cy="13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p>
                  <a:pPr marL="171450" indent="-171450" algn="l" fontAlgn="auto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900">
                      <a:sym typeface="+mn-ea"/>
                    </a:rPr>
                    <a:t>投资保护协议：与多国签署双边投资保护协议，保障外资企业权益。</a:t>
                  </a:r>
                  <a:endParaRPr lang="zh-CN" altLang="en-US" sz="900"/>
                </a:p>
                <a:p>
                  <a:pPr marL="171450" indent="-171450" algn="l" fontAlgn="auto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900">
                      <a:sym typeface="+mn-ea"/>
                    </a:rPr>
                    <a:t>法律支持：通过《投资法》为外资企业提供法律保护和优惠政策。</a:t>
                  </a:r>
                  <a:endParaRPr lang="zh-CN" altLang="en-US" sz="900"/>
                </a:p>
                <a:p>
                  <a:pPr indent="0" algn="l" fontAlgn="auto">
                    <a:lnSpc>
                      <a:spcPct val="150000"/>
                    </a:lnSpc>
                  </a:pPr>
                  <a:endParaRPr lang="zh-CN" sz="900" b="0">
                    <a:solidFill>
                      <a:srgbClr val="3D4852"/>
                    </a:solidFill>
                    <a:latin typeface="汉仪旗黑-55简" panose="00020600040101010101" charset="-128"/>
                    <a:ea typeface="汉仪旗黑-55简" panose="00020600040101010101" charset="-128"/>
                  </a:endParaRPr>
                </a:p>
              </p:txBody>
            </p:sp>
            <p:sp>
              <p:nvSpPr>
                <p:cNvPr id="28" name="文本框 27"/>
                <p:cNvSpPr txBox="1"/>
                <p:nvPr>
                  <p:custDataLst>
                    <p:tags r:id="rId9"/>
                  </p:custDataLst>
                </p:nvPr>
              </p:nvSpPr>
              <p:spPr>
                <a:xfrm flipH="1">
                  <a:off x="12745" y="2856"/>
                  <a:ext cx="2490" cy="41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:r>
                    <a:rPr lang="zh-CN" altLang="en-US" sz="1600">
                      <a:sym typeface="+mn-ea"/>
                    </a:rPr>
                    <a:t>投资保障</a:t>
                  </a:r>
                  <a:endParaRPr lang="zh-CN" altLang="en-US" sz="1600">
                    <a:solidFill>
                      <a:srgbClr val="594548"/>
                    </a:solidFill>
                    <a:latin typeface="汉仪雅酷黑 75W" panose="020B0804020202020204" charset="-122"/>
                    <a:ea typeface="汉仪雅酷黑 75W" panose="020B0804020202020204" charset="-122"/>
                    <a:sym typeface="+mn-ea"/>
                  </a:endParaRPr>
                </a:p>
              </p:txBody>
            </p:sp>
          </p:grpSp>
          <p:grpSp>
            <p:nvGrpSpPr>
              <p:cNvPr id="31" name="组合 30"/>
              <p:cNvGrpSpPr/>
              <p:nvPr/>
            </p:nvGrpSpPr>
            <p:grpSpPr>
              <a:xfrm>
                <a:off x="12745" y="7052"/>
                <a:ext cx="4454" cy="1426"/>
                <a:chOff x="12745" y="7052"/>
                <a:chExt cx="4454" cy="1426"/>
              </a:xfrm>
            </p:grpSpPr>
            <p:sp>
              <p:nvSpPr>
                <p:cNvPr id="32" name="文本框 31"/>
                <p:cNvSpPr txBox="1"/>
                <p:nvPr>
                  <p:custDataLst>
                    <p:tags r:id="rId10"/>
                  </p:custDataLst>
                </p:nvPr>
              </p:nvSpPr>
              <p:spPr>
                <a:xfrm flipH="1">
                  <a:off x="12745" y="7603"/>
                  <a:ext cx="4454" cy="87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p>
                  <a:pPr marL="171450" indent="-171450" algn="l" fontAlgn="auto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900">
                      <a:sym typeface="+mn-ea"/>
                    </a:rPr>
                    <a:t>低成本劳动力：劳动力成本低，且</a:t>
                  </a:r>
                  <a:r>
                    <a:rPr lang="en-US" altLang="zh-CN" sz="900">
                      <a:sym typeface="+mn-ea"/>
                    </a:rPr>
                    <a:t>70%</a:t>
                  </a:r>
                  <a:r>
                    <a:rPr lang="zh-CN" altLang="en-US" sz="900">
                      <a:sym typeface="+mn-ea"/>
                    </a:rPr>
                    <a:t>人口年龄在</a:t>
                  </a:r>
                  <a:r>
                    <a:rPr lang="en-US" altLang="zh-CN" sz="900">
                      <a:sym typeface="+mn-ea"/>
                    </a:rPr>
                    <a:t>35</a:t>
                  </a:r>
                  <a:r>
                    <a:rPr lang="zh-CN" altLang="en-US" sz="900">
                      <a:sym typeface="+mn-ea"/>
                    </a:rPr>
                    <a:t>岁以下，适合制造</a:t>
                  </a:r>
                  <a:r>
                    <a:rPr lang="zh-CN" altLang="en-US" sz="900">
                      <a:sym typeface="+mn-ea"/>
                    </a:rPr>
                    <a:t>加工产业。</a:t>
                  </a:r>
                  <a:endParaRPr lang="zh-CN" altLang="en-US" sz="900"/>
                </a:p>
                <a:p>
                  <a:pPr indent="0" algn="l" fontAlgn="auto">
                    <a:lnSpc>
                      <a:spcPct val="150000"/>
                    </a:lnSpc>
                  </a:pPr>
                  <a:endParaRPr lang="zh-CN" sz="900" b="0">
                    <a:solidFill>
                      <a:srgbClr val="3D4852"/>
                    </a:solidFill>
                    <a:latin typeface="汉仪旗黑-55简" panose="00020600040101010101" charset="-128"/>
                    <a:ea typeface="汉仪旗黑-55简" panose="00020600040101010101" charset="-128"/>
                  </a:endParaRPr>
                </a:p>
              </p:txBody>
            </p:sp>
            <p:sp>
              <p:nvSpPr>
                <p:cNvPr id="33" name="文本框 32"/>
                <p:cNvSpPr txBox="1"/>
                <p:nvPr>
                  <p:custDataLst>
                    <p:tags r:id="rId11"/>
                  </p:custDataLst>
                </p:nvPr>
              </p:nvSpPr>
              <p:spPr>
                <a:xfrm flipH="1">
                  <a:off x="12745" y="7052"/>
                  <a:ext cx="2490" cy="41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:r>
                    <a:rPr lang="zh-CN" altLang="en-US" sz="1600">
                      <a:sym typeface="+mn-ea"/>
                    </a:rPr>
                    <a:t>劳动力优势</a:t>
                  </a:r>
                  <a:endParaRPr lang="zh-CN" altLang="en-US" sz="1600">
                    <a:solidFill>
                      <a:srgbClr val="594548"/>
                    </a:solidFill>
                    <a:latin typeface="汉仪雅酷黑 75W" panose="020B0804020202020204" charset="-122"/>
                    <a:ea typeface="汉仪雅酷黑 75W" panose="020B0804020202020204" charset="-122"/>
                    <a:sym typeface="+mn-ea"/>
                  </a:endParaRPr>
                </a:p>
              </p:txBody>
            </p:sp>
          </p:grpSp>
          <p:grpSp>
            <p:nvGrpSpPr>
              <p:cNvPr id="35" name="组合 34"/>
              <p:cNvGrpSpPr/>
              <p:nvPr/>
            </p:nvGrpSpPr>
            <p:grpSpPr>
              <a:xfrm>
                <a:off x="13046" y="4954"/>
                <a:ext cx="4454" cy="1184"/>
                <a:chOff x="12321" y="4818"/>
                <a:chExt cx="4454" cy="1184"/>
              </a:xfrm>
            </p:grpSpPr>
            <p:sp>
              <p:nvSpPr>
                <p:cNvPr id="36" name="文本框 35"/>
                <p:cNvSpPr txBox="1"/>
                <p:nvPr>
                  <p:custDataLst>
                    <p:tags r:id="rId12"/>
                  </p:custDataLst>
                </p:nvPr>
              </p:nvSpPr>
              <p:spPr>
                <a:xfrm flipH="1">
                  <a:off x="12321" y="5382"/>
                  <a:ext cx="4454" cy="62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p>
                  <a:pPr marL="171450" indent="-171450" algn="l" fontAlgn="auto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900">
                      <a:sym typeface="+mn-ea"/>
                    </a:rPr>
                    <a:t>外汇自由进出：无外汇管制，企业可自由汇出利润和资本。</a:t>
                  </a:r>
                  <a:endParaRPr lang="zh-CN" sz="900" b="0">
                    <a:solidFill>
                      <a:srgbClr val="3D4852"/>
                    </a:solidFill>
                    <a:latin typeface="汉仪旗黑-55简" panose="00020600040101010101" charset="-128"/>
                    <a:ea typeface="汉仪旗黑-55简" panose="00020600040101010101" charset="-128"/>
                  </a:endParaRPr>
                </a:p>
              </p:txBody>
            </p:sp>
            <p:sp>
              <p:nvSpPr>
                <p:cNvPr id="39" name="文本框 38"/>
                <p:cNvSpPr txBox="1"/>
                <p:nvPr>
                  <p:custDataLst>
                    <p:tags r:id="rId13"/>
                  </p:custDataLst>
                </p:nvPr>
              </p:nvSpPr>
              <p:spPr>
                <a:xfrm flipH="1">
                  <a:off x="12745" y="4818"/>
                  <a:ext cx="2490" cy="41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:r>
                    <a:rPr lang="zh-CN" altLang="en-US" sz="1600">
                      <a:sym typeface="+mn-ea"/>
                    </a:rPr>
                    <a:t>外汇自由化</a:t>
                  </a:r>
                  <a:endParaRPr lang="zh-CN" altLang="en-US" sz="1600">
                    <a:solidFill>
                      <a:srgbClr val="594548"/>
                    </a:solidFill>
                    <a:latin typeface="汉仪雅酷黑 75W" panose="020B0804020202020204" charset="-122"/>
                    <a:ea typeface="汉仪雅酷黑 75W" panose="020B0804020202020204" charset="-122"/>
                    <a:sym typeface="+mn-ea"/>
                  </a:endParaRPr>
                </a:p>
              </p:txBody>
            </p:sp>
          </p:grpSp>
        </p:grpSp>
        <p:grpSp>
          <p:nvGrpSpPr>
            <p:cNvPr id="40" name="组合 39"/>
            <p:cNvGrpSpPr/>
            <p:nvPr>
              <p:custDataLst>
                <p:tags r:id="rId14"/>
              </p:custDataLst>
            </p:nvPr>
          </p:nvGrpSpPr>
          <p:grpSpPr>
            <a:xfrm rot="0" flipH="1">
              <a:off x="1262" y="2861"/>
              <a:ext cx="4537" cy="5622"/>
              <a:chOff x="12744" y="2856"/>
              <a:chExt cx="4537" cy="5622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12744" y="2856"/>
                <a:ext cx="3677" cy="1089"/>
                <a:chOff x="12744" y="2856"/>
                <a:chExt cx="3677" cy="1089"/>
              </a:xfrm>
            </p:grpSpPr>
            <p:sp>
              <p:nvSpPr>
                <p:cNvPr id="54" name="文本框 53"/>
                <p:cNvSpPr txBox="1"/>
                <p:nvPr>
                  <p:custDataLst>
                    <p:tags r:id="rId15"/>
                  </p:custDataLst>
                </p:nvPr>
              </p:nvSpPr>
              <p:spPr>
                <a:xfrm flipH="1">
                  <a:off x="12744" y="3325"/>
                  <a:ext cx="3677" cy="62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p>
                  <a:pPr marL="171450" indent="-171450" algn="r" fontAlgn="auto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900">
                      <a:sym typeface="+mn-ea"/>
                    </a:rPr>
                    <a:t>经济特区政策：在经济特区投资的企业可享受生产相关物料进出口免税</a:t>
                  </a:r>
                  <a:r>
                    <a:rPr lang="zh-CN" altLang="en-US" sz="900">
                      <a:sym typeface="+mn-ea"/>
                    </a:rPr>
                    <a:t>政策</a:t>
                  </a:r>
                  <a:endParaRPr lang="zh-CN" altLang="en-US" sz="900">
                    <a:sym typeface="+mn-ea"/>
                  </a:endParaRPr>
                </a:p>
              </p:txBody>
            </p:sp>
            <p:sp>
              <p:nvSpPr>
                <p:cNvPr id="55" name="文本框 54"/>
                <p:cNvSpPr txBox="1"/>
                <p:nvPr>
                  <p:custDataLst>
                    <p:tags r:id="rId16"/>
                  </p:custDataLst>
                </p:nvPr>
              </p:nvSpPr>
              <p:spPr>
                <a:xfrm flipH="1">
                  <a:off x="12745" y="2856"/>
                  <a:ext cx="2490" cy="715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r"/>
                  <a:r>
                    <a:rPr lang="zh-CN" altLang="en-US" sz="1600">
                      <a:sym typeface="+mn-ea"/>
                    </a:rPr>
                    <a:t>税收优惠</a:t>
                  </a:r>
                  <a:endParaRPr lang="zh-CN" altLang="en-US" sz="1600"/>
                </a:p>
                <a:p>
                  <a:pPr algn="r"/>
                  <a:endParaRPr lang="zh-CN" altLang="en-US" sz="1600">
                    <a:solidFill>
                      <a:srgbClr val="594548"/>
                    </a:solidFill>
                    <a:latin typeface="汉仪雅酷黑 75W" panose="020B0804020202020204" charset="-122"/>
                    <a:ea typeface="汉仪雅酷黑 75W" panose="020B0804020202020204" charset="-122"/>
                    <a:sym typeface="+mn-ea"/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12745" y="7052"/>
                <a:ext cx="3215" cy="1426"/>
                <a:chOff x="12745" y="7052"/>
                <a:chExt cx="3215" cy="1426"/>
              </a:xfrm>
            </p:grpSpPr>
            <p:sp>
              <p:nvSpPr>
                <p:cNvPr id="57" name="文本框 56"/>
                <p:cNvSpPr txBox="1"/>
                <p:nvPr>
                  <p:custDataLst>
                    <p:tags r:id="rId17"/>
                  </p:custDataLst>
                </p:nvPr>
              </p:nvSpPr>
              <p:spPr>
                <a:xfrm flipH="1">
                  <a:off x="12745" y="7603"/>
                  <a:ext cx="3215" cy="87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p>
                  <a:pPr marL="171450" indent="-171450" algn="r" fontAlgn="auto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900">
                      <a:sym typeface="+mn-ea"/>
                    </a:rPr>
                    <a:t>长期租赁：外国投资者可租赁土地，最长租赁期限为</a:t>
                  </a:r>
                  <a:r>
                    <a:rPr lang="en-US" altLang="zh-CN" sz="900">
                      <a:sym typeface="+mn-ea"/>
                    </a:rPr>
                    <a:t>50</a:t>
                  </a:r>
                  <a:r>
                    <a:rPr lang="zh-CN" altLang="en-US" sz="900">
                      <a:sym typeface="+mn-ea"/>
                    </a:rPr>
                    <a:t>年，并可续租。</a:t>
                  </a:r>
                  <a:endParaRPr lang="zh-CN" altLang="en-US" sz="900"/>
                </a:p>
                <a:p>
                  <a:pPr indent="0" algn="r" fontAlgn="auto">
                    <a:lnSpc>
                      <a:spcPct val="150000"/>
                    </a:lnSpc>
                  </a:pPr>
                  <a:endParaRPr lang="zh-CN" sz="900" b="0">
                    <a:solidFill>
                      <a:srgbClr val="3D4852"/>
                    </a:solidFill>
                    <a:latin typeface="汉仪旗黑-55简" panose="00020600040101010101" charset="-128"/>
                    <a:ea typeface="汉仪旗黑-55简" panose="00020600040101010101" charset="-128"/>
                  </a:endParaRPr>
                </a:p>
              </p:txBody>
            </p:sp>
            <p:sp>
              <p:nvSpPr>
                <p:cNvPr id="58" name="文本框 57"/>
                <p:cNvSpPr txBox="1"/>
                <p:nvPr>
                  <p:custDataLst>
                    <p:tags r:id="rId18"/>
                  </p:custDataLst>
                </p:nvPr>
              </p:nvSpPr>
              <p:spPr>
                <a:xfrm flipH="1">
                  <a:off x="12745" y="7052"/>
                  <a:ext cx="2490" cy="41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r"/>
                  <a:r>
                    <a:rPr lang="zh-CN" altLang="en-US" sz="1600">
                      <a:sym typeface="+mn-ea"/>
                    </a:rPr>
                    <a:t>土地政策</a:t>
                  </a:r>
                  <a:endParaRPr lang="zh-CN" altLang="en-US" sz="1600">
                    <a:solidFill>
                      <a:srgbClr val="594548"/>
                    </a:solidFill>
                    <a:latin typeface="汉仪雅酷黑 75W" panose="020B0804020202020204" charset="-122"/>
                    <a:ea typeface="汉仪雅酷黑 75W" panose="020B0804020202020204" charset="-122"/>
                    <a:sym typeface="+mn-ea"/>
                  </a:endParaRPr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13470" y="4954"/>
                <a:ext cx="3811" cy="1680"/>
                <a:chOff x="12745" y="4818"/>
                <a:chExt cx="3811" cy="1680"/>
              </a:xfrm>
            </p:grpSpPr>
            <p:sp>
              <p:nvSpPr>
                <p:cNvPr id="60" name="文本框 59"/>
                <p:cNvSpPr txBox="1"/>
                <p:nvPr>
                  <p:custDataLst>
                    <p:tags r:id="rId19"/>
                  </p:custDataLst>
                </p:nvPr>
              </p:nvSpPr>
              <p:spPr>
                <a:xfrm flipH="1">
                  <a:off x="12745" y="5369"/>
                  <a:ext cx="3811" cy="112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p>
                  <a:pPr marL="171450" indent="-171450" algn="r" fontAlgn="auto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900">
                      <a:sym typeface="+mn-ea"/>
                    </a:rPr>
                    <a:t>EBA</a:t>
                  </a:r>
                  <a:r>
                    <a:rPr lang="zh-CN" altLang="en-US" sz="900">
                      <a:sym typeface="+mn-ea"/>
                    </a:rPr>
                    <a:t>政策：对欧盟出口享受零关税，覆盖大部分商品（如纺织品、农产品）。</a:t>
                  </a:r>
                  <a:endParaRPr lang="zh-CN" altLang="en-US" sz="900">
                    <a:sym typeface="+mn-ea"/>
                  </a:endParaRPr>
                </a:p>
                <a:p>
                  <a:pPr marL="171450" indent="-171450" algn="r" fontAlgn="auto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900">
                      <a:sym typeface="+mn-ea"/>
                    </a:rPr>
                    <a:t> </a:t>
                  </a:r>
                  <a:r>
                    <a:rPr lang="zh-CN" altLang="en-US" sz="900">
                      <a:sym typeface="+mn-ea"/>
                    </a:rPr>
                    <a:t>东盟自贸区：出口至东盟成员国享受低关税或零关税待遇。</a:t>
                  </a:r>
                  <a:endParaRPr lang="zh-CN" sz="900" b="0">
                    <a:solidFill>
                      <a:srgbClr val="3D4852"/>
                    </a:solidFill>
                    <a:latin typeface="汉仪旗黑-55简" panose="00020600040101010101" charset="-128"/>
                    <a:ea typeface="汉仪旗黑-55简" panose="00020600040101010101" charset="-128"/>
                  </a:endParaRPr>
                </a:p>
              </p:txBody>
            </p:sp>
            <p:sp>
              <p:nvSpPr>
                <p:cNvPr id="61" name="文本框 60"/>
                <p:cNvSpPr txBox="1"/>
                <p:nvPr>
                  <p:custDataLst>
                    <p:tags r:id="rId20"/>
                  </p:custDataLst>
                </p:nvPr>
              </p:nvSpPr>
              <p:spPr>
                <a:xfrm flipH="1">
                  <a:off x="12745" y="4818"/>
                  <a:ext cx="2490" cy="41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r"/>
                  <a:r>
                    <a:rPr lang="zh-CN" altLang="en-US" sz="1600">
                      <a:sym typeface="+mn-ea"/>
                    </a:rPr>
                    <a:t>关税优惠</a:t>
                  </a:r>
                  <a:endParaRPr lang="zh-CN" altLang="en-US" sz="1600">
                    <a:solidFill>
                      <a:srgbClr val="594548"/>
                    </a:solidFill>
                    <a:latin typeface="汉仪雅酷黑 75W" panose="020B0804020202020204" charset="-122"/>
                    <a:ea typeface="汉仪雅酷黑 75W" panose="020B0804020202020204" charset="-122"/>
                    <a:sym typeface="+mn-ea"/>
                  </a:endParaRPr>
                </a:p>
              </p:txBody>
            </p:sp>
          </p:grpSp>
        </p:grpSp>
        <p:sp>
          <p:nvSpPr>
            <p:cNvPr id="62" name="椭圆 61"/>
            <p:cNvSpPr/>
            <p:nvPr>
              <p:custDataLst>
                <p:tags r:id="rId21"/>
              </p:custDataLst>
            </p:nvPr>
          </p:nvSpPr>
          <p:spPr>
            <a:xfrm flipH="1">
              <a:off x="6748" y="3085"/>
              <a:ext cx="1130" cy="1130"/>
            </a:xfrm>
            <a:prstGeom prst="ellipse">
              <a:avLst/>
            </a:prstGeom>
            <a:solidFill>
              <a:srgbClr val="FAFBFD"/>
            </a:solidFill>
            <a:ln w="12700">
              <a:solidFill>
                <a:srgbClr val="5B7389"/>
              </a:solidFill>
            </a:ln>
            <a:effectLst>
              <a:outerShdw blurRad="127000" dist="76200" dir="2700000" sx="101000" sy="101000" algn="tl" rotWithShape="0">
                <a:srgbClr val="5B7389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3" name="文本框 62"/>
            <p:cNvSpPr txBox="1"/>
            <p:nvPr>
              <p:custDataLst>
                <p:tags r:id="rId22"/>
              </p:custDataLst>
            </p:nvPr>
          </p:nvSpPr>
          <p:spPr>
            <a:xfrm>
              <a:off x="6826" y="3360"/>
              <a:ext cx="974" cy="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cap="all">
                  <a:ln>
                    <a:noFill/>
                  </a:ln>
                  <a:solidFill>
                    <a:srgbClr val="5B7389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01</a:t>
              </a:r>
              <a:endParaRPr lang="en-US" altLang="zh-CN" cap="all">
                <a:ln>
                  <a:noFill/>
                </a:ln>
                <a:solidFill>
                  <a:srgbClr val="5B7389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64" name="文本框 63"/>
            <p:cNvSpPr txBox="1"/>
            <p:nvPr>
              <p:custDataLst>
                <p:tags r:id="rId23"/>
              </p:custDataLst>
            </p:nvPr>
          </p:nvSpPr>
          <p:spPr>
            <a:xfrm>
              <a:off x="10261" y="3360"/>
              <a:ext cx="974" cy="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cap="all">
                  <a:ln>
                    <a:noFill/>
                  </a:ln>
                  <a:solidFill>
                    <a:srgbClr val="5B7389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06</a:t>
              </a:r>
              <a:endParaRPr lang="en-US" altLang="zh-CN" cap="all">
                <a:ln>
                  <a:noFill/>
                </a:ln>
                <a:solidFill>
                  <a:srgbClr val="5B7389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65" name="文本框 64"/>
            <p:cNvSpPr txBox="1"/>
            <p:nvPr>
              <p:custDataLst>
                <p:tags r:id="rId24"/>
              </p:custDataLst>
            </p:nvPr>
          </p:nvSpPr>
          <p:spPr>
            <a:xfrm>
              <a:off x="10261" y="7290"/>
              <a:ext cx="974" cy="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cap="all">
                  <a:ln>
                    <a:noFill/>
                  </a:ln>
                  <a:solidFill>
                    <a:srgbClr val="5B7389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04</a:t>
              </a:r>
              <a:endParaRPr lang="en-US" altLang="zh-CN" cap="all">
                <a:ln>
                  <a:noFill/>
                </a:ln>
                <a:solidFill>
                  <a:srgbClr val="5B7389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66" name="椭圆 65"/>
            <p:cNvSpPr/>
            <p:nvPr>
              <p:custDataLst>
                <p:tags r:id="rId25"/>
              </p:custDataLst>
            </p:nvPr>
          </p:nvSpPr>
          <p:spPr>
            <a:xfrm flipH="1">
              <a:off x="6748" y="7015"/>
              <a:ext cx="1130" cy="1130"/>
            </a:xfrm>
            <a:prstGeom prst="ellipse">
              <a:avLst/>
            </a:prstGeom>
            <a:solidFill>
              <a:srgbClr val="FAFBFD"/>
            </a:solidFill>
            <a:ln w="12700">
              <a:solidFill>
                <a:srgbClr val="5B7389"/>
              </a:solidFill>
            </a:ln>
            <a:effectLst>
              <a:outerShdw blurRad="127000" dist="76200" dir="2700000" sx="101000" sy="101000" algn="tl" rotWithShape="0">
                <a:srgbClr val="5B7389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7" name="文本框 66"/>
            <p:cNvSpPr txBox="1"/>
            <p:nvPr>
              <p:custDataLst>
                <p:tags r:id="rId26"/>
              </p:custDataLst>
            </p:nvPr>
          </p:nvSpPr>
          <p:spPr>
            <a:xfrm>
              <a:off x="6826" y="7290"/>
              <a:ext cx="974" cy="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cap="all">
                  <a:ln>
                    <a:noFill/>
                  </a:ln>
                  <a:solidFill>
                    <a:srgbClr val="5B7389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03</a:t>
              </a:r>
              <a:endParaRPr lang="en-US" altLang="zh-CN" cap="all">
                <a:ln>
                  <a:noFill/>
                </a:ln>
                <a:solidFill>
                  <a:srgbClr val="5B7389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68" name="椭圆 67"/>
            <p:cNvSpPr/>
            <p:nvPr>
              <p:custDataLst>
                <p:tags r:id="rId27"/>
              </p:custDataLst>
            </p:nvPr>
          </p:nvSpPr>
          <p:spPr>
            <a:xfrm flipH="1">
              <a:off x="5941" y="5020"/>
              <a:ext cx="1130" cy="1130"/>
            </a:xfrm>
            <a:prstGeom prst="ellipse">
              <a:avLst/>
            </a:prstGeom>
            <a:solidFill>
              <a:srgbClr val="FAFBFD"/>
            </a:solidFill>
            <a:ln w="12700">
              <a:solidFill>
                <a:srgbClr val="5B7389"/>
              </a:solidFill>
            </a:ln>
            <a:effectLst>
              <a:outerShdw blurRad="127000" dist="76200" dir="2700000" sx="101000" sy="101000" algn="tl" rotWithShape="0">
                <a:srgbClr val="5B7389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>
              <p:custDataLst>
                <p:tags r:id="rId28"/>
              </p:custDataLst>
            </p:nvPr>
          </p:nvSpPr>
          <p:spPr>
            <a:xfrm>
              <a:off x="6001" y="5295"/>
              <a:ext cx="974" cy="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cap="all">
                  <a:ln>
                    <a:noFill/>
                  </a:ln>
                  <a:solidFill>
                    <a:srgbClr val="5B7389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02</a:t>
              </a:r>
              <a:endParaRPr lang="en-US" altLang="zh-CN" cap="all">
                <a:ln>
                  <a:noFill/>
                </a:ln>
                <a:solidFill>
                  <a:srgbClr val="5B7389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70" name="文本框 69"/>
            <p:cNvSpPr txBox="1"/>
            <p:nvPr>
              <p:custDataLst>
                <p:tags r:id="rId29"/>
              </p:custDataLst>
            </p:nvPr>
          </p:nvSpPr>
          <p:spPr>
            <a:xfrm>
              <a:off x="11071" y="5295"/>
              <a:ext cx="974" cy="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cap="all">
                  <a:ln>
                    <a:noFill/>
                  </a:ln>
                  <a:solidFill>
                    <a:srgbClr val="5B7389"/>
                  </a:solidFill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05</a:t>
              </a:r>
              <a:endParaRPr lang="en-US" altLang="zh-CN" cap="all">
                <a:ln>
                  <a:noFill/>
                </a:ln>
                <a:solidFill>
                  <a:srgbClr val="5B7389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72" name="同心圆 71"/>
            <p:cNvSpPr/>
            <p:nvPr>
              <p:custDataLst>
                <p:tags r:id="rId30"/>
              </p:custDataLst>
            </p:nvPr>
          </p:nvSpPr>
          <p:spPr>
            <a:xfrm flipH="1">
              <a:off x="7175" y="3782"/>
              <a:ext cx="3703" cy="3703"/>
            </a:xfrm>
            <a:prstGeom prst="donut">
              <a:avLst>
                <a:gd name="adj" fmla="val 13642"/>
              </a:avLst>
            </a:prstGeom>
            <a:gradFill>
              <a:gsLst>
                <a:gs pos="100000">
                  <a:srgbClr val="E6EDF3">
                    <a:alpha val="36000"/>
                  </a:srgbClr>
                </a:gs>
                <a:gs pos="0">
                  <a:srgbClr val="E6EDF3">
                    <a:alpha val="36000"/>
                  </a:srgbClr>
                </a:gs>
                <a:gs pos="59000">
                  <a:srgbClr val="E6EDF3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74" name="组合 73"/>
            <p:cNvGrpSpPr/>
            <p:nvPr>
              <p:custDataLst>
                <p:tags r:id="rId31"/>
              </p:custDataLst>
            </p:nvPr>
          </p:nvGrpSpPr>
          <p:grpSpPr>
            <a:xfrm rot="0">
              <a:off x="7077" y="3950"/>
              <a:ext cx="3887" cy="3177"/>
              <a:chOff x="10359734" y="-6181663"/>
              <a:chExt cx="6821772" cy="5576334"/>
            </a:xfrm>
            <a:gradFill flip="none" rotWithShape="1">
              <a:gsLst>
                <a:gs pos="100000">
                  <a:srgbClr val="EEC988"/>
                </a:gs>
                <a:gs pos="0">
                  <a:srgbClr val="CB954D"/>
                </a:gs>
              </a:gsLst>
              <a:lin scaled="1"/>
            </a:gradFill>
          </p:grpSpPr>
          <p:sp>
            <p:nvSpPr>
              <p:cNvPr id="75" name="Freeform 6"/>
              <p:cNvSpPr>
                <a:spLocks noEditPoint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1317288" y="-5686262"/>
                <a:ext cx="4924404" cy="4919848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352" name="任意多边形: 形状 351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0359734" y="-6181663"/>
                <a:ext cx="6821772" cy="5576334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</p:grpSp>
      <p:pic>
        <p:nvPicPr>
          <p:cNvPr id="79" name="图片 78" descr="建筑前的广场上有许多人&#10;&#10;AI 生成的内容可能不正确。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-562" r="20818" b="1"/>
          <a:stretch>
            <a:fillRect/>
          </a:stretch>
        </p:blipFill>
        <p:spPr>
          <a:xfrm>
            <a:off x="4726940" y="2291715"/>
            <a:ext cx="2444750" cy="2514600"/>
          </a:xfrm>
          <a:prstGeom prst="ellipse">
            <a:avLst/>
          </a:prstGeom>
        </p:spPr>
      </p:pic>
    </p:spTree>
    <p:custDataLst>
      <p:tags r:id="rId3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+mn-ea"/>
                <a:sym typeface="Arial" panose="020B0604020202020204" pitchFamily="34" charset="0"/>
              </a:rPr>
              <a:t>柬埔寨投资优势</a:t>
            </a:r>
            <a:endParaRPr lang="zh-CN" altLang="en-US">
              <a:solidFill>
                <a:srgbClr val="262626"/>
              </a:solidFill>
              <a:sym typeface="Arial" panose="020B0604020202020204" pitchFamily="34" charset="0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445135" y="1238885"/>
          <a:ext cx="11351260" cy="5409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035"/>
                <a:gridCol w="4509135"/>
                <a:gridCol w="2519045"/>
                <a:gridCol w="2900045"/>
              </a:tblGrid>
              <a:tr h="386080"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b="1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中国和柬埔寨部分出口产品关税比较</a:t>
                      </a:r>
                      <a:endParaRPr lang="zh-CN" altLang="en-US" sz="16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28575">
                      <a:solidFill>
                        <a:srgbClr val="006B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cPr marL="177800" marR="177800" marT="57150" marB="571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28575">
                      <a:solidFill>
                        <a:srgbClr val="006B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cPr marL="177800" marR="177800" marT="57150" marB="571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28575">
                      <a:solidFill>
                        <a:srgbClr val="006B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13"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600" b="1" spc="120">
                        <a:solidFill>
                          <a:srgbClr val="404040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28575">
                      <a:solidFill>
                        <a:srgbClr val="006B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8544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出口产品</a:t>
                      </a:r>
                      <a:endParaRPr lang="zh-CN" altLang="en-US" sz="1400" b="1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从中国出口的税率</a:t>
                      </a:r>
                      <a:endParaRPr lang="zh-CN" altLang="en-US" sz="1400" b="1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从柬埔寨出口的税率</a:t>
                      </a:r>
                      <a:endParaRPr lang="zh-CN" altLang="en-US" sz="1400" b="1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28575">
                      <a:solidFill>
                        <a:srgbClr val="006B7E"/>
                      </a:solidFill>
                      <a:prstDash val="solid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8067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家纺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中国——加拿大：17%；中国——欧洲：12%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柬埔寨：0%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4734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箱包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中国——美国：27%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  <a:sym typeface="+mn-ea"/>
                        </a:rPr>
                        <a:t>柬埔寨：0%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4036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鞋类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中国——日本：PU类8%；其皮类:21.5%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  <a:sym typeface="+mn-ea"/>
                        </a:rPr>
                        <a:t>柬埔寨——日本：0%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9273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洗涤海绵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中国——日本：3%—5%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  <a:sym typeface="+mn-ea"/>
                        </a:rPr>
                        <a:t>柬埔寨——日本：0%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4036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编织袋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中国——欧盟：7%；中国——日本：3%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  <a:sym typeface="+mn-ea"/>
                        </a:rPr>
                        <a:t>柬埔寨：0%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4163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服装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中国——欧洲：12%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  <a:sym typeface="+mn-ea"/>
                        </a:rPr>
                        <a:t>柬埔寨——欧洲：0%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3972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PE袋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中国出口：70%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  <a:sym typeface="+mn-ea"/>
                        </a:rPr>
                        <a:t>柬埔寨：0%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403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木地板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中国——美国：18%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  <a:sym typeface="+mn-ea"/>
                        </a:rPr>
                        <a:t>柬埔寨——美国：0%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4036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五金管件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中国——欧美：60%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  <a:sym typeface="+mn-ea"/>
                        </a:rPr>
                        <a:t>柬埔寨——欧美：0%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4036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液压叉车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中国——欧盟：78%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646464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  <a:sym typeface="+mn-ea"/>
                        </a:rPr>
                        <a:t>柬埔寨——欧盟：0%</a:t>
                      </a:r>
                      <a:endParaRPr lang="zh-CN" altLang="en-US" sz="1400" b="0" spc="120">
                        <a:solidFill>
                          <a:srgbClr val="646464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12700">
                      <a:solidFill>
                        <a:srgbClr val="006B7E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40360"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因关税政策变化，部分信息不完全</a:t>
                      </a: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汉仪粗简黑简" panose="00020600040101010101" charset="-122"/>
                          <a:ea typeface="汉仪粗简黑简" panose="00020600040101010101" charset="-122"/>
                          <a:cs typeface="汉仪粗简黑简" panose="00020600040101010101" charset="-122"/>
                        </a:rPr>
                        <a:t>准确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汉仪粗简黑简" panose="00020600040101010101" charset="-122"/>
                        <a:ea typeface="汉仪粗简黑简" panose="00020600040101010101" charset="-122"/>
                        <a:cs typeface="汉仪粗简黑简" panose="00020600040101010101" charset="-122"/>
                      </a:endParaRPr>
                    </a:p>
                  </a:txBody>
                  <a:tcPr marL="177800" marR="1778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28575">
                      <a:solidFill>
                        <a:srgbClr val="006B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28575">
                      <a:solidFill>
                        <a:srgbClr val="006B7E"/>
                      </a:solidFill>
                      <a:prstDash val="solid"/>
                    </a:lnB>
                  </a:tcPr>
                </a:tc>
                <a:tc h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12700">
                      <a:solidFill>
                        <a:srgbClr val="006B7E"/>
                      </a:solidFill>
                      <a:prstDash val="dot"/>
                    </a:lnR>
                    <a:lnT w="12700">
                      <a:solidFill>
                        <a:srgbClr val="006B7E"/>
                      </a:solidFill>
                      <a:prstDash val="dot"/>
                    </a:lnT>
                    <a:lnB w="28575">
                      <a:solidFill>
                        <a:srgbClr val="006B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 marL="177800" marR="177800" marT="6350" marB="6350" anchor="ctr">
                    <a:lnL w="12700">
                      <a:solidFill>
                        <a:srgbClr val="006B7E"/>
                      </a:solidFill>
                      <a:prstDash val="dot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006B7E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圆角矩形 7"/>
          <p:cNvSpPr/>
          <p:nvPr/>
        </p:nvSpPr>
        <p:spPr>
          <a:xfrm>
            <a:off x="8746490" y="1071880"/>
            <a:ext cx="3312160" cy="5202555"/>
          </a:xfrm>
          <a:prstGeom prst="roundRect">
            <a:avLst>
              <a:gd name="adj" fmla="val 4083"/>
            </a:avLst>
          </a:prstGeom>
          <a:solidFill>
            <a:schemeClr val="bg1"/>
          </a:solidFill>
          <a:ln>
            <a:noFill/>
          </a:ln>
          <a:effectLst>
            <a:outerShdw blurRad="4953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粗简黑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47125" y="1508760"/>
            <a:ext cx="3049270" cy="43345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zh-CN" altLang="en-US" sz="1600" b="1" spc="120">
                <a:solidFill>
                  <a:srgbClr val="646464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2004年加入WTO</a:t>
            </a:r>
            <a:endParaRPr lang="zh-CN" altLang="en-US">
              <a:sym typeface="+mn-ea"/>
            </a:endParaRP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endParaRPr lang="zh-CN" altLang="en-US"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</a:pPr>
            <a:r>
              <a:rPr lang="zh-CN" altLang="en-US" sz="1600" b="1" spc="120">
                <a:solidFill>
                  <a:srgbClr val="646464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东盟自贸区（AFTA）：</a:t>
            </a:r>
            <a:endParaRPr lang="zh-CN" altLang="en-US" sz="1600" b="1" spc="120">
              <a:solidFill>
                <a:srgbClr val="646464"/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</a:pPr>
            <a:r>
              <a:rPr lang="zh-CN" altLang="en-US" sz="1400" b="1" spc="120">
                <a:solidFill>
                  <a:srgbClr val="646464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出口东盟成员国关税降至0——5%</a:t>
            </a:r>
            <a:endParaRPr lang="zh-CN" altLang="en-US" sz="1400" b="1" spc="120">
              <a:solidFill>
                <a:srgbClr val="646464"/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endParaRPr lang="zh-CN" altLang="en-US">
              <a:sym typeface="+mn-ea"/>
            </a:endParaRP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en-US" sz="1600" b="1" spc="120">
                <a:solidFill>
                  <a:srgbClr val="646464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RCEP：</a:t>
            </a:r>
            <a:endParaRPr lang="zh-CN" altLang="en-US" sz="1600" b="1" spc="120">
              <a:solidFill>
                <a:srgbClr val="646464"/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  <a:p>
            <a:pPr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400" b="1" spc="120">
                <a:solidFill>
                  <a:srgbClr val="646464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     </a:t>
            </a:r>
            <a:r>
              <a:rPr lang="zh-CN" altLang="en-US" sz="1400" b="1" spc="120">
                <a:solidFill>
                  <a:srgbClr val="646464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</a:rPr>
              <a:t>区域全面经济伙伴关系协定：享受中国、东盟、日韩等市场的关税减免</a:t>
            </a:r>
            <a:endParaRPr lang="zh-CN" altLang="en-US" sz="1600" b="1" spc="120">
              <a:solidFill>
                <a:srgbClr val="646464"/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</a:endParaRP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endParaRPr lang="zh-CN" altLang="en-US">
              <a:sym typeface="+mn-ea"/>
            </a:endParaRP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zh-CN" altLang="en-US" sz="1600" b="1" spc="120">
                <a:solidFill>
                  <a:srgbClr val="646464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普惠制（GSP）待遇：</a:t>
            </a:r>
            <a:endParaRPr lang="zh-CN" altLang="en-US" sz="1600" b="1" spc="120">
              <a:solidFill>
                <a:srgbClr val="646464"/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400" b="1" spc="120">
                <a:solidFill>
                  <a:srgbClr val="646464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    </a:t>
            </a:r>
            <a:r>
              <a:rPr lang="zh-CN" altLang="en-US" sz="1400" b="1" spc="120">
                <a:solidFill>
                  <a:srgbClr val="646464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 欧盟、美国、日本等发达国家对柬埔寨多数商品提供免关税或低关税准入</a:t>
            </a:r>
            <a:endParaRPr lang="zh-CN" altLang="en-US" sz="1400" b="1" spc="120">
              <a:solidFill>
                <a:srgbClr val="646464"/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长三角（柬埔寨）经济特区</a:t>
            </a:r>
            <a:r>
              <a:rPr lang="en-US" altLang="zh-CN"/>
              <a:t>—</a:t>
            </a:r>
            <a:r>
              <a:rPr lang="zh-CN" altLang="en-US"/>
              <a:t>简介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35940" y="948055"/>
            <a:ext cx="10999470" cy="810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30000"/>
              </a:lnSpc>
            </a:pP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长三角（柬埔寨）经济特区，于</a:t>
            </a:r>
            <a:r>
              <a:rPr lang="en-US" altLang="zh-CN">
                <a:sym typeface="+mn-ea"/>
              </a:rPr>
              <a:t>2024</a:t>
            </a:r>
            <a:r>
              <a:rPr lang="zh-CN" altLang="en-US">
                <a:sym typeface="+mn-ea"/>
              </a:rPr>
              <a:t>年正式设立，并获得柬埔寨政府的正式批准；</a:t>
            </a:r>
            <a:endParaRPr lang="zh-CN" altLang="en-US"/>
          </a:p>
          <a:p>
            <a:pPr algn="l" fontAlgn="auto">
              <a:lnSpc>
                <a:spcPct val="130000"/>
              </a:lnSpc>
            </a:pP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由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正贸集团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和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磐石建设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共同合资打造；</a:t>
            </a:r>
            <a:endParaRPr lang="zh-CN" altLang="en-US">
              <a:cs typeface="汉仪粗简黑简" panose="0002060004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22300" y="2007235"/>
            <a:ext cx="10608310" cy="3419475"/>
            <a:chOff x="980" y="3178"/>
            <a:chExt cx="16706" cy="5385"/>
          </a:xfrm>
        </p:grpSpPr>
        <p:sp>
          <p:nvSpPr>
            <p:cNvPr id="4" name="任意多边形 3"/>
            <p:cNvSpPr/>
            <p:nvPr/>
          </p:nvSpPr>
          <p:spPr>
            <a:xfrm>
              <a:off x="9508" y="3178"/>
              <a:ext cx="3791" cy="261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6" h="2341">
                  <a:moveTo>
                    <a:pt x="0" y="0"/>
                  </a:moveTo>
                  <a:lnTo>
                    <a:pt x="3058" y="0"/>
                  </a:lnTo>
                  <a:lnTo>
                    <a:pt x="3058" y="906"/>
                  </a:lnTo>
                  <a:lnTo>
                    <a:pt x="3396" y="1171"/>
                  </a:lnTo>
                  <a:lnTo>
                    <a:pt x="3058" y="1435"/>
                  </a:lnTo>
                  <a:lnTo>
                    <a:pt x="3058" y="2341"/>
                  </a:lnTo>
                  <a:lnTo>
                    <a:pt x="0" y="2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B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5598" y="5909"/>
              <a:ext cx="3791" cy="2613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6" h="2341">
                  <a:moveTo>
                    <a:pt x="0" y="0"/>
                  </a:moveTo>
                  <a:lnTo>
                    <a:pt x="3058" y="0"/>
                  </a:lnTo>
                  <a:lnTo>
                    <a:pt x="3058" y="906"/>
                  </a:lnTo>
                  <a:lnTo>
                    <a:pt x="3396" y="1171"/>
                  </a:lnTo>
                  <a:lnTo>
                    <a:pt x="3058" y="1435"/>
                  </a:lnTo>
                  <a:lnTo>
                    <a:pt x="3058" y="2341"/>
                  </a:lnTo>
                  <a:lnTo>
                    <a:pt x="0" y="2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B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181" y="6618"/>
              <a:ext cx="3208" cy="19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buClrTx/>
                <a:buSzTx/>
                <a:buFontTx/>
              </a:pPr>
              <a:r>
                <a:rPr lang="zh-CN" altLang="en-US" sz="3600" cap="all">
                  <a:ln w="12700">
                    <a:solidFill>
                      <a:srgbClr val="F7F7F7"/>
                    </a:solidFill>
                  </a:ln>
                  <a:noFill/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正贸</a:t>
              </a:r>
              <a:r>
                <a:rPr lang="zh-CN" altLang="en-US" sz="3600" cap="all">
                  <a:ln w="12700">
                    <a:solidFill>
                      <a:srgbClr val="F7F7F7"/>
                    </a:solidFill>
                  </a:ln>
                  <a:noFill/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集团</a:t>
              </a:r>
              <a:endParaRPr lang="zh-CN" altLang="en-US" sz="3600" cap="all">
                <a:ln w="12700">
                  <a:solidFill>
                    <a:srgbClr val="F7F7F7"/>
                  </a:solidFill>
                </a:ln>
                <a:noFill/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3640" y="4099"/>
              <a:ext cx="4046" cy="4281"/>
              <a:chOff x="13640" y="4099"/>
              <a:chExt cx="4046" cy="4281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13640" y="4656"/>
                <a:ext cx="3364" cy="172"/>
              </a:xfrm>
              <a:prstGeom prst="parallelogram">
                <a:avLst>
                  <a:gd name="adj" fmla="val 48837"/>
                </a:avLst>
              </a:prstGeom>
              <a:gradFill>
                <a:gsLst>
                  <a:gs pos="100000">
                    <a:srgbClr val="EEC988">
                      <a:alpha val="0"/>
                    </a:srgbClr>
                  </a:gs>
                  <a:gs pos="0">
                    <a:srgbClr val="E4BC79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3640" y="5183"/>
                <a:ext cx="4046" cy="31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indent="0" fontAlgn="auto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zh-CN" altLang="en-US" sz="1200">
                    <a:sym typeface="+mn-ea"/>
                  </a:rPr>
                  <a:t>磐石建设，（中国</a:t>
                </a:r>
                <a:r>
                  <a:rPr lang="zh-CN" altLang="en-US" sz="1200">
                    <a:sym typeface="+mn-ea"/>
                  </a:rPr>
                  <a:t>徽商）成立于</a:t>
                </a:r>
                <a:r>
                  <a:rPr lang="zh-CN" altLang="en-US" sz="1200">
                    <a:sym typeface="+mn-ea"/>
                  </a:rPr>
                  <a:t>2009年，主要承接</a:t>
                </a:r>
                <a:r>
                  <a:rPr lang="zh-CN" altLang="en-US" sz="1200">
                    <a:sym typeface="+mn-ea"/>
                  </a:rPr>
                  <a:t>工厂厂房、商业综合体、工业园区的土建施工，是东南亚较大的建设公司，在越南、印尼、柬埔寨均有公司，参与了柬埔寨</a:t>
                </a:r>
                <a:r>
                  <a:rPr lang="zh-CN" altLang="en-US" sz="1200">
                    <a:sym typeface="+mn-ea"/>
                  </a:rPr>
                  <a:t>鸿铁士集团、富士达集团、赛轮集团等多个厂房的设计建设。</a:t>
                </a:r>
                <a:endParaRPr lang="en-US" altLang="en-US" sz="1200" b="0">
                  <a:solidFill>
                    <a:srgbClr val="3D4852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3640" y="4099"/>
                <a:ext cx="3363" cy="7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>
                  <a:buClrTx/>
                  <a:buSzTx/>
                  <a:buFontTx/>
                </a:pPr>
                <a:r>
                  <a:rPr lang="zh-CN" altLang="en-US" sz="2400">
                    <a:gradFill>
                      <a:gsLst>
                        <a:gs pos="100000">
                          <a:srgbClr val="546B7E">
                            <a:alpha val="100000"/>
                          </a:srgbClr>
                        </a:gs>
                        <a:gs pos="0">
                          <a:srgbClr val="282F36">
                            <a:alpha val="100000"/>
                          </a:srgbClr>
                        </a:gs>
                      </a:gsLst>
                      <a:lin ang="0" scaled="0"/>
                    </a:gradFill>
                    <a:latin typeface="汉仪雅酷黑 75W" panose="020B0804020202020204" charset="-122"/>
                    <a:ea typeface="汉仪雅酷黑 75W" panose="020B0804020202020204" charset="-122"/>
                    <a:sym typeface="+mn-ea"/>
                  </a:rPr>
                  <a:t>海外建厂</a:t>
                </a:r>
                <a:r>
                  <a:rPr lang="zh-CN" altLang="en-US" sz="2400">
                    <a:gradFill>
                      <a:gsLst>
                        <a:gs pos="100000">
                          <a:srgbClr val="546B7E">
                            <a:alpha val="100000"/>
                          </a:srgbClr>
                        </a:gs>
                        <a:gs pos="0">
                          <a:srgbClr val="282F36">
                            <a:alpha val="100000"/>
                          </a:srgbClr>
                        </a:gs>
                      </a:gsLst>
                      <a:lin ang="0" scaled="0"/>
                    </a:gradFill>
                    <a:latin typeface="汉仪雅酷黑 75W" panose="020B0804020202020204" charset="-122"/>
                    <a:ea typeface="汉仪雅酷黑 75W" panose="020B0804020202020204" charset="-122"/>
                    <a:sym typeface="+mn-ea"/>
                  </a:rPr>
                  <a:t>经验</a:t>
                </a:r>
                <a:endParaRPr lang="zh-CN" altLang="en-US" sz="2400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endParaRPr>
              </a:p>
            </p:txBody>
          </p:sp>
        </p:grpSp>
        <p:sp>
          <p:nvSpPr>
            <p:cNvPr id="36" name="平行四边形 35"/>
            <p:cNvSpPr/>
            <p:nvPr/>
          </p:nvSpPr>
          <p:spPr>
            <a:xfrm flipH="1">
              <a:off x="1662" y="8391"/>
              <a:ext cx="3364" cy="172"/>
            </a:xfrm>
            <a:prstGeom prst="parallelogram">
              <a:avLst>
                <a:gd name="adj" fmla="val 48837"/>
              </a:avLst>
            </a:prstGeom>
            <a:gradFill>
              <a:gsLst>
                <a:gs pos="100000">
                  <a:srgbClr val="EEC988">
                    <a:alpha val="0"/>
                  </a:srgbClr>
                </a:gs>
                <a:gs pos="0">
                  <a:srgbClr val="E4BC79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 flipH="1">
              <a:off x="980" y="3672"/>
              <a:ext cx="4271" cy="47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r" fontAlgn="auto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200">
                  <a:sym typeface="+mn-ea"/>
                </a:rPr>
                <a:t>创建于</a:t>
              </a:r>
              <a:r>
                <a:rPr lang="en-US" altLang="zh-CN" sz="1200">
                  <a:sym typeface="+mn-ea"/>
                </a:rPr>
                <a:t>2003</a:t>
              </a:r>
              <a:r>
                <a:rPr lang="zh-CN" altLang="en-US" sz="1200">
                  <a:sym typeface="+mn-ea"/>
                </a:rPr>
                <a:t>年</a:t>
              </a:r>
              <a:r>
                <a:rPr lang="en-US" altLang="zh-CN" sz="1200">
                  <a:sym typeface="+mn-ea"/>
                </a:rPr>
                <a:t>,</a:t>
              </a:r>
              <a:r>
                <a:rPr lang="zh-CN" altLang="en-US" sz="1200">
                  <a:sym typeface="+mn-ea"/>
                </a:rPr>
                <a:t>主营物流仓储设备，是国内最早的集产品设计、生产和安装为一体的现代化专业制造型企业之一，公司在越南胡志明、中国淮安分别设有工厂，总占地面积</a:t>
              </a:r>
              <a:r>
                <a:rPr lang="en-US" altLang="zh-CN" sz="1200">
                  <a:sym typeface="+mn-ea"/>
                </a:rPr>
                <a:t>120000</a:t>
              </a:r>
              <a:r>
                <a:rPr lang="zh-CN" altLang="en-US" sz="1200">
                  <a:sym typeface="+mn-ea"/>
                </a:rPr>
                <a:t>平方米，年生产能力达</a:t>
              </a:r>
              <a:r>
                <a:rPr lang="en-US" altLang="zh-CN" sz="1200">
                  <a:sym typeface="+mn-ea"/>
                </a:rPr>
                <a:t>10</a:t>
              </a:r>
              <a:r>
                <a:rPr lang="zh-CN" altLang="en-US" sz="1200">
                  <a:sym typeface="+mn-ea"/>
                </a:rPr>
                <a:t>万余吨；目前在经济特区投资建设了自己的工厂，并带来了部分供应链，打造并形成以金属制品加工为主的规模化产业集群；</a:t>
              </a:r>
              <a:endParaRPr lang="zh-CN" altLang="en-US" sz="1200"/>
            </a:p>
            <a:p>
              <a:pPr indent="0" algn="r" fontAlgn="auto">
                <a:lnSpc>
                  <a:spcPct val="150000"/>
                </a:lnSpc>
                <a:spcAft>
                  <a:spcPts val="1000"/>
                </a:spcAft>
              </a:pPr>
              <a:endParaRPr lang="en-US" altLang="en-US" sz="1200" b="0">
                <a:solidFill>
                  <a:srgbClr val="3D4852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 flipH="1">
              <a:off x="1762" y="7834"/>
              <a:ext cx="326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400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海外投产</a:t>
              </a:r>
              <a:r>
                <a:rPr lang="zh-CN" altLang="en-US" sz="2400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经验</a:t>
              </a:r>
              <a:endParaRPr lang="zh-CN" altLang="en-US" sz="2400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汉仪雅酷黑 75W" panose="020B0804020202020204" charset="-122"/>
                <a:ea typeface="汉仪雅酷黑 75W" panose="020B0804020202020204" charset="-122"/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589" y="3887"/>
              <a:ext cx="3208" cy="19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buClrTx/>
                <a:buSzTx/>
                <a:buFontTx/>
              </a:pPr>
              <a:r>
                <a:rPr lang="zh-CN" altLang="en-US" sz="3600" cap="all">
                  <a:ln w="12700">
                    <a:solidFill>
                      <a:srgbClr val="F7F7F7"/>
                    </a:solidFill>
                  </a:ln>
                  <a:noFill/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磐石</a:t>
              </a:r>
              <a:r>
                <a:rPr lang="zh-CN" altLang="en-US" sz="3600" cap="all">
                  <a:ln w="12700">
                    <a:solidFill>
                      <a:srgbClr val="F7F7F7"/>
                    </a:solidFill>
                  </a:ln>
                  <a:noFill/>
                  <a:uFillTx/>
                  <a:latin typeface="汉仪雅酷黑 75W" panose="020B0804020202020204" charset="-122"/>
                  <a:ea typeface="汉仪雅酷黑 75W" panose="020B0804020202020204" charset="-122"/>
                </a:rPr>
                <a:t>建设</a:t>
              </a:r>
              <a:endParaRPr lang="zh-CN" altLang="en-US" sz="3600" cap="all">
                <a:ln w="12700">
                  <a:solidFill>
                    <a:srgbClr val="F7F7F7"/>
                  </a:solidFill>
                </a:ln>
                <a:noFill/>
                <a:uFillTx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pic>
          <p:nvPicPr>
            <p:cNvPr id="5" name="图片 4" descr="截屏2024-01-03 13.52.44"/>
            <p:cNvPicPr>
              <a:picLocks noChangeAspect="1"/>
            </p:cNvPicPr>
            <p:nvPr/>
          </p:nvPicPr>
          <p:blipFill>
            <a:blip r:embed="rId1">
              <a:alphaModFix amt="80000"/>
            </a:blip>
            <a:stretch>
              <a:fillRect/>
            </a:stretch>
          </p:blipFill>
          <p:spPr>
            <a:xfrm>
              <a:off x="10042" y="5917"/>
              <a:ext cx="2260" cy="262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9510" y="5917"/>
              <a:ext cx="3419" cy="2593"/>
            </a:xfrm>
            <a:prstGeom prst="rect">
              <a:avLst/>
            </a:prstGeom>
            <a:noFill/>
            <a:ln>
              <a:solidFill>
                <a:schemeClr val="bg2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lumMod val="85000"/>
                    </a:schemeClr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962" y="3178"/>
              <a:ext cx="3419" cy="2593"/>
            </a:xfrm>
            <a:prstGeom prst="rect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2" y="3178"/>
              <a:ext cx="3419" cy="2609"/>
            </a:xfrm>
            <a:prstGeom prst="rect">
              <a:avLst/>
            </a:prstGeom>
            <a:ln>
              <a:solidFill>
                <a:schemeClr val="bg2">
                  <a:lumMod val="85000"/>
                </a:schemeClr>
              </a:solidFill>
            </a:ln>
          </p:spPr>
        </p:pic>
      </p:grpSp>
      <p:sp>
        <p:nvSpPr>
          <p:cNvPr id="12" name="文本框 11"/>
          <p:cNvSpPr txBox="1"/>
          <p:nvPr/>
        </p:nvSpPr>
        <p:spPr>
          <a:xfrm>
            <a:off x="151765" y="5938520"/>
            <a:ext cx="12040235" cy="527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zh-CN" altLang="en-US" sz="2000" b="1" spc="300">
                <a:solidFill>
                  <a:srgbClr val="006B7E"/>
                </a:solidFill>
                <a:uFillTx/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建设愿景</a:t>
            </a:r>
            <a:r>
              <a:rPr lang="zh-CN" altLang="en-US" sz="1600">
                <a:sym typeface="+mn-ea"/>
              </a:rPr>
              <a:t>：</a:t>
            </a:r>
            <a:r>
              <a:rPr lang="zh-CN" altLang="en-US" sz="2000" b="1" spc="300">
                <a:solidFill>
                  <a:srgbClr val="006B7E"/>
                </a:solidFill>
                <a:uFillTx/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把长三角经济特区打造成一个，高质量、配套全、规模化的产业集群示范园区。</a:t>
            </a:r>
            <a:endParaRPr lang="zh-CN" altLang="en-US" sz="2000" b="1" spc="300">
              <a:solidFill>
                <a:srgbClr val="006B7E"/>
              </a:solidFill>
              <a:uFillTx/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长三角（柬埔寨）经济特区</a:t>
            </a:r>
            <a:r>
              <a:rPr lang="en-US" altLang="zh-CN">
                <a:sym typeface="+mn-ea"/>
              </a:rPr>
              <a:t>—</a:t>
            </a:r>
            <a:r>
              <a:rPr lang="zh-CN" altLang="en-US">
                <a:sym typeface="+mn-ea"/>
              </a:rPr>
              <a:t>位置</a:t>
            </a:r>
            <a:endParaRPr lang="zh-CN" altLang="en-US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1365" y="1082675"/>
            <a:ext cx="11169015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zh-TW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+mn-ea"/>
              </a:rPr>
              <a:t>经济特区位于柬埔寨柴桢省，紧邻西宁、隆安省及越南胡志明港，地处东南亚重要工业和贸易枢纽</a:t>
            </a:r>
            <a:endParaRPr lang="zh-CN" altLang="zh-TW">
              <a:solidFill>
                <a:schemeClr val="tx1">
                  <a:lumMod val="75000"/>
                  <a:lumOff val="2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06145" y="5610225"/>
            <a:ext cx="3907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b="1">
                <a:solidFill>
                  <a:srgbClr val="006B7E"/>
                </a:solidFill>
                <a:cs typeface="汉仪粗简黑简" panose="00020600040101010101" charset="-122"/>
                <a:sym typeface="+mn-ea"/>
              </a:rPr>
              <a:t>位置地处</a:t>
            </a:r>
            <a:r>
              <a:rPr lang="zh-CN" altLang="en-US" b="1">
                <a:solidFill>
                  <a:srgbClr val="006B7E"/>
                </a:solidFill>
                <a:cs typeface="汉仪粗简黑简" panose="00020600040101010101" charset="-122"/>
                <a:sym typeface="+mn-ea"/>
              </a:rPr>
              <a:t>柬埔寨1号公路143KM处；</a:t>
            </a:r>
            <a:endParaRPr lang="zh-CN" altLang="en-US" b="1">
              <a:solidFill>
                <a:srgbClr val="006B7E"/>
              </a:solidFill>
              <a:cs typeface="汉仪粗简黑简" panose="00020600040101010101" charset="-122"/>
            </a:endParaRPr>
          </a:p>
          <a:p>
            <a:pPr algn="l">
              <a:buClrTx/>
              <a:buSzTx/>
              <a:buFontTx/>
            </a:pPr>
            <a:endParaRPr lang="zh-CN" altLang="en-US" b="1">
              <a:solidFill>
                <a:srgbClr val="006B7E"/>
              </a:solidFill>
              <a:cs typeface="汉仪粗简黑简" panose="0002060004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b="1">
                <a:solidFill>
                  <a:srgbClr val="006B7E"/>
                </a:solidFill>
                <a:cs typeface="汉仪粗简黑简" panose="00020600040101010101" charset="-122"/>
                <a:sym typeface="+mn-ea"/>
              </a:rPr>
              <a:t>距离胡志明西贡港130KM；</a:t>
            </a:r>
            <a:endParaRPr lang="zh-CN" altLang="en-US" b="1">
              <a:solidFill>
                <a:srgbClr val="006B7E"/>
              </a:solidFill>
              <a:cs typeface="汉仪粗简黑简" panose="00020600040101010101" charset="-122"/>
            </a:endParaRPr>
          </a:p>
        </p:txBody>
      </p:sp>
      <p:sp>
        <p:nvSpPr>
          <p:cNvPr id="29" name="圆角矩形 28"/>
          <p:cNvSpPr/>
          <p:nvPr>
            <p:custDataLst>
              <p:tags r:id="rId1"/>
            </p:custDataLst>
          </p:nvPr>
        </p:nvSpPr>
        <p:spPr>
          <a:xfrm>
            <a:off x="7296150" y="5610225"/>
            <a:ext cx="3183255" cy="417830"/>
          </a:xfrm>
          <a:prstGeom prst="roundRect">
            <a:avLst/>
          </a:prstGeom>
          <a:solidFill>
            <a:srgbClr val="006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>
              <a:spcAft>
                <a:spcPts val="0"/>
              </a:spcAft>
              <a:buFont typeface="汉仪粗简黑简" panose="00020600040101010101" charset="-122"/>
              <a:buNone/>
            </a:pPr>
            <a:r>
              <a:rPr lang="zh-CN" altLang="en-US" sz="1600" dirty="0">
                <a:latin typeface="+mn-ea"/>
                <a:sym typeface="+mn-ea"/>
              </a:rPr>
              <a:t>距离木牌关口</a:t>
            </a:r>
            <a:r>
              <a:rPr lang="en-US" altLang="zh-CN" sz="1600" dirty="0">
                <a:latin typeface="+mn-ea"/>
                <a:sym typeface="+mn-ea"/>
              </a:rPr>
              <a:t>3</a:t>
            </a:r>
            <a:r>
              <a:rPr lang="en-US" altLang="zh-CN" sz="1600" dirty="0">
                <a:latin typeface="+mn-ea"/>
                <a:sym typeface="+mn-ea"/>
              </a:rPr>
              <a:t>0</a:t>
            </a:r>
            <a:r>
              <a:rPr lang="zh-CN" altLang="en-US" sz="1600" dirty="0">
                <a:latin typeface="+mn-ea"/>
                <a:sym typeface="+mn-ea"/>
              </a:rPr>
              <a:t>公里</a:t>
            </a:r>
            <a:endParaRPr lang="zh-CN" altLang="zh-CN" sz="1600" kern="100" dirty="0">
              <a:solidFill>
                <a:schemeClr val="bg1"/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80" y="2142490"/>
            <a:ext cx="4624070" cy="2944495"/>
          </a:xfrm>
          <a:prstGeom prst="rect">
            <a:avLst/>
          </a:prstGeom>
        </p:spPr>
      </p:pic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7296150" y="6114415"/>
            <a:ext cx="3183255" cy="417830"/>
          </a:xfrm>
          <a:prstGeom prst="roundRect">
            <a:avLst/>
          </a:prstGeom>
          <a:solidFill>
            <a:srgbClr val="006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algn="ctr">
              <a:spcAft>
                <a:spcPts val="0"/>
              </a:spcAft>
              <a:buFont typeface="汉仪粗简黑简" panose="00020600040101010101" charset="-122"/>
              <a:buNone/>
            </a:pPr>
            <a:r>
              <a:rPr lang="zh-CN" altLang="en-US" sz="1600" dirty="0">
                <a:latin typeface="+mn-ea"/>
                <a:sym typeface="+mn-ea"/>
              </a:rPr>
              <a:t>距离隆安关口</a:t>
            </a:r>
            <a:r>
              <a:rPr lang="en-US" altLang="zh-CN" sz="1600" dirty="0">
                <a:latin typeface="+mn-ea"/>
                <a:sym typeface="+mn-ea"/>
              </a:rPr>
              <a:t>15</a:t>
            </a:r>
            <a:r>
              <a:rPr lang="zh-CN" altLang="en-US" sz="1600" dirty="0">
                <a:latin typeface="+mn-ea"/>
                <a:sym typeface="+mn-ea"/>
              </a:rPr>
              <a:t>公里</a:t>
            </a:r>
            <a:endParaRPr lang="zh-CN" altLang="zh-CN" sz="1600" kern="100" dirty="0">
              <a:solidFill>
                <a:schemeClr val="bg1"/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70" y="2143760"/>
            <a:ext cx="5231765" cy="29432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长三角（柬埔寨）经济特区</a:t>
            </a:r>
            <a:r>
              <a:rPr lang="en-US" altLang="zh-CN">
                <a:sym typeface="+mn-ea"/>
              </a:rPr>
              <a:t>—</a:t>
            </a:r>
            <a:r>
              <a:rPr lang="zh-CN" altLang="en-US">
                <a:sym typeface="+mn-ea"/>
              </a:rPr>
              <a:t>产业规划</a:t>
            </a:r>
            <a:endParaRPr lang="zh-CN" altLang="en-US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03655" y="1191895"/>
            <a:ext cx="4605020" cy="1045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20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特区总规划面积</a:t>
            </a:r>
            <a:r>
              <a:rPr lang="en-US" altLang="zh-CN" sz="20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1200</a:t>
            </a:r>
            <a:r>
              <a:rPr lang="zh-CN" altLang="en-US" sz="20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公顷</a:t>
            </a:r>
            <a:r>
              <a:rPr lang="zh-CN" altLang="en-US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（约</a:t>
            </a:r>
            <a:r>
              <a:rPr lang="en-US" altLang="zh-CN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18,000</a:t>
            </a:r>
            <a:r>
              <a:rPr lang="zh-CN" altLang="en-US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亩）</a:t>
            </a:r>
            <a:endParaRPr lang="zh-CN" altLang="en-US" sz="14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一期：</a:t>
            </a:r>
            <a:r>
              <a:rPr lang="en-US" altLang="zh-CN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300</a:t>
            </a:r>
            <a:r>
              <a:rPr lang="zh-CN" altLang="en-US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公顷</a:t>
            </a:r>
            <a:endParaRPr lang="zh-CN" altLang="en-US" sz="14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二期：</a:t>
            </a:r>
            <a:r>
              <a:rPr lang="en-US" altLang="zh-CN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450</a:t>
            </a:r>
            <a:r>
              <a:rPr lang="zh-CN" altLang="en-US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公顷</a:t>
            </a:r>
            <a:endParaRPr lang="zh-CN" altLang="en-US" sz="14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三期：</a:t>
            </a:r>
            <a:r>
              <a:rPr lang="en-US" altLang="zh-CN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450</a:t>
            </a:r>
            <a:r>
              <a:rPr lang="zh-CN" altLang="en-US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公顷（</a:t>
            </a:r>
            <a:r>
              <a:rPr lang="zh-CN" altLang="en-US" sz="1400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规划中）</a:t>
            </a:r>
            <a:endParaRPr lang="zh-CN" altLang="en-US" sz="14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737350" y="1132840"/>
            <a:ext cx="4972685" cy="48317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粗简黑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29755" y="1617980"/>
            <a:ext cx="3589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6B7E"/>
                </a:solidFill>
                <a:cs typeface="汉仪粗简黑简" panose="00020600040101010101" charset="-122"/>
              </a:rPr>
              <a:t>重点引进</a:t>
            </a:r>
            <a:r>
              <a:rPr lang="zh-CN" altLang="en-US" b="1">
                <a:solidFill>
                  <a:srgbClr val="006B7E"/>
                </a:solidFill>
                <a:cs typeface="汉仪粗简黑简" panose="00020600040101010101" charset="-122"/>
              </a:rPr>
              <a:t>行业</a:t>
            </a:r>
            <a:endParaRPr lang="zh-CN" altLang="en-US" b="1">
              <a:solidFill>
                <a:srgbClr val="006B7E"/>
              </a:solidFill>
              <a:cs typeface="汉仪粗简黑简" panose="00020600040101010101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1"/>
            </p:custDataLst>
          </p:nvPr>
        </p:nvSpPr>
        <p:spPr>
          <a:xfrm>
            <a:off x="6988175" y="2177415"/>
            <a:ext cx="2926080" cy="355600"/>
          </a:xfrm>
          <a:prstGeom prst="roundRect">
            <a:avLst/>
          </a:prstGeom>
          <a:solidFill>
            <a:srgbClr val="006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algn="ctr">
              <a:spcAft>
                <a:spcPts val="0"/>
              </a:spcAft>
              <a:buFont typeface="汉仪粗简黑简" panose="00020600040101010101" charset="-122"/>
              <a:buNone/>
            </a:pPr>
            <a:r>
              <a:rPr lang="zh-CN" altLang="en-US" sz="1600" kern="100" dirty="0">
                <a:solidFill>
                  <a:schemeClr val="bg1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金属制品加工</a:t>
            </a:r>
            <a:r>
              <a:rPr lang="zh-CN" altLang="en-US" sz="1600" kern="100" dirty="0">
                <a:solidFill>
                  <a:schemeClr val="bg1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行业</a:t>
            </a:r>
            <a:endParaRPr lang="zh-CN" altLang="en-US" sz="1600" kern="100" dirty="0">
              <a:solidFill>
                <a:schemeClr val="bg1"/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6929755" y="2540635"/>
            <a:ext cx="4479925" cy="81026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>
              <a:lnSpc>
                <a:spcPct val="130000"/>
              </a:lnSpc>
              <a:spcAft>
                <a:spcPts val="0"/>
              </a:spcAft>
            </a:pPr>
            <a:r>
              <a:rPr lang="zh-CN" altLang="en-US" sz="12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已入驻企业其中以正贸集团为代表，原材料涉及：带钢、管材、型钢、板材等；加工涉及：冲孔、折弯、轧制、焊接、喷塑等；已初具规模化效应，可为同行业入驻提供更便利的</a:t>
            </a:r>
            <a:r>
              <a:rPr lang="zh-CN" altLang="en-US" sz="12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服务。</a:t>
            </a:r>
            <a:endParaRPr lang="zh-CN" altLang="en-US" sz="1200" kern="100" dirty="0">
              <a:solidFill>
                <a:schemeClr val="tx1">
                  <a:lumMod val="75000"/>
                  <a:lumOff val="2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6988175" y="3533140"/>
            <a:ext cx="2926080" cy="355600"/>
          </a:xfrm>
          <a:prstGeom prst="roundRect">
            <a:avLst/>
          </a:prstGeom>
          <a:solidFill>
            <a:srgbClr val="006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algn="ctr">
              <a:spcAft>
                <a:spcPts val="0"/>
              </a:spcAft>
              <a:buFont typeface="汉仪粗简黑简" panose="00020600040101010101" charset="-122"/>
              <a:buNone/>
            </a:pPr>
            <a:r>
              <a:rPr lang="zh-CN" altLang="en-US" sz="1600" kern="100" dirty="0">
                <a:solidFill>
                  <a:schemeClr val="bg1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橡胶</a:t>
            </a:r>
            <a:r>
              <a:rPr lang="zh-CN" altLang="en-US" sz="1600" kern="100" dirty="0">
                <a:solidFill>
                  <a:schemeClr val="bg1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轮胎、自行车行业</a:t>
            </a:r>
            <a:endParaRPr lang="zh-CN" altLang="en-US" sz="1600" kern="100" dirty="0">
              <a:solidFill>
                <a:schemeClr val="bg1"/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6951345" y="3888740"/>
            <a:ext cx="4479925" cy="81026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>
              <a:lnSpc>
                <a:spcPct val="130000"/>
              </a:lnSpc>
              <a:spcAft>
                <a:spcPts val="0"/>
              </a:spcAft>
            </a:pPr>
            <a:r>
              <a:rPr lang="zh-CN" altLang="en-US" sz="12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柬埔寨橡胶资源丰富，且柴桢有多家轮胎厂以及自行车工厂，原材料供应便利、有良好的工人基础、进出口方便，有丰富</a:t>
            </a:r>
            <a:r>
              <a:rPr lang="zh-CN" altLang="en-US" sz="12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的承建经验。</a:t>
            </a:r>
            <a:endParaRPr lang="zh-CN" altLang="en-US" sz="1200" kern="100" dirty="0">
              <a:solidFill>
                <a:schemeClr val="tx1">
                  <a:lumMod val="75000"/>
                  <a:lumOff val="2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Arial" panose="020B0604020202020204" pitchFamily="34" charset="0"/>
            </a:endParaRPr>
          </a:p>
        </p:txBody>
      </p:sp>
      <p:pic>
        <p:nvPicPr>
          <p:cNvPr id="14" name="图片 13" descr="铁路上的风景&#10;&#10;AI 生成的内容可能不正确。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9091" r="27182"/>
          <a:stretch>
            <a:fillRect/>
          </a:stretch>
        </p:blipFill>
        <p:spPr>
          <a:xfrm>
            <a:off x="1303655" y="2331085"/>
            <a:ext cx="4605020" cy="3643630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6988175" y="4611370"/>
            <a:ext cx="2926080" cy="355600"/>
          </a:xfrm>
          <a:prstGeom prst="roundRect">
            <a:avLst/>
          </a:prstGeom>
          <a:solidFill>
            <a:srgbClr val="006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algn="ctr">
              <a:spcAft>
                <a:spcPts val="0"/>
              </a:spcAft>
              <a:buFont typeface="汉仪粗简黑简" panose="00020600040101010101" charset="-122"/>
              <a:buNone/>
            </a:pPr>
            <a:r>
              <a:rPr lang="zh-CN" altLang="en-US" sz="1600" kern="100" dirty="0">
                <a:solidFill>
                  <a:schemeClr val="bg1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电子与电器</a:t>
            </a:r>
            <a:r>
              <a:rPr lang="zh-CN" altLang="en-US" sz="1600" kern="100" dirty="0">
                <a:solidFill>
                  <a:schemeClr val="bg1"/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组装行业</a:t>
            </a:r>
            <a:endParaRPr lang="zh-CN" altLang="en-US" sz="1600" kern="100" dirty="0">
              <a:solidFill>
                <a:schemeClr val="bg1"/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6951345" y="4966970"/>
            <a:ext cx="4479925" cy="570865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>
              <a:lnSpc>
                <a:spcPct val="130000"/>
              </a:lnSpc>
              <a:spcAft>
                <a:spcPts val="0"/>
              </a:spcAft>
            </a:pPr>
            <a:r>
              <a:rPr lang="zh-CN" altLang="en-US" sz="12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如数据线、耳机、小家电</a:t>
            </a:r>
            <a:r>
              <a:rPr lang="zh-CN" altLang="en-US" sz="12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等，规避中美贸易战关税，东盟自贸区内关税减免，且距离越南、中国距离较近，配件供应</a:t>
            </a:r>
            <a:r>
              <a:rPr lang="zh-CN" altLang="en-US" sz="12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粗简黑简" panose="00020600040101010101" charset="-122"/>
                <a:ea typeface="汉仪粗简黑简" panose="00020600040101010101" charset="-122"/>
                <a:cs typeface="汉仪粗简黑简" panose="00020600040101010101" charset="-122"/>
                <a:sym typeface="Arial" panose="020B0604020202020204" pitchFamily="34" charset="0"/>
              </a:rPr>
              <a:t>方便</a:t>
            </a:r>
            <a:endParaRPr lang="zh-CN" altLang="en-US" sz="1200" kern="100" dirty="0">
              <a:solidFill>
                <a:schemeClr val="tx1">
                  <a:lumMod val="75000"/>
                  <a:lumOff val="25000"/>
                </a:schemeClr>
              </a:solidFill>
              <a:latin typeface="汉仪粗简黑简" panose="00020600040101010101" charset="-122"/>
              <a:ea typeface="汉仪粗简黑简" panose="00020600040101010101" charset="-122"/>
              <a:cs typeface="汉仪粗简黑简" panose="00020600040101010101" charset="-122"/>
              <a:sym typeface="Arial" panose="020B0604020202020204" pitchFamily="34" charset="0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085" y="-115570"/>
            <a:ext cx="12192000" cy="68592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olidFill>
                  <a:schemeClr val="bg2"/>
                </a:solidFill>
                <a:sym typeface="+mn-ea"/>
              </a:rPr>
              <a:t>长三角（柬埔寨）经济特区</a:t>
            </a:r>
            <a:r>
              <a:rPr lang="en-US" altLang="zh-CN">
                <a:solidFill>
                  <a:schemeClr val="bg2"/>
                </a:solidFill>
                <a:sym typeface="+mn-ea"/>
              </a:rPr>
              <a:t>—</a:t>
            </a:r>
            <a:r>
              <a:rPr lang="zh-CN" altLang="en-US">
                <a:solidFill>
                  <a:schemeClr val="bg2"/>
                </a:solidFill>
                <a:sym typeface="+mn-ea"/>
              </a:rPr>
              <a:t>效果图</a:t>
            </a:r>
            <a:endParaRPr lang="zh-CN" altLang="en-US">
              <a:solidFill>
                <a:schemeClr val="bg2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5930" y="3429000"/>
            <a:ext cx="2285365" cy="61023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r>
              <a: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护城河：全长</a:t>
            </a:r>
            <a:r>
              <a:rPr lang="en-US" altLang="zh-CN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20KM</a:t>
            </a:r>
            <a:r>
              <a: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，宽</a:t>
            </a:r>
            <a:r>
              <a:rPr lang="en-US" altLang="zh-CN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20*</a:t>
            </a:r>
            <a:r>
              <a: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深</a:t>
            </a:r>
            <a:r>
              <a:rPr lang="en-US" altLang="zh-CN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5</a:t>
            </a:r>
            <a:r>
              <a: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米</a:t>
            </a:r>
            <a:endParaRPr lang="zh-CN" alt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  <p:cxnSp>
        <p:nvCxnSpPr>
          <p:cNvPr id="5" name="直接箭头连接符 4"/>
          <p:cNvCxnSpPr>
            <a:stCxn id="4" idx="3"/>
          </p:cNvCxnSpPr>
          <p:nvPr/>
        </p:nvCxnSpPr>
        <p:spPr>
          <a:xfrm>
            <a:off x="2741295" y="3734435"/>
            <a:ext cx="1191260" cy="75565"/>
          </a:xfrm>
          <a:prstGeom prst="straightConnector1">
            <a:avLst/>
          </a:prstGeom>
          <a:ln w="53975" cap="rnd">
            <a:solidFill>
              <a:schemeClr val="accent2">
                <a:lumMod val="50000"/>
              </a:schemeClr>
            </a:solidFill>
            <a:prstDash val="solid"/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55930" y="4214495"/>
            <a:ext cx="2284730" cy="4603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r>
              <a: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综合性</a:t>
            </a:r>
            <a:r>
              <a: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物业大楼</a:t>
            </a:r>
            <a:endParaRPr lang="zh-CN" alt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  <p:cxnSp>
        <p:nvCxnSpPr>
          <p:cNvPr id="7" name="直接箭头连接符 6"/>
          <p:cNvCxnSpPr>
            <a:stCxn id="6" idx="3"/>
          </p:cNvCxnSpPr>
          <p:nvPr/>
        </p:nvCxnSpPr>
        <p:spPr>
          <a:xfrm flipV="1">
            <a:off x="2740660" y="4074795"/>
            <a:ext cx="2034540" cy="370205"/>
          </a:xfrm>
          <a:prstGeom prst="straightConnector1">
            <a:avLst/>
          </a:prstGeom>
          <a:ln w="53975" cap="rnd">
            <a:solidFill>
              <a:schemeClr val="accent2">
                <a:lumMod val="50000"/>
              </a:schemeClr>
            </a:solidFill>
            <a:prstDash val="solid"/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55930" y="4953000"/>
            <a:ext cx="2284730" cy="4603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r>
              <a: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商业街、</a:t>
            </a:r>
            <a:r>
              <a: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加油站</a:t>
            </a:r>
            <a:endParaRPr lang="zh-CN" alt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  <p:cxnSp>
        <p:nvCxnSpPr>
          <p:cNvPr id="9" name="直接箭头连接符 8"/>
          <p:cNvCxnSpPr>
            <a:stCxn id="8" idx="3"/>
          </p:cNvCxnSpPr>
          <p:nvPr/>
        </p:nvCxnSpPr>
        <p:spPr>
          <a:xfrm flipV="1">
            <a:off x="2740660" y="5021580"/>
            <a:ext cx="2103755" cy="161925"/>
          </a:xfrm>
          <a:prstGeom prst="straightConnector1">
            <a:avLst/>
          </a:prstGeom>
          <a:ln w="53975" cap="rnd">
            <a:solidFill>
              <a:schemeClr val="accent2">
                <a:lumMod val="50000"/>
              </a:schemeClr>
            </a:solidFill>
            <a:prstDash val="solid"/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8422640" y="4573270"/>
            <a:ext cx="2285365" cy="61023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r>
              <a: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综合商业中心：酒店、餐厅</a:t>
            </a:r>
            <a:r>
              <a: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等</a:t>
            </a:r>
            <a:endParaRPr lang="zh-CN" alt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  <p:cxnSp>
        <p:nvCxnSpPr>
          <p:cNvPr id="11" name="直接箭头连接符 10"/>
          <p:cNvCxnSpPr>
            <a:stCxn id="10" idx="1"/>
          </p:cNvCxnSpPr>
          <p:nvPr/>
        </p:nvCxnSpPr>
        <p:spPr>
          <a:xfrm flipH="1" flipV="1">
            <a:off x="6737985" y="4571365"/>
            <a:ext cx="1684655" cy="307340"/>
          </a:xfrm>
          <a:prstGeom prst="straightConnector1">
            <a:avLst/>
          </a:prstGeom>
          <a:ln w="53975" cap="rnd">
            <a:solidFill>
              <a:schemeClr val="accent2">
                <a:lumMod val="50000"/>
              </a:schemeClr>
            </a:solidFill>
            <a:prstDash val="solid"/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422640" y="3464560"/>
            <a:ext cx="2285365" cy="61023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r>
              <a: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自然河道、流向</a:t>
            </a:r>
            <a:r>
              <a:rPr lang="zh-CN" altLang="en-US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越南</a:t>
            </a:r>
            <a:endParaRPr lang="zh-CN" alt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  <p:cxnSp>
        <p:nvCxnSpPr>
          <p:cNvPr id="13" name="直接箭头连接符 12"/>
          <p:cNvCxnSpPr>
            <a:stCxn id="12" idx="0"/>
          </p:cNvCxnSpPr>
          <p:nvPr/>
        </p:nvCxnSpPr>
        <p:spPr>
          <a:xfrm flipH="1" flipV="1">
            <a:off x="9474200" y="2400935"/>
            <a:ext cx="91440" cy="1063625"/>
          </a:xfrm>
          <a:prstGeom prst="straightConnector1">
            <a:avLst/>
          </a:prstGeom>
          <a:ln w="53975" cap="rnd">
            <a:solidFill>
              <a:schemeClr val="accent2">
                <a:lumMod val="50000"/>
              </a:schemeClr>
            </a:solidFill>
            <a:prstDash val="solid"/>
            <a:round/>
            <a:tailEnd type="triangle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0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0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0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0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0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0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0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0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0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1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11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1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1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1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1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1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1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1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1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1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2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12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2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2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2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2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2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2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2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2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2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3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13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3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3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3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3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3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3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3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3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3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4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14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4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4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4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4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4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4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4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4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4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5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15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5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5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5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5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5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5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5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5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5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6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16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6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6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6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6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6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6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6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6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6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7.xml><?xml version="1.0" encoding="utf-8"?>
<p:tagLst xmlns:p="http://schemas.openxmlformats.org/presentationml/2006/main">
  <p:tag name="KSO_WM_DIAGRAM_VIRTUALLY_FRAME" val="{&quot;height&quot;:306.7,&quot;left&quot;:45.6,&quot;top&quot;:137.9,&quot;width&quot;:850.6}"/>
</p:tagLst>
</file>

<file path=ppt/tags/tag17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7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7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7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7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7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7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7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7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7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8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18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8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8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8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8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8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8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8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8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8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9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19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9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9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9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9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9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9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9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9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19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20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0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0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0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0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0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0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0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0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0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1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21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1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868_3*a*1"/>
  <p:tag name="KSO_WM_TEMPLATE_CATEGORY" val="diagram"/>
  <p:tag name="KSO_WM_TEMPLATE_INDEX" val="20231868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USESOURCEFORMAT_APPLY" val="1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8_3*l_h_i*1_1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868_3*l_h_f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68_3*l_h_a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1_1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USESOURCEFORMAT_APPLY" val="1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8_3*l_h_i*1_2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2_1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USESOURCEFORMAT_APPLY" val="1"/>
</p:tagLst>
</file>

<file path=ppt/tags/tag22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868_3*l_h_i*1_3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868_3*l_h_f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868_3*l_h_a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3_1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USESOURCEFORMAT_APPLY" val="1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868_3*l_h_i*1_4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4_1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USESOURCEFORMAT_APPLY" val="1"/>
</p:tagLst>
</file>

<file path=ppt/tags/tag2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868_3*l_h_f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68_3*l_h_a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2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868_3*l_h_f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868_3*l_h_a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2.3103942871094,&quot;left&quot;:54.72803750346029,&quot;top&quot;:113.21271624227211,&quot;width&quot;:850.44683837890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3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230.xml><?xml version="1.0" encoding="utf-8"?>
<p:tagLst xmlns:p="http://schemas.openxmlformats.org/presentationml/2006/main">
  <p:tag name="KSO_WM_SLIDE_ID" val="diagram20231868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868"/>
  <p:tag name="KSO_WM_SLIDE_TYPE" val="text"/>
  <p:tag name="KSO_WM_SLIDE_SUBTYPE" val="diag"/>
  <p:tag name="KSO_WM_SLIDE_SIZE" val="850.42*372.31"/>
  <p:tag name="KSO_WM_SLIDE_POSITION" val="54.75*113.19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31.xml><?xml version="1.0" encoding="utf-8"?>
<p:tagLst xmlns:p="http://schemas.openxmlformats.org/presentationml/2006/main">
  <p:tag name="KSO_WM_UNIT_TABLE_BEAUTIFY" val="smartTable{b5092064-58c6-407d-a937-8db1f416d395}"/>
  <p:tag name="TABLE_RECT" val="241.75*127.667*476.5*331.2"/>
  <p:tag name="TABLE_EMPHASIZE_COLOR" val="6579300"/>
  <p:tag name="TABLE_ONEKEY_SKIN_IDX" val="0"/>
  <p:tag name="TABLE_SKINIDX" val="-1"/>
  <p:tag name="TABLE_COLORIDX" val="l"/>
  <p:tag name="TABLE_ENDDRAG_ORIGIN_RECT" val="860*342"/>
  <p:tag name="TABLE_ENDDRAG_RECT" val="39*182*860*342"/>
  <p:tag name="TABLE_AUTOADJUST_FLAG" val="1"/>
</p:tagLst>
</file>

<file path=ppt/tags/tag2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3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34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35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36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37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38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39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4.xml><?xml version="1.0" encoding="utf-8"?>
<p:tagLst xmlns:p="http://schemas.openxmlformats.org/presentationml/2006/main">
  <p:tag name="KSO_WM_DIAGRAM_VIRTUALLY_FRAME" val="{&quot;height&quot;:306.7,&quot;left&quot;:45.6,&quot;top&quot;:137.9,&quot;width&quot;:850.6}"/>
</p:tagLst>
</file>

<file path=ppt/tags/tag240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41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42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43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44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45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46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47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48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49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5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250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51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52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53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54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55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56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57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58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59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6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260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61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62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63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64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65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66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67.xml><?xml version="1.0" encoding="utf-8"?>
<p:tagLst xmlns:p="http://schemas.openxmlformats.org/presentationml/2006/main">
  <p:tag name="KSO_WM_DIAGRAM_VIRTUALLY_FRAME" val="{&quot;height&quot;:318.12496062992125,&quot;left&quot;:75,&quot;top&quot;:138.92503937007874,&quot;width&quot;:810.55}"/>
</p:tagLst>
</file>

<file path=ppt/tags/tag2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5293_1*a*1"/>
  <p:tag name="KSO_WM_TEMPLATE_CATEGORY" val="custom"/>
  <p:tag name="KSO_WM_TEMPLATE_INDEX" val="20235293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TYPE" val="a"/>
  <p:tag name="KSO_WM_UNIT_INDEX" val="1"/>
  <p:tag name="KSO_WM_DIAGRAM_GROUP_CODE" val="l1-1"/>
  <p:tag name="KSO_WM_UNIT_PRESET_TEXT" val="单击此处添加文档标题内容"/>
  <p:tag name="KSO_WM_UNIT_TEXT_TYPE" val="1"/>
  <p:tag name="KSO_WM_UNIT_USESOURCEFORMAT_APPLY" val="1"/>
</p:tagLst>
</file>

<file path=ppt/tags/tag27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270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i*1_1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TYPE" val="l_h_i"/>
  <p:tag name="KSO_WM_UNIT_INDEX" val="1_1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1,&quot;transparency&quot;:0.20000000298023224},{&quot;brightness&quot;:0.4000000059604645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71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i*1_2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TYPE" val="l_h_i"/>
  <p:tag name="KSO_WM_UNIT_INDEX" val="1_2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1,&quot;transparency&quot;:0.20000000298023224},{&quot;brightness&quot;:0.4000000059604645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72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i*1_3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TYPE" val="l_h_i"/>
  <p:tag name="KSO_WM_UNIT_INDEX" val="1_3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1,&quot;transparency&quot;:0.20000000298023224},{&quot;brightness&quot;:0.4000000059604645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73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i*1_4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TYPE" val="l_h_i"/>
  <p:tag name="KSO_WM_UNIT_INDEX" val="1_4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1,&quot;transparency&quot;:0.20000000298023224},{&quot;brightness&quot;:0.4000000059604645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74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i*1_5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TYPE" val="l_h_i"/>
  <p:tag name="KSO_WM_UNIT_INDEX" val="1_5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1,&quot;transparency&quot;:0.20000000298023224},{&quot;brightness&quot;:0.4000000059604645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75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i*1_6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TYPE" val="l_h_i"/>
  <p:tag name="KSO_WM_UNIT_INDEX" val="1_6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1,&quot;transparency&quot;:0.20000000298023224},{&quot;brightness&quot;:0.4000000059604645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7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5242_2*l_h_f*1_1_1"/>
  <p:tag name="KSO_WM_TEMPLATE_CATEGORY" val="diagram"/>
  <p:tag name="KSO_WM_TEMPLATE_INDEX" val="20235242"/>
  <p:tag name="KSO_WM_UNIT_LAYERLEVEL" val="1_1_1"/>
  <p:tag name="KSO_WM_TAG_VERSION" val="3.0"/>
  <p:tag name="KSO_WM_DIAGRAM_MAX_ITEMCNT" val="8"/>
  <p:tag name="KSO_WM_DIAGRAM_MIN_ITEMCNT" val="6"/>
  <p:tag name="KSO_WM_DIAGRAM_VIRTUALLY_FRAME" val="{&quot;height&quot;:402.4359812002107,&quot;left&quot;:51,&quot;top&quot;:99.88905511811024,&quot;width&quot;:85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根据需要可酌情增减文字，以便观者准确地理解您传达的思想单击此处添加文本具体内容，简明扼要地阐述您的观点单击此处添加文本"/>
  <p:tag name="KSO_WM_UNIT_TEXT_FILL_FORE_SCHEMECOLOR_INDEX" val="1"/>
  <p:tag name="KSO_WM_UNIT_TEXT_FILL_TYPE" val="1"/>
  <p:tag name="KSO_WM_UNIT_TEXT_TYPE" val="1"/>
</p:tagLst>
</file>

<file path=ppt/tags/tag27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5242_2*l_h_f*1_3_1"/>
  <p:tag name="KSO_WM_TEMPLATE_CATEGORY" val="diagram"/>
  <p:tag name="KSO_WM_TEMPLATE_INDEX" val="20235242"/>
  <p:tag name="KSO_WM_UNIT_LAYERLEVEL" val="1_1_1"/>
  <p:tag name="KSO_WM_TAG_VERSION" val="3.0"/>
  <p:tag name="KSO_WM_DIAGRAM_MAX_ITEMCNT" val="8"/>
  <p:tag name="KSO_WM_DIAGRAM_MIN_ITEMCNT" val="6"/>
  <p:tag name="KSO_WM_DIAGRAM_VIRTUALLY_FRAME" val="{&quot;height&quot;:402.4359812002107,&quot;left&quot;:51,&quot;top&quot;:99.88905511811024,&quot;width&quot;:85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根据需要可酌情增减文字，以便观者准确地理解您传达的思想单击此处添加文本具体内容，简明扼要地阐述您的观点单击此处添加文本"/>
  <p:tag name="KSO_WM_UNIT_TEXT_FILL_FORE_SCHEMECOLOR_INDEX" val="1"/>
  <p:tag name="KSO_WM_UNIT_TEXT_FILL_TYPE" val="1"/>
  <p:tag name="KSO_WM_UNIT_TEXT_TYPE" val="1"/>
</p:tagLst>
</file>

<file path=ppt/tags/tag27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5242_2*l_h_f*1_5_1"/>
  <p:tag name="KSO_WM_TEMPLATE_CATEGORY" val="diagram"/>
  <p:tag name="KSO_WM_TEMPLATE_INDEX" val="20235242"/>
  <p:tag name="KSO_WM_UNIT_LAYERLEVEL" val="1_1_1"/>
  <p:tag name="KSO_WM_TAG_VERSION" val="3.0"/>
  <p:tag name="KSO_WM_DIAGRAM_MAX_ITEMCNT" val="8"/>
  <p:tag name="KSO_WM_DIAGRAM_MIN_ITEMCNT" val="6"/>
  <p:tag name="KSO_WM_DIAGRAM_VIRTUALLY_FRAME" val="{&quot;height&quot;:402.4359812002107,&quot;left&quot;:51,&quot;top&quot;:99.88905511811024,&quot;width&quot;:85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根据需要可酌情增减文字，以便观者准确地理解您传达的思想单击此处添加文本具体内容，简明扼要地阐述您的观点单击此处添加文本"/>
  <p:tag name="KSO_WM_UNIT_TEXT_FILL_FORE_SCHEMECOLOR_INDEX" val="1"/>
  <p:tag name="KSO_WM_UNIT_TEXT_FILL_TYPE" val="1"/>
  <p:tag name="KSO_WM_UNIT_TEXT_TYPE" val="1"/>
</p:tagLst>
</file>

<file path=ppt/tags/tag27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5242_2*l_h_f*1_2_1"/>
  <p:tag name="KSO_WM_TEMPLATE_CATEGORY" val="diagram"/>
  <p:tag name="KSO_WM_TEMPLATE_INDEX" val="20235242"/>
  <p:tag name="KSO_WM_UNIT_LAYERLEVEL" val="1_1_1"/>
  <p:tag name="KSO_WM_TAG_VERSION" val="3.0"/>
  <p:tag name="KSO_WM_DIAGRAM_MAX_ITEMCNT" val="8"/>
  <p:tag name="KSO_WM_DIAGRAM_MIN_ITEMCNT" val="6"/>
  <p:tag name="KSO_WM_DIAGRAM_VIRTUALLY_FRAME" val="{&quot;height&quot;:402.4359812002107,&quot;left&quot;:51,&quot;top&quot;:99.88905511811024,&quot;width&quot;:85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根据需要可酌情增减文字，以便观者准确地理解您传达的思想单击此处添加文本具体内容，简明扼要地阐述您的观点单击此处添加文本"/>
  <p:tag name="KSO_WM_UNIT_TEXT_FILL_FORE_SCHEMECOLOR_INDEX" val="1"/>
  <p:tag name="KSO_WM_UNIT_TEXT_FILL_TYPE" val="1"/>
  <p:tag name="KSO_WM_UNIT_TEXT_TYPE" val="1"/>
</p:tagLst>
</file>

<file path=ppt/tags/tag28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2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5242_2*l_h_f*1_4_1"/>
  <p:tag name="KSO_WM_TEMPLATE_CATEGORY" val="diagram"/>
  <p:tag name="KSO_WM_TEMPLATE_INDEX" val="20235242"/>
  <p:tag name="KSO_WM_UNIT_LAYERLEVEL" val="1_1_1"/>
  <p:tag name="KSO_WM_TAG_VERSION" val="3.0"/>
  <p:tag name="KSO_WM_DIAGRAM_MAX_ITEMCNT" val="8"/>
  <p:tag name="KSO_WM_DIAGRAM_MIN_ITEMCNT" val="6"/>
  <p:tag name="KSO_WM_DIAGRAM_VIRTUALLY_FRAME" val="{&quot;height&quot;:402.4359812002107,&quot;left&quot;:51,&quot;top&quot;:99.88905511811024,&quot;width&quot;:85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根据需要可酌情增减文字，以便观者准确地理解您传达的思想单击此处添加文本具体内容，简明扼要地阐述您的观点单击此处添加文本"/>
  <p:tag name="KSO_WM_UNIT_TEXT_FILL_FORE_SCHEMECOLOR_INDEX" val="1"/>
  <p:tag name="KSO_WM_UNIT_TEXT_FILL_TYPE" val="1"/>
  <p:tag name="KSO_WM_UNIT_TEXT_TYPE" val="1"/>
</p:tagLst>
</file>

<file path=ppt/tags/tag28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6_1"/>
  <p:tag name="KSO_WM_UNIT_ID" val="diagram20235242_2*l_h_f*1_6_1"/>
  <p:tag name="KSO_WM_TEMPLATE_CATEGORY" val="diagram"/>
  <p:tag name="KSO_WM_TEMPLATE_INDEX" val="20235242"/>
  <p:tag name="KSO_WM_UNIT_LAYERLEVEL" val="1_1_1"/>
  <p:tag name="KSO_WM_TAG_VERSION" val="3.0"/>
  <p:tag name="KSO_WM_DIAGRAM_MAX_ITEMCNT" val="8"/>
  <p:tag name="KSO_WM_DIAGRAM_MIN_ITEMCNT" val="6"/>
  <p:tag name="KSO_WM_DIAGRAM_VIRTUALLY_FRAME" val="{&quot;height&quot;:402.4359812002107,&quot;left&quot;:51,&quot;top&quot;:99.88905511811024,&quot;width&quot;:85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根据需要可酌情增减文字，以便观者准确地理解您传达的思想单击此处添加文本具体内容，简明扼要地阐述您的观点单击此处添加文本"/>
  <p:tag name="KSO_WM_UNIT_TEXT_FILL_FORE_SCHEMECOLOR_INDEX" val="1"/>
  <p:tag name="KSO_WM_UNIT_TEXT_FILL_TYPE" val="1"/>
  <p:tag name="KSO_WM_UNIT_TEXT_TYPE" val="1"/>
</p:tagLst>
</file>

<file path=ppt/tags/tag282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i*1_7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TYPE" val="l_h_i"/>
  <p:tag name="KSO_WM_UNIT_INDEX" val="1_7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1,&quot;transparency&quot;:0.20000000298023224},{&quot;brightness&quot;:0.4000000059604645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8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7_1"/>
  <p:tag name="KSO_WM_UNIT_ID" val="diagram20235242_2*l_h_f*1_7_1"/>
  <p:tag name="KSO_WM_TEMPLATE_CATEGORY" val="diagram"/>
  <p:tag name="KSO_WM_TEMPLATE_INDEX" val="20235242"/>
  <p:tag name="KSO_WM_UNIT_LAYERLEVEL" val="1_1_1"/>
  <p:tag name="KSO_WM_TAG_VERSION" val="3.0"/>
  <p:tag name="KSO_WM_DIAGRAM_MAX_ITEMCNT" val="8"/>
  <p:tag name="KSO_WM_DIAGRAM_MIN_ITEMCNT" val="6"/>
  <p:tag name="KSO_WM_DIAGRAM_VIRTUALLY_FRAME" val="{&quot;height&quot;:402.4359812002107,&quot;left&quot;:51,&quot;top&quot;:99.88905511811024,&quot;width&quot;:853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UNIT_TEXT_LAYER_COUNT" val="1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根据需要可酌情增减文字，以便观者准确地理解您传达的思想单击此处添加文本具体内容，简明扼要地阐述您的观点单击此处添加文本"/>
  <p:tag name="KSO_WM_UNIT_TEXT_FILL_FORE_SCHEMECOLOR_INDEX" val="1"/>
  <p:tag name="KSO_WM_UNIT_TEXT_FILL_TYPE" val="1"/>
  <p:tag name="KSO_WM_UNIT_TEXT_TYPE" val="1"/>
</p:tagLst>
</file>

<file path=ppt/tags/tag284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x*1_1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VALUE" val="92*106"/>
  <p:tag name="KSO_WM_UNIT_TYPE" val="l_h_x"/>
  <p:tag name="KSO_WM_UNIT_INDEX" val="1_1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1"/>
</p:tagLst>
</file>

<file path=ppt/tags/tag285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x*1_3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VALUE" val="104*95"/>
  <p:tag name="KSO_WM_UNIT_TYPE" val="l_h_x"/>
  <p:tag name="KSO_WM_UNIT_INDEX" val="1_3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1"/>
</p:tagLst>
</file>

<file path=ppt/tags/tag286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x*1_2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VALUE" val="96*95"/>
  <p:tag name="KSO_WM_UNIT_TYPE" val="l_h_x"/>
  <p:tag name="KSO_WM_UNIT_INDEX" val="1_2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1"/>
</p:tagLst>
</file>

<file path=ppt/tags/tag287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x*1_4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VALUE" val="77*99"/>
  <p:tag name="KSO_WM_UNIT_TYPE" val="l_h_x"/>
  <p:tag name="KSO_WM_UNIT_INDEX" val="1_4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1"/>
</p:tagLst>
</file>

<file path=ppt/tags/tag288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x*1_5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VALUE" val="95*100"/>
  <p:tag name="KSO_WM_UNIT_TYPE" val="l_h_x"/>
  <p:tag name="KSO_WM_UNIT_INDEX" val="1_5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1"/>
</p:tagLst>
</file>

<file path=ppt/tags/tag289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x*1_6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VALUE" val="103*103"/>
  <p:tag name="KSO_WM_UNIT_TYPE" val="l_h_x"/>
  <p:tag name="KSO_WM_UNIT_INDEX" val="1_6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1"/>
</p:tagLst>
</file>

<file path=ppt/tags/tag29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290.xml><?xml version="1.0" encoding="utf-8"?>
<p:tagLst xmlns:p="http://schemas.openxmlformats.org/presentationml/2006/main">
  <p:tag name="KSO_WM_DIAGRAM_VIRTUALLY_FRAME" val="{&quot;height&quot;:402.4359812002107,&quot;left&quot;:51,&quot;top&quot;:99.88905511811024,&quot;width&quot;:853.6}"/>
  <p:tag name="KSO_WM_UNIT_HIGHLIGHT" val="0"/>
  <p:tag name="KSO_WM_UNIT_COMPATIBLE" val="0"/>
  <p:tag name="KSO_WM_UNIT_DIAGRAM_ISNUMVISUAL" val="0"/>
  <p:tag name="KSO_WM_UNIT_DIAGRAM_ISREFERUNIT" val="0"/>
  <p:tag name="KSO_WM_UNIT_ID" val="diagram20235242_2*l_h_x*1_7_1"/>
  <p:tag name="KSO_WM_TEMPLATE_CATEGORY" val="diagram"/>
  <p:tag name="KSO_WM_TEMPLATE_INDEX" val="20235242"/>
  <p:tag name="KSO_WM_UNIT_LAYERLEVEL" val="1_1_1"/>
  <p:tag name="KSO_WM_TAG_VERSION" val="3.0"/>
  <p:tag name="KSO_WM_BEAUTIFY_FLAG" val="#wm#"/>
  <p:tag name="KSO_WM_UNIT_VALUE" val="97*108"/>
  <p:tag name="KSO_WM_UNIT_TYPE" val="l_h_x"/>
  <p:tag name="KSO_WM_UNIT_INDEX" val="1_7_1"/>
  <p:tag name="KSO_WM_DIAGRAM_GROUP_CODE" val="l1-1"/>
  <p:tag name="KSO_WM_DIAGRAM_VERSION" val="3"/>
  <p:tag name="KSO_WM_DIAGRAM_COLOR_TRICK" val="1"/>
  <p:tag name="KSO_WM_DIAGRAM_COLOR_TEXT_CAN_REMOVE" val="n"/>
  <p:tag name="KSO_WM_DIAGRAM_MAX_ITEMCNT" val="8"/>
  <p:tag name="KSO_WM_DIAGRAM_MIN_ITEMCNT" val="6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1"/>
</p:tagLst>
</file>

<file path=ppt/tags/tag291.xml><?xml version="1.0" encoding="utf-8"?>
<p:tagLst xmlns:p="http://schemas.openxmlformats.org/presentationml/2006/main">
  <p:tag name="KSO_WM_SLIDE_ID" val="custom20235293_1"/>
  <p:tag name="KSO_WM_TEMPLATE_SUBCATEGORY" val="0"/>
  <p:tag name="KSO_WM_TEMPLATE_MASTER_TYPE" val="0"/>
  <p:tag name="KSO_WM_TEMPLATE_COLOR_TYPE" val="0"/>
  <p:tag name="KSO_WM_SLIDE_ITEM_CNT" val="6"/>
  <p:tag name="KSO_WM_SLIDE_INDEX" val="1"/>
  <p:tag name="KSO_WM_TAG_VERSION" val="3.0"/>
  <p:tag name="KSO_WM_BEAUTIFY_FLAG" val="#wm#"/>
  <p:tag name="KSO_WM_TEMPLATE_CATEGORY" val="custom"/>
  <p:tag name="KSO_WM_TEMPLATE_INDEX" val="20235293"/>
  <p:tag name="KSO_WM_SLIDE_TYPE" val="text"/>
  <p:tag name="KSO_WM_SLIDE_SUBTYPE" val="picTxt"/>
  <p:tag name="KSO_WM_SLIDE_SIZE" val="849.1*363.8"/>
  <p:tag name="KSO_WM_SLIDE_POSITION" val="55.5*129.4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31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32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33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34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35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36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37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38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39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41.xml><?xml version="1.0" encoding="utf-8"?>
<p:tagLst xmlns:p="http://schemas.openxmlformats.org/presentationml/2006/main">
  <p:tag name="KSO_WM_DIAGRAM_VIRTUALLY_FRAME" val="{&quot;height&quot;:306.7,&quot;left&quot;:45.6,&quot;top&quot;:137.9,&quot;width&quot;:850.6}"/>
</p:tagLst>
</file>

<file path=ppt/tags/tag42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43.xml><?xml version="1.0" encoding="utf-8"?>
<p:tagLst xmlns:p="http://schemas.openxmlformats.org/presentationml/2006/main">
  <p:tag name="KSO_WM_DIAGRAM_VIRTUALLY_FRAME" val="{&quot;height&quot;:451.50536354744054,&quot;left&quot;:30.95,&quot;top&quot;:87.5,&quot;width&quot;:888.65}"/>
</p:tagLst>
</file>

<file path=ppt/tags/tag44.xml><?xml version="1.0" encoding="utf-8"?>
<p:tagLst xmlns:p="http://schemas.openxmlformats.org/presentationml/2006/main">
  <p:tag name="KSO_WM_DIAGRAM_VIRTUALLY_FRAME" val="{&quot;height&quot;:383.2,&quot;left&quot;:28.15,&quot;top&quot;:95,&quot;width&quot;:896.55}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ISLIDE.DIAGRAM" val="#476927;"/>
</p:tagLst>
</file>

<file path=ppt/tags/tag46.xml><?xml version="1.0" encoding="utf-8"?>
<p:tagLst xmlns:p="http://schemas.openxmlformats.org/presentationml/2006/main">
  <p:tag name="KSO_WM_UNIT_TABLE_BEAUTIFY" val="smartTable{6c89268c-6eb1-41b7-ad51-21b607f29540}"/>
  <p:tag name="TABLE_RECT" val="118.275*97.5496*723.45*378.6"/>
  <p:tag name="TABLE_EMPHASIZE_COLOR" val="6579300"/>
  <p:tag name="TABLE_ONEKEY_SKIN_IDX" val="0"/>
  <p:tag name="TABLE_SKINIDX" val="-1"/>
  <p:tag name="TABLE_COLORIDX" val="l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DIAGRAM_VIRTUALLY_FRAME" val="{&quot;height&quot;:239.95,&quot;left&quot;:307.15,&quot;top&quot;:433.1,&quot;width&quot;:550.4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239.95,&quot;left&quot;:307.15,&quot;top&quot;:433.1,&quot;width&quot;:550.4}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DIAGRAM_VIRTUALLY_FRAME" val="{&quot;height&quot;:291.7,&quot;left&quot;:545.65,&quot;top&quot;:171.45,&quot;width&quot;:362.15}"/>
</p:tagLst>
</file>

<file path=ppt/tags/tag53.xml><?xml version="1.0" encoding="utf-8"?>
<p:tagLst xmlns:p="http://schemas.openxmlformats.org/presentationml/2006/main">
  <p:tag name="KSO_WM_DIAGRAM_VIRTUALLY_FRAME" val="{&quot;height&quot;:291.7,&quot;left&quot;:545.65,&quot;top&quot;:171.45,&quot;width&quot;:362.15}"/>
</p:tagLst>
</file>

<file path=ppt/tags/tag54.xml><?xml version="1.0" encoding="utf-8"?>
<p:tagLst xmlns:p="http://schemas.openxmlformats.org/presentationml/2006/main">
  <p:tag name="KSO_WM_DIAGRAM_VIRTUALLY_FRAME" val="{&quot;height&quot;:291.7,&quot;left&quot;:545.65,&quot;top&quot;:171.45,&quot;width&quot;:362.15}"/>
</p:tagLst>
</file>

<file path=ppt/tags/tag55.xml><?xml version="1.0" encoding="utf-8"?>
<p:tagLst xmlns:p="http://schemas.openxmlformats.org/presentationml/2006/main">
  <p:tag name="KSO_WM_DIAGRAM_VIRTUALLY_FRAME" val="{&quot;height&quot;:291.7,&quot;left&quot;:545.65,&quot;top&quot;:171.45,&quot;width&quot;:362.15}"/>
</p:tagLst>
</file>

<file path=ppt/tags/tag56.xml><?xml version="1.0" encoding="utf-8"?>
<p:tagLst xmlns:p="http://schemas.openxmlformats.org/presentationml/2006/main">
  <p:tag name="KSO_WM_DIAGRAM_VIRTUALLY_FRAME" val="{&quot;height&quot;:291.7,&quot;left&quot;:545.65,&quot;top&quot;:171.45,&quot;width&quot;:362.15}"/>
</p:tagLst>
</file>

<file path=ppt/tags/tag57.xml><?xml version="1.0" encoding="utf-8"?>
<p:tagLst xmlns:p="http://schemas.openxmlformats.org/presentationml/2006/main">
  <p:tag name="KSO_WM_DIAGRAM_VIRTUALLY_FRAME" val="{&quot;height&quot;:291.7,&quot;left&quot;:545.65,&quot;top&quot;:171.45,&quot;width&quot;:362.15}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6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6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6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6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6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6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6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6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6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7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7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7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7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7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7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7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7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7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8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8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8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8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8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8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8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8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8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0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91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92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93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94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95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96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97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98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ags/tag99.xml><?xml version="1.0" encoding="utf-8"?>
<p:tagLst xmlns:p="http://schemas.openxmlformats.org/presentationml/2006/main">
  <p:tag name="KSO_WM_DIAGRAM_VIRTUALLY_FRAME" val="{&quot;height&quot;:292.65,&quot;left&quot;:69.1,&quot;top&quot;:126.1,&quot;width&quot;:819.85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汉仪粗简黑简"/>
        <a:ea typeface="汉仪粗简黑简"/>
        <a:cs typeface=""/>
      </a:majorFont>
      <a:minorFont>
        <a:latin typeface="汉仪粗简黑简"/>
        <a:ea typeface="汉仪粗简黑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粗简黑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粗简黑简"/>
        <a:ea typeface=""/>
        <a:cs typeface=""/>
        <a:font script="Jpan" typeface="ＭＳ Ｐゴシック"/>
        <a:font script="Hang" typeface="맑은 고딕"/>
        <a:font script="Hans" typeface="汉仪粗简黑简"/>
        <a:font script="Hant" typeface="新細明體"/>
        <a:font script="Arab" typeface="汉仪粗简黑简"/>
        <a:font script="Hebr" typeface="汉仪粗简黑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粗简黑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粗简黑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粗简黑简"/>
        <a:ea typeface=""/>
        <a:cs typeface=""/>
        <a:font script="Jpan" typeface="ＭＳ Ｐゴシック"/>
        <a:font script="Hang" typeface="맑은 고딕"/>
        <a:font script="Hans" typeface="汉仪粗简黑简"/>
        <a:font script="Hant" typeface="新細明體"/>
        <a:font script="Arab" typeface="汉仪粗简黑简"/>
        <a:font script="Hebr" typeface="汉仪粗简黑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粗简黑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F360BE8B-6686-4F3D-AEAF-501FE73E4058-1">
      <extobjdata type="F360BE8B-6686-4F3D-AEAF-501FE73E4058" data="ewoJIkZpbGVDb250ZW50IiA6ICJVRXNEQkJRQUFBQUlBS2xkZjFvNXRYeUlvZ0VBQUtFREFBQU1BQUFBWkc5amRXMWxiblF1ZUcxc2haTmZiNXN3Rk1YZkorMDdXSDUzYWtNZ0lZSlZLV203U3VrNmxmNTVkdUZDM0JpN01xWnJOZTI3ejdBcHREVFplTERnL0k2UDhiMTJmUHhTUy9RTXBoRmFKWmhOS0VhZ2NsMElWU1c0dFNXWjQrTXZuei9GSzUyM05TaUwzTXQ1SzRvRS8zeVlUbWN6eWhtSlFvK1NhZVFEbVVjelRsZ1FsZzlGR0RubS84TG9La3Z3dlZBWTNlMVc4U1owRW1FWGk5elRSYWRhbGFMNksvUmlwbVZyblJ2ZEpUaWdEQitONENWdnRoMmo3OG50VThFdGZPY1ZmT00xZElhejVUbzdIVTNmNkIvblJoVC93TmV0Qk5QeG0rdmJmYk5kQlVBS0JZY3QzVCtjR09EYi9aWXJVeTFicTlmOFZiZDJ2Nld1Lys5WTYzeWIvcW5TUjN4UktXMWdCV1dxYkdaZjVhRjY3SHhuV3RrRG5sTUp1VFVpNXpJMXVtbDJjVVA5NDZOeEkrUE11ck1rWkxPekxITXJudnYyWEtnQ1hrWUJuZDUwMnREdWVQVWtlbVhpQllPWTVRWkEzWXZDYm5vWWVYUU12NEtvTnYxbW1FZmZyaUc1TGJXcE8xSkFzeDFJNnBwbG9WaTVvWU1lOVJpaElXRXp4SUpGNEMrQ2NPVFYvUUhKbTBmbUQrVFNYWjFTdklzSkNQV0p6eEJqaTJtd1lQTVA1bEZPWDhqK3NybVAzMUJMQXdRVUFBQUFDQUNwWFg5YXQzNWlnR2lzQWdEdml5VUFEd0FBQUhCaFoyVnpMM0JoWjJVeExuaHRiT3k5M1k4bFNYWWY5bTdBLzBPaCtVTEptcGo0L2dCbUpGVFZuUm10c2JOcXovUXVkL3hXMDEwOVU5cnVya1pOelhMWFQ3dWdSZE1rQmRMUUNnWXNrZ0lORWFRQm1UUkFFeklveWY1anlKNWQvUmMrRVpsNUltL1Z2WmtSa1prM2IvVkU3OE5POTQySWpJOFRKODduNzd6M1QzN3k4c1hKank5dnZycTZmdlgrSTBib281UExWMCt2bjEyOSt1TDlSOTkvOHVFNzl0RS8rY2YvOVgvMTN1T0xMeTVQdnJPQkpoU2FQUG5wNjh2M0gvbC9lM1R5dll1WGw5OXYvdklPYS80YS8vYmZYMSsvaEQ2UFRyNy82dXIyL1Vjdlh6NDZlWHh6K2ZqaTllWE4rNCtnQVF4OUFuL0M4STl2cmw5LzFmNUQrTWZmdUhwMisrWEpENkEvNDV3by91amQvcS8vOVBMcWl5OXYvYy9HQ1dJbzIvN1pmeEFINEl6ZS96VU93SjNaL3RsUDUrem04dUpIdzFQQVppTnplWHg5YzN0emNSVWFmSGo2M1U4LzJQNzU5T3ZiNjArdi9vZEwvL09UVDc3L3daNlBmUGZ5ZVJpQjd2bjl5Zlhyb1o4LzZhWjRkM0pkZzdQcjI5dnJsenRhZlByMDV2ckZpeCtHd1dFUHVHTm1WNFBQbWdhYUtYZDNvejY2dVhwMmR2bkYxYXNmN3BnaC92alpqaC8vMmMwWG02dWJ5NmUzUUovYlUzdnYzYnRFODk1M0wzNTYvZlZ0di90LysvWEwxeDlmUDd2Y3NTci8wNmUzUDMxeHVlT3I0YmYyUlBUMlQ5LzcrdVhuMzczODhlV0xIZDFldnZ6NDRwOWYzd1NTdXYvVDFhdm1wN3UwQ0V2OHdlWE41dXFyNW5UMHZWLy82ZlhJcjZkZmZlVi90SGN1eU90UG4xNDB5MVAwN2s5d0M1L0NtTzJ1VW5LdkFYd1JkNDcyTm4xcmovMzNQN3k2ZlBITXQzNXg4ZE9UVDcrOC9zM0hYMTdmWG5lRWZ2SzlRTnI0MS9EajQrdXYvS0FuNFhiQm9tQ3pUcG9yQk50TjIwYmZ2WHAxMlRWOGN2bVRXOWlqMnl0WVVEZlVuVzBJMHdqZmJ5OVJ3NjA2aHZUbXovL1Ztei84bDhpdC9QODlPdm53eGNVWHpmaFh0eTh1ZHd3Y0J2L0J4WXV2d3pZQUYzdi8wYWRQUHRuYXF0RGt3K3RYdHljZlhyeThldkhUOXgrZDNseGR2SGgwMGl6YlBUbzV2MzV4RGR6dTEyVDRzNzNQNzNZelQxb054OVg4dS8vN1YzLzZDMXhObVA3RFc0N3Vsdk5mZnVzdi9zdi8raGU0bk0zbDY0dWIyNWVYcjI0ZnlwcGE0dmFMTXQyaVBuaDVjZlVDMTlUKzdjRXR4eUxKL1ljLysvdi8vRWUvL01YZi9PcXYvaGhYOVJ0d1UxOGRKZVhGZjJoWjAxMk85Uld5dEErdlhyejQ4UHJtNWNWdEs5ZDhldjNpNnRrV2Z3bGY5alAvdGVmdEgxanFsNWN2TDlzcDlWK2xPRnozVDJjZmZYaHovVEswdjhOTkg5OWN2YnI5OVBMMjY5Y25IMTdCNi92cGw1ZVh0N2ovcmZCRUk2ZjBjZ3h5U2krMTlPUXFMeDU4ZkhFRDcyaDRZazdDZTkvL0I1QVArbjl0bnZ2ZXYrQ3NnTVdEUU5oZmYvaVhsaERPTHA3KzZJdWI2NjlmUFVNVys1MVhQNzc2NnVyemVQSW4zNzErK3FQdXFvZEZkbjg1aFpmOHg3RmRIS3hyOE9tcmk5ZTd4S0QrRk1KL2UvR3laWXI3dnQrOU9ic20wUHl0Ly8yMjlZNEpoRmN2YnNsN3pWSDZqMU84N2M5dUxuN1QzNFBiTGNLSlJCS0VRN1c5cHZEckI4K2ZnM2l6UTBBSnYvcVhiNGNVMG83NzZoVjBiYVdLN1FaeFlmdUlPcE93bTMySXcrTFdoT2JkM3o3K09PNk5nQVA2NU9McTFlZWVwZUJHblgzOUZUenNYMzAxc0UzU0RHNlRHTnFuWGI5OStpWG9HM2Q2dnZkdU85WHU3MDJqWnE4K2doVyticW5MQVgyRjAvZVV0algwemNXcnI1N0RSYis3cDZnek9BcjZsQlQzdVZ4VUY1UVFSRWgzdjhucHF5OTJTYWJodDQ4ZXQ0SzBNb1l3Ym5lM0NOSzBaQ0NRYzM2L0JWeVFiaFNwZ2xRUGh4WGsrMGNuSDkvZHhsNlBNQ3JYbW1nZzVuNlBIZC80OE1YVjZ4MENQLzYyUzk1L2Q5ZTJ2dmZ4MVZkUDcrM1FzNHZYdDVjTjdXdGg3NzRIZDdvMDU5dXkrZi91NjZ1blAvcjQ0aXRnRWNyZXV4UGo3d0UyN1Y4ZmFlMno1MnI3K3FqN0M3Ly9Qc1FkaG91eDh4Zjg5VGN1ZHl0eFc0M09MNEllR0hqUjNrYVBMMjVoODE2MUhIeG5zNkNUbmQ3Y1hQOW14K3FhbDFqdWJ2N0JxMmZwamNOU1lTUEdkcmh3bDV1ZDdqNXk3d2oyYnZSN0RaZlpmd2hBUmM5Z2lWNHgya25XNys0WjRMMTNlL1Izanl5N1hmRC8zYkFkeFJteUhYcVBRdmV4bnZEalBmYmpieWtMZC9RK0t3bzk3ck9qMkdYUCtRMndwL0Q3UjBQTVpjODBQaHBpTC92b0tKZU45WHBsc0xMUWE0Q2Q0ZTg3V0ZyNGJTZGJDNy9zWUczTkRnK3h0MmJNWFZ4eEQ1dTdSMFBOakpNNVhXamV2NGVYbi92LzNSVVdUdno5Z0hFWVNLYWZYRDVIc1dMUEJkM0xDc1BQZyt3UVc0eXhSR3c0eGhheDRUaHJERTN6MkdQb2tzTWk0eFlrc3NuUVllWWpDbVB1NDZPOUgvZWU0UWcvRFcxR2VHcnptWUdCOXZIVzhOdEhsOWN2TDI5dnJpNi8yc2x5bWw5L3VtOXEzN3NPdTcvM3pyZU4vQjZNTkRwL2NmM1Y1Yk1STXYzZXRkZS9Sei9uTlpTUmtUNisvdkhsaytzaFN2bmg3aWRpLzVpaDEyZU5BVk1SWmpwT3k1eGhYa2pleXpoRHgzY0haL1RlK2RjM1NSTTJUaFBHUlB0cGE0V1NPbm5lb0QwVGpyeGVPTW1WSEpsMzZIeGF0RlZuTGVzbVRMUHVrMVE1WmxNK2VSN3N1VW9TYXJ2T1RocHJVejY4S1Z6cmUrOE9uMExnUmt1ZkVXd1dVVUxqaG5GcjJPaThCeWVXVEZ0V2NYOUN1TjNLVWJma25RaWRBMjFaRG5xYzduWU1TSVRTcEIwNzYzWk1TaEYzVER1ZFFXSmxhdzQweG9RbUhML01sWkxTVGFXeGd6QUNhWW1sdHV0TUhWTmVpMDQrcmNJOUM2ZGxKR0dVMm81T2hIVmlTT2lNK3pLRlRqYnRvb0dINmJob2JjM1lvbytDSlF5OGhUUGQvSU05ZzZIejZRVGVmamE4SWMycWk1YlUwQWpRbHhWNE1heVZXbyt6My8zYi9ONjdBeExXdDE3NllsUVNnVzhkWThxNEliVVZPK05EcWFsQnRpOG9IWC9naDRXd0IvcStIMkxhUmVMVUxOT2VSQ1FQZE5wRnRMMTNZcFVKN2Y0encwRU5QYzNyODVweXdlRVFzeXNSUW8vaGNzSzhqVEFtemx0WU9pYkNIc084aTZpaDhvN2RmOTRiTUlSam0wd0RlK2d6azUzSVU0b1RTQ2hhdHU5ZUNxRUl3NGhsblZ5dlFhN25KbG11SDltU0lMOExMbUhZVGdmVTFCbzNKZ00xaXcvWFR4T25PVjQveFJtblNXdmJGSzV0TGgxdzBwRndRYWdSdUdQS3lLa3NKNVdTQXJ1enFEWXI2VGxldWdDV1JmMmhYeUFqSStBNThlZmFLbUxNT1puMDFaYkFPT25SbDFKSjlIcythYm1OMWRFWllyb1BLMlVGSHpjTXoyUVFPclNjSERxZlR0cXljRlpjS0tKRnQyZFNNa3ZUTGNSQUp0eHFHOGxFQ0pXMGFyUVJDK3dOcTVaOHN2M3U0YWtINGVkVUtwdi94UXY5VGx2T0xyUmpTRWRNYXBabkJzN2NsR2JsQ2N0cXFJVUNuWE1rRmlDMUtjUlNCYXZkZjFaNksyZFQxZ3lTb0xXUzAvUkw3YWZOcEl6VHRtWmNNbGxmaXdzQ2xlMEpWRnlOWDR2WmxLRURpcmpITU90WnBjREtnWGIvbWVJU2tkd1NMcnRuM1ZMdXhMaEo0d2dpQSs3SHZTMFhFaUN0Smx5Zyt4RHVnRTUvcUtlRUJPUXM4aWdjZjlLQ25zeHdzZFRxMGVDSm80Z0ZLTGdGb2ZQMFdBQy9ZNHFadUdPeTFSb1hqd1dBMWtUZ2wrR2ttQnZuemNjUUMxRHdnSWZPMDBNQkJDakxEUFVFSTZXMjZXYWdTYUVBZnMzTzZMaG1LUTRaSEhSTU11S3lJUUxUT0FId2VtMGtFcGRWSWoxR29HQ3JtdjBvRHg0UXhnY0JHYVFxeWRrVTYwK1Z6M2IvbWNXRkE1UmxldytyT2FDR2VFeml3Q0dtblNkMnJlOG5lMmp6TFNIbXFoUnVOMHBrT3BZUm94VmFLQjN0RlBBa0d6c28vdmdVVXFtTjRXT3k2VXhjWjlxMEJaRVdBemFwbEpTcjhYblBJM1FzNU84T2JVNm43RXhqY2FaRU9kRkp6cFE1WU1nWk1nWWowa1JMRUdXS3B3dXdRNzc4STNCUUxCRWlrYXk1SHZpT2hzNm5VMDYwMVZ5OTk0TEhMV01pVFE4N243TG9WbTRsTmg0MU5kU05mN29LcnZjYUhlSU5VZFNSNk85MFNybERTYTRUcDIySnBLaXNLOEVuUjNvZDVBbkpGNjFDMytsUGkzU0tLSVoyRmU1b2hvMTAwc3ZpbDJ6N1NvWnpoektOSEkzVWZwQ25wdUFxaDg3VG41cHNZLy8wSjBaeFRvenFqdFpaeWhMOElnVXZEUDV3UDkrMXlReEh3THU3d0M3aDEvNi83QUVtRUQ2cVlDSXdnVldLTUJXZEdIQzdtOTBZeFNlUUZpUXJpeVl4cGp2NzltU1lBaCtOaTdLc2RKYnhWS3dDUTR4RTFBSEtLZVZETStvREZuQkQxSjA0a1FUQUFnbGN3bTNESEJ3VXNPRHh6ZlZ0ZzhlNFo2WS9haUVGZnJBRHhxa1plKzhRQVEzaFh2dERZUm9jRUt0ZzRONFhZeFhjUnhIQ3BrZVBWVENPUGJYVnRVSVNqRW4xV2ZyQnNPaC9XUDNBSjh3TDdWQWJFMVpreE5zdW41Q2lORER0N3UyeVZwbzJ4UFU0TWxrdGQwUkxkQUFieWt4R2toc24ybGdWMVgvaFJqT0VRKy9US1R1VG5OSUtVaFBwM2ozWFJFb21pbC92UUVmRlpUTzNkMkJwbEN2TnB3ZTdwa2NUUklFbjNYbG9IRkVLQTBXWTVrYmxPQTlCdUdqOXc4d3YyS1lmaHRSRVU0ZDBBUHFxeXZGTTV5NTJVN2pZK1k1SHNCNXlsRE04OEovVVlHUUp1Z2p2K0JXM1RzaWNVOHJjcTdNcGhORWVqNE1sU2lRTXBkT3pSeGpUaFBMdXcxd1lrV0IrbVN2SUE3WktXZVF1SWhCM2NzQTRKeUhRc0lsZEZuREE2V1pOUy90UmgwNDRVRGN6b3JKMVQ2OFFrZ21lZnBNS2w3d3BYUEpzZGd3ckNjZmNGYzZVekFqeEtKcjNQRytuVUlRYmhwS0haRnltM1kxbTRrYjMrSUR3RERROWhhUjB5ODZtVUhmN3FHNHQyZ21yclVtbk11V1pIMmFRVUdmcEdQYk1iQXlCSzJKZEZCUTlsSUJJUHk3dUFoUHRnbFVZdHhuSDlZNGpobmRXUWk5UE1BYWNNRDN5aTlQK3RnR2hkU3dsNWNUZThWazdTdlErRHQxMUJqSVVTTmdDYVUzQmdZOW1IODZYcERXRk5maVFKb05XZEEwQ25FN0hXNEU3d21SUHJlRGFpSFNUb1FEZVlPT25MY2pWNlM5dTZhSTNoWXVlTFZRUDVBeEowVXpIUU5KSkY0dDhqcXZGeDB0cnFmbUJrc1NOTVVTNEdBUHJhSVlLRkthdCs3TStYTVJ4aVk0Z0dZajV5UHVCaDJXa0twZHUxRm5aUmpXNzBTelZlamtLUlZDWmx0cmEzQWRCKzN6YmdQQTdPWUU1UndRMUdPMExBcG5KQ1Fydm1hN1RVd3pLRklSQ3FtZ1BCNTRYMUlXY0ZDb0RQc29hd2lXNjdaeTI2bERNQ2tnS0hrS01IOURHaHBUY0JRNm5KSHBzUnI5TXdLYS9XeXFyR2VqeXhlWFQyOTNWam1MWDFyUzV5emdQczd3NytQWUV0cHhDSG5ILzdNWDEweCsxUVBtbUQ1VGZGUWo1QkdaMDRaMHdIZngvL0lmK2g4ZXg5SVVHMHRMMzF4UjlRM29IQW4wYWlyNW1PNGRHSDQvZUFlUGU4K013S3doRzRxZkE1d3UyMVhoeDVQeXRabnVjS2Z5K002OFFCMytQRjZVQzM4ZWxsZ0RmVzNmeDlMbTVDM3gvOGlTVU52RUZ0Qm93NXhZZmY3Zkg0aUVBNG51MmNvKzFoZW9lVy9XOG5zQi9mZkNUMjh0WHo3cFA3NXJka0Q4Nk5MakxYMUxlMlcyZWsvUmtqUGloUTV1UHN2akpWcmMwcm9KZGR2Q3VEeHQrVHA0d0VyYmtIL3BoUmdiQXIvWTZOMXN6M1B2SlQyNmJZbE0vR0tnRUZWcnVkVUkzNDNRUDBNa1BUbDljZmZIcS9VZm5sNi9nYmpmbDRockthcGdiczhFTjh1VGk4MDl2cjE5N28wZlNsYVBoei9hVkc5alc4eTh2Ymk2ZWVzeis3L3d3TUlLdWp0WEhWMDl2cnIrNmZuNTc4dGtGYkZESElUeTVoWGMvRUZCWDNLcjk2TjZ2UElhUGZIRno4ZnJMN2l1ZnZ2YTM5LzJtVGxTN0VRTnUycWJnMDFlaFhKUnYyTlNKQ3YvMXhPK043Q3BERFk2eXZWYTIwRnI5T1E3SmJxOWZuenh1TnVIOGgzdFl3RmI3MjllaElYdjBqNy81M1gvOXE3LzVINy81bTUvLzhpOSs3NzEzYjE4UGZlWGQxL3QrQmdMZFBjUG1oMENjOXhqaW5TN05QMnhWMjlvdkt3NEZsbzQ1aG50TzRUME54Z0pHUjUzQm80N2dZU2Z3R01US2tCTjF3TDA3ckVLMHR0OE05ajg0aS8yNndSS3pTSGgvSms1cDdEVFduMEhXU2V6VTBQWm9aM3Mxc3dHbGFLdUVqeXl1SE1hNEpWTHZLT3dWUlE4aENQZTRjV1U2ajVDT1NMZERyNG1CYlV3UnRxUHFURTk0MEpKd0lUTVVINlpCMkhEcXNOclB2ZjJacFc3WWJPcVNGcytlUHVQYlFzWU9aYlJxVDdqVUV1MHBiWmVibmE1YTB0MEc5L2hTcHBva0VpMXJXV3BTRXZmWjZwYkJnN0RmRG5aWHJDdmhwNDllWWVKTWNCL0drcXN4WllaeDVtcE12bXh0cHp1TVZhMDZEajFwSVEwR0dySy8rOW5QMy96T0gzL3pmLzdaTjcvMTE5Lzg5YjkrNjdTWXZTckdjR2pya1dneGpCRWpNWS9JcDRBNlB1WXNXbEMvOFpGYmh2ZUFnUUpVNUNKNnpvZy81NGZaNzhobjdYNHFqWkExUWhybFJ1T0NtdEFhRG9KeVRPaFNzUGF4U01peGtOVFdyWit6aGlZTGlEQmpYUmVEd0pUU2c5bTFneGxBS1dlZXZja2NpSlpoMnAwR0RZWU9PUTRuVTBFcFVYYTZUNXBRa2IwWFRZeU85WVdhTUp4WlNqSHVhRDR2SmJoTnpxb20wMFV4YTBxZjRUVENHRlA1TStrMGREeHRiaUJYV3NjSWQ5cVY0eHVqaGl5S0c0SFViY093OHVocjZxR1BiV2ttZjUxKzllZDlIc1B2SXdEOGJmWm5IaE51VmxSS093TmdGZnNPOUtBV0tuVzhGaXJsTk5DRnFSYXExUzFVejlYVEVOemFWK3AybkV1MVVPRlNTeXhVYWJ2YzdIUzFVTjF0VUMxVTFVSlZMVlRIWmFIaWYvZXpuLy9xNTcvNDVWLy94MjkrNTMvNSsvLzQ3NnVGcW0xUUxWUTdwMU10Vk5WQ1ZTMVUxVUpWTFZUVlFyWDllN1ZRZldzdFZQcDRMVlJXY3FMZGZkU2x2b1hLVjBxckZxcWxMVlJ0MHNPZDNJaHFvWnJYUXBXMnk4MU9Wd3ZWM1FiVlFsVXRWTlZDZFZ3V0trRk8zdnpsbjd6NW8vL3JWei83clRkLzlXK3JnYXB0VUExVU82ZFREVlRWUUZVTlZOVkFWUTFVMVVDMS9YczFVSDFyRFZUbWVBMVVQZ054djNIS0Z3SGxwc1pQMVF5L3JVWVAxVHBWTS95cWRhcGFwOUloVVp5Mkh0MjJXcWVPMWpxbHlNa3YvL1F2My96bC85YUFsYno1ei8vN20vLzBCOVZHMVRhb05xcWQwNmsycW1xanFqYXFhcU9xTnFwcW85cit2ZHFvdnJVMktudThOaW80Sk1JR2c2aXFuYXI5aDVybjEyLzBVTzFVTmMrdjJxbXFuYXJhcWQ0ZU81WDh1NS85dkRWUi9jRmYvZXBQZi8rYm4vMzVtOS81N1cvKzVBK3JyYXB0VUcxVk82ZFRiVlhWVmxWdFZkVldWVzFWMVZhMS9YdTFWWDFyYlZYdWVHMVZRcG1nZCsyM1ZTbjRBQU1xcmJhcUdsUFZhL1JRYlZVMXBxcmFxcXF0S3RsV3BUWFZsUHJpbWRWYWRiVFdLa08rK2V1L2VQUGJ2Ly9tWC96N04zL3cvMVFUVmR1Z21xaDJUcWVhcUtxSnFwcW9xb21xbXFpcWlXcjc5MnFpK3JhYXFBUTlYaE9WTW9iQVI2cUphbjBUVlEybnF1RlUxVVRWOUtnbXFwMURWQk5WTlZGaCsyaWlzdVRremIvOGd6ZS8rMys4K2QwLytlVWYvdmFiZi9GbmIzNy9iLy8rYjMvdnpWLytVYlZYdFEycXZXcm5kS3E5cXRxcnFyMnEycXVxdmFyYXE3Wi9yL2FxYjYyOVNoeXZ2VXBJUjZRYkNxblNUaEdxcTcycWhsUnROWHFvOXFvYVVsWHRWZFZlVmRQLzNoNXJGYVBrNU0xLyt0bWJQLys5WC83aTMvNzkzLzU1TlZHMURhcUphdWQwcW9tcW1xaXFpYXFhcUtxSnFwcW90bit2SnFwdnJZbEtIcStKU2prTmRMRWpjcWVhcUdwSTFkdG9vcW9oVmRWRVZVMVUxVVQxOXBpb0hEbjU1dmYrelp2LzhHZlZOdFUycUxhcG5kT3B0cWxxbTZxMnFXcWJxcmFwYXB2YS9yM2FwcjYxdGlsMXZMWXBLem1wbHFranNFeEphNTg5Vjl2SzNIMHR0VnFtNGxKTExGTnB1OXpzZExWTTNXMVFMVlBWTWxVdFU4ZGxtV0wwNzM3MjgxLzlmLy9tVjMvNS83NzVkLzlUTlUrMURhcDVhdWQwcW5tcW1xZXFlYXFhcDZwNXFwcW50bit2NXFsdmszbnFvNXZycjE4MzVpbEdsU20yVHpsT0JOMWhQNG82bjZYRWdCSlJhSjVTeGhMS2R2UkdQVTVhVHBqWTBhS25zVWtOUnl4VWhvVktBdlZiS1E1cm9YcjMzcUhldHpjcFd3MU8xZUFVRjNGb2c5TWVHemN3a1ZnaTlMNU5kTkFjZ2N4RUNhS1lRVk9PY2NZL1JYRHo3cHVmUThmSVpKUWsxRWRZdHFJQThCdlhQS043am5QRXdCVDVEd2ZaVk5sdVlHNmR0WFpvU3IyYW8wUncwN0VjcVRrd29LRVo5YmpWOWplSExGcDlqc1VOYklGMEl4d3I5QnJnV3ZqN25sZDJ2MlhwSGdjTC81aHFOVysrbTh6SVF2UFNpTU85REszWjBpR21oaTNHR0JzMkhHTnUySENjd1lXbWVVd3VkTWxoZEhFTEVwbGQ2RkIyRXFIclBxYlgrM0h2VVkwd3Y5Qm1oQUUybnhrWWFCOGpETC90Tlc3MWY5MWw0QXEvanhtNTJrYkRocTdRYU16WTFZNDBiUERxR2cwYXZVS2pRY05YYU5FVVppWVNXSGpIQWtHMk4xcU1pTXFoYzhNL0xiR1dkNXFJWWM0eE55YWc3emVPaFo4SDlhTTRiU1pCWVBYNGRnM0xCMWFzeGlUOE9HMlFOTG5rcU04cHpleW9vcmhmaWNxYU5pTkNPTnRObXpFN3BrbjFadTJJb2F4YnN1T1U4MUZOZXA1Wnc3dXR0T2prYkdyZzBaYzZmZDZnZlVqV3JkbFk0YlErekx3UFQ5djdOZTFkcWlMKytHMW5RZ3BPQitpNUkyMmhGUit6dzRYT0hYMVJ6anFCMUJoTHhhaVZZQjRtQkYrMlFuZVViVUd5NDJORzBkNjBIU2l2dE92c21PUnUxTDg1ejdVUWpraUd6bGdqdEZRWlhFZ0I2MkVHZVNmbDBoNklDMm1pWGR4dHc1V1NPYmRaYWM3eE5nTVRQaER6UER4dFZ5YTAzU2lSQ1RFRmU0MjZHYmZVeUhTUnduaWF3bE9HeXh5dTlpR1lrUEhXV1ltUG5KUmFwVDl5ZnMxd2tWQ01jdVBHK2JsRUNzR0FtRHVSd2xKdE0wUUtFS00wUTRFRXRIWTZiaGllVFlEVEZOMFpuR21USVhZU3JvUkRLY29helE2MDI0Y243Y3FEdGhzbDhpQk9sS1M0MTFRYXFkbFl0RlRvM1ZtWG1JdW1PU3FVbGhPWjBMQ0RxRGZ4WkhQWW5TbkRtMjV4eWxRNnA4MllkaEI2bjA3YXJ1QmVZb0pvYlZDSFZJS09DV0RObHJSOWhWTU0rOUpPZWh2NThLWjAwVU5PeFdaYWlTZWxHS0dDZGJ6VEthSGtvaFFXT3ArMjdob0dQSzhUWmhRMWJNeS9IenFmVFNLVTh5bUwzcFRSeVd5SFZYcXRZTDBnSytOeURVdS9VNlZiZGRZZXNlSG9talp3TzgzWVc5SHN4eFQ2MkJTdGVMNHpPalRQRHAxUHAzQ2hzM0lhT1orMDVFMGhrUXlHVkZTSll1ZWZhUnhFV2lJVml0aldHY2JIYmFUenlCTFNFTXVqZWRhSkROUHVwT3NrWU0xVWRIdGxHQWJXSkxHKy9BMXJkbVhDa2pmdHJKM1FlSjA0VFRGVXJ2MCtFZGRYV2htbG80cG42SHc2WWJQT1drMUlLb3NjMDJyWXJ1UlRLcVdQVGVHUzU1UDVpSkVPb3pjWnFILzhRRmNLOXB2RldEVnVoV1JKUnJ1ektWUnlQbVhObTBJeVdmMU9sVEtnMHltN2RWYklnWm9kbVVJaG0rSlhxb29TZHhxbGloSWdNQXFGMFRKWjNvNkJLYzVqQmhXTU5BOUJjMnRBT3hUenpHNGVsOHVVMlVrZ2JJWkpjTlJSWmRTQnpKMVRqdnlCVHJ1SUZpcmoyUDJuRlQ5NklZTkpHbjJYT2VBY3VpbEJTZVNNSDhhbFVqWmZ3V0dTYURoUnpya0VHOFE4emhSTDRndnFxQXRSMUcvMXJJdG9ZeDUzN3VGb3VYS2I3VWFKM0diU1c5dVBVWjVxN3pqQVk1VTMzZFhmVnVsQWl6TTIzbm5KRHhYek1ra0FlNWpUbm9rNEtyZlovV2NzV1MrMEtYOWpaK0V0S2JOYjd5MEZEUUdVZlJFMUJLbHpmSkVQZE43clNWeUwwV3JsSGR1TkVubUg1SVFwR1NPampiYnBFWTJTTU01MERDZlNnb2tEaFp6NVlvN0Nvb3VZaTR3Z0tNYUl0SmhOREZkV21RTzlwVklUeWpBSXlpcG4wOXpMemJRbGNSTGoxYmpSbWgrSTJRaExqSWdob0xEWkxEMVF6aEJsS2RxeEdhemdVTXJkNFVrN253bnRTZFVPUCsxTDEyNzY5Vk8yWS9PZEdaZHVjc2FsZHp0eDJtbktrZ0hwSldaY2V0b3hxdlBUUzB1cG1TZmpVaXRpWXZDQWdWdmMra2ZHTWk0MUk4TEdFQS9uTkJ1YVVDL2hram5nRm5RNzJYczg0Wkw1S0h1ME10U0V5NXB3MlhXcENaYzE0WElWb1k5b1l5ZzZ0VGt6SWoxZW4ydVBadElKQTlvd1phWkcrQ1krNkE3ZWM0UEoreHpFUDUxaEdtZkVDdFZ4WWR2dzhVT0lJZG9uOWZQdTBXRGFNcGR1UHhHQ09JM2hIaGJ1THh2ZjdIbmk5UWtJcCtpTnA0b3BuUkd2WWYxQ0ZRcU1vSnNlS2tQcjRLUmRGYy90UnFrbWNwOStnOUs1ZFNCZlo5Z3ZnRG9WUXoyS3k0VExQSStoM0hxNEVkU0VRQVZWR1pkWisyUmdkRGRKYXR5QmJnWDNYOFlZRlcwZEZlbnBsc0NEakZLUkIxRjFLTXN6SjV4YVpObkE3MW42Wm5PUTFUa3FmMG9ZZXlobCtkQ0VYUm5RZHFQVVhFdE9OTWZBZGNHdHB1a3ZoZlJaMTByaU15UE5vUksrTmJIV0dZeVNNMDd3ZFBJQ1RWUkx2QlZjK3F6RlE3M0xCc1F2RnpkTTBYUVRraWE2TVJ1MWF3WmQvMUM1bHFDd0I0Q00xdVlHYkNUZGhzUUpZeHl6eGFtUzBxcERTVzhISis3S2hiWWJKV2Rid2hPSEFXb2diMXFlWVJFMlJBYTRzTWEySmwzMzFCd2cyWklSYmhHRFFTbmhjaEtPaUpEVVlpSWQwR1lIdzVhVUlnRk1qQ0Vyb2RaSWw1RWVab2pqQVRpNHVkRlVTcGFlSThGWWNMMTMxNG82WnpKeStEeVVLTnBRcWFEQ0ppUmZ6eFRSRGJJbjZFSUlNeXhCSmN1UXBYeThoVVFMcHBlQWs0S3JtK01DZ2RORjdCMW5yY2dJNnlhS2d0alhjM04yRERncFdjSVFZU0x1QmVpaFNXL09wdVdnVENJVEJDR3VzM2dmNExEZ1hyTm9iSmVLaXd3N2h5YUdvbVBZU1QyT2ZCNDZOMmZsYS9oMGEzYndlS1dKcm1ldDZNcTRpRWcwWEp1a0Q1KzNDb3BpbUhlcEhXVnB3Q3FiOXBpdFFRcHpScHNFcVdhMnpNdkQ4dS9RK2JSaFpQQXN4NVJneXJoTFQyV0dnMVlTTVNRYzB6b244UndXaWplRGNpTjFta1ZyMDU0MDNHSUU0M2JDSnBpR2FyckVuVWFwT2c0d1FGQWlPd0pUWFBJTXZDSkpwSWlRNHhhNC90VGc1K1RYeXBzOWtSRlpLNm5PZXEyRXdsdWxGQ0tOSk1FNStJdUJMenpNd1dYa1g4S3RraExOTEk1Sm1zRUNCWWMxcXhnYkFCdzA0MVk1b213MHVHcEJ6ZUdTeFlBZlVPUUhTbXFUZ3k1RlFKYkR0NDR4UnpNeXhvQkNnVXdpZmhsbGFVcGxCNzNCT01KeENXSGxxRFRXYkV1NzM4emd4VExLY1plMDVqWU5VM09MWkFKU0JrdFFaMmM2TExqVE1ObVl6NmlwVHVjSXdFNjBROTR0UFNCak9xZ0RDRlRXNkxqZmlxWEZrYlp5SUV4VVJUa1ErTklvQWxDekw4Mkd3NkpORHo2STBYVHB3aEhaQjNxU2toNE9lK1BRL0R0MGJwVXNxYXhCSmN0UnltVTZJK1Flb1ErTlZCNW1XNmZmTGVmeFRURGFpSU9tbUtZd2RGVlI0SGc3RXJXYU9WR3pNZTgwbWxPOEFNMnVPMmFwdFJpdFhSTTZIeVlkRTRnUXJucjN0R2dGTnpmZFJPRXQ5MWJGMUVGUXdZdzhrTitEUzJJNE9seTBGRGtvazVJSTd0RDl3SUREcXdQRjJ3RTFLSW9tSWFsVUJnZ2czRm9oa05GUkVHWGtvWUliRnlQaWFoSGRicFRxR082RkdtYW8wamFvd0hpSzdtQXVZV0Y4Tmw0ME1tbHAwejBiWHQyZ05QSW9vdy9sMlJBaHdoVzl1alluRXBsN3lFNkg3bVNRK08wRVhPcXNXY09YS1Y1V0Ird3RJNWdHYnJveFdNc0o1QnNsRGpYdHc5RjA1VHJialZMOU1LQzVDb3d0VTBKcW12NEs5R09jRDVTeDZXSFhHTW9JTUYyVmtRRGhEYWFXOVZoV2g2Vy8vR01yaUJFWVZTYVVTVk1xVUo5Uk5CcUZyTlNIRXNnOE9CMkN5eWdKLzh1WXR2TEhveVBMVWdtbW1ibW1mU2lhcmx4bnU5R01tWnM4bEh2RVF6UUo0dnc4ZVpzaDFLdW5BWEd0WEFZK3RvQ0xncllpSVZQMDhKa2lUYmlPRGw2UUVMcUVvOFJaTzQzSnprSlROaVVDTkdmYXdNK053OEJWYXRISG1tanlodFBoeUtCc1p5YzZpbnpPQWdxdS9HUzdVUWJ1aE1Lc1NPdng3ZFBGVFI4NmJkSEx6MEJlUFJTcjhZR3h3a1dmdFpVWkRtOUdmV3dyZ3JjWnlnNlZnKzBEWXlWV0M3WEdKc1lYZk5hYXc0RzdJS2ZoSGszNlFHS0JBMmJCbzYrSTZReEFCMDBzalY0cVp0U2hJdG9PVDlySG1jeXA2ZVJrVGltSUZnempTd3pYWmpCek1pWnpRaytyZVhUMUNhb0hpMVVtSjNNYW1JZERqY1Jvb1FmVFN6R1hFeDQraTlXMTRPN2I5cTFQS0o0SlBWbUVOUmtncGEzaW1SNE1CZWRaY3psckxtZlhwZVp5MWx6T1ZVUSs0Sll4S1pKYUxaVE5TTlRqb09SZ01yeWlLVUxJUFBpR3hEcUgwWUpNcUE3ZE9NazI0YkYyb29QTUNVNFBKVHNScGluR0ZsSHBGRFBwTWgvSU1MMHFsRXh6ZXlBRFZwS1dKbnd4d0tpbUNYb3c2L2pCU2JpcWw5dU5VbmtOSjFRaC9vVVJVbVVvUEpMQk1TUDJqVk9jSmRoQjV3a0VrSVE2VFAxV2luT1ZFYUFtdkh1NGRkMFFTaGsvVk02bThIRk9XS2VkcDRhWU5iTU9TRHZSVDZiWWFNVCtmSG9hbFRFUzBVZVlaYVEvR3VMUXUyZTFwZ2ViOWNFcHU3S2c3VWJwQVBDQ0l5Q0N0RFluMkJTMFZ4SHorMzNtRUV1STVadk5YNmNkSnVSUkxUUGtIZVZ2UmErSXRGYUhNbkV4LzdnYURINkU3Y3VvMnVoekk1ekZFazF3dit6QjVEUnZVc004YXU4ZHpZQUs4WFBWVEdHc2FtRDY5R0I4Ly9BVVhublJkcU5rR0IxbktGNE94b1RMU01XR204WHhiZ0I1MGRFMHhObVNLMEFMRVhnM0RBYzVQejI4VUJGR1dVdy9aenJVNlVzTkFmZTNNcHJxQlR6d1NVeXdyYjdvZ1BOaFJMTFdjdlJHTnR2U0tnbndLRWNsd1FxZW5ncjREc3pWYWRaTy9CM1BFTFFCaWVwZytZQytjcmlNcVNGd3hYUGdPeGhJVWhhMVRxNlZUait4VUNjUDYxdzVJUkloT003YTQxYXhjamozOWM2VEF0RFBPMU96NjhuZG1xVW5XTUJwOTZMcTRMRk13Rm1aSzJLZisxcUVQWkJPbHBFWExaeFBwK040emo2WU1EMWlYeENHUGpTanFWRVpOVE1aOGFDZTZJQ2piRFRXdWRtVjdzRVNLSjFJRHk2VEhxOHZKWkZTbSs2WW1SQUhTOTA4TVBzT2ZkdVN3Y1pKOUVaNVVWQ21ZV3VkdGVlc2VlK2dNeklyZ0hVSnl6djJIUmhaZ0JSTFlpYWI5cXkxd294cTZjUjRkbkZOcjdqWEtEVzlBblNHV1BWY1VLVllSb3lmSmdZSjFIcWNxcW1XM1F5b0FkRkxCQmRjcGJIdXpyU3JURXphZ0J1YWNhK0FFVGtSaVpPS2pFSi8wb05DbzAzWitkSjdHVUFEY0MwTWhrckIvQlB6VmJ2aW1ZWlMzQy9MUlVMcXcxeVNoYmNUT2R4dDZ0Snl5RnRnWnlGUkVBU0JLT09rUUt4d0dxblRDZXZTWU5UTzJ0ZGRTa1E0VUNDRGpqN3Z6WjYwbTgzUmZ3dk16NlJabWp0SUNGQmlFVHJFd0R0L3NDUmJYd0FUZ1p1WUJsSk5qMEQxb1hpUkZ3aHZDMDBYSzd6a3pMSEVBU3cvelp6WEZVelhNV0tYZXBuRVpZR3QyQjdBZ1VFeExpM0hOaGJ0NUxJeitCNUNBRHdzMHc1OVc2bkN4LzJoYTBwWnJHbWRkRlFNbUpCR0ljNUptMVBhSHRiWmk2NWh5bVJ3UDZBdmlsbXFSakNiZ0dGVUpZbzdqVkt0cDlhYnB5TzZBZGJSVFdJanhFZUtvZGdLaW1TQ3JENVhmQ0MxRXU4Rk56UURaRVg1NExxWWJjK1pzT09vUzdPbFdFa0Vqd3ZoZ2VtN2JiM3ZKT1p4Z2lxY1VQNTNIZ09rSVRHTlU4T3pRM01LYnFvQXc5OU1tb0phZUtEd3dNTlRkaldhYmpkS0x6Z2pPQ0k5Z1h5ZitFb2hxR3VROXRwVE5nbEpCZk53SU52SGVmSnlZd1o4WmNEOTFmRlpaK05nUy9OeElCdjlHQjU3TFNkYUJTNXpyUGxoYkFxcTFselprczZnNTlzNkh4eWRUaUxHdys5MlM5YWNtME1WeWpzNFpWY090TjBvMWF3aWZld1ZaaWFCaXBHaDlNSWhHNDRxalNmVFVWMXFKaGJrNnlqRlBFSm1oQlVaV0RBV0htWk1mYmJHc1VOSkU4NHpFZFNIT0xNc1k3ZUY4akJMR0JCQ21UMlU3TVkwaVFsVndqS2R3WUtFQTZwQ2lkTTZiUktBMCthWjljRkp1L0tnN1VhcFBJZ3drREZabERpbHlKQ3ltWC9XWXpDSnJ5NDFmaTFtQ3R2MVNSWm85UU9aS0ExSnF6VVl3cFhxUVpkTE9lb1BuT2xlV0JBRUJKSTJjMFpuVkFWeFJEY1FWQzBIYzFRZGlBbUJBQmFCOVVDYlN2TlpmOWJ5THh2VlIzZ3JSSUlKYkI0ZWRIalNya3hvdTFHcUtzWkNXQ25HTGNMYm5PVUFGUlJqRXJpbDZsRFpvdjMwdFF6TUdwK0Vqc21hVWd0N3FBSlFJQTY0aUxUam1IUW1veVJSQURQdDdySDBrUndIeXFNWEJoUkdESW0xV2pPZTVYSVFyT2R5RURyQnFqc1B6enc0VVI5Tm51aEhOOWRmdjhZOFVUWTVUNVFMangrQ0Q1OVNsQ1VXL2ZSS09CcmpSS2pUKy9IMEpGR3VpVkZZRDRoYjEya0RZMW1pb0VZWWhxQytVdklPeXpLaDVLZVA3VWJGS2Jua0o3QW9OTHNjZVpZb01KZWRIeTVQRTVYV1BudXV0cE1UMWU3bDFUVFJSZE5FMDA4aWRIM1FhYUw3TStiNWZrNFllZzV4dzlDZ3p4RzdZRFY0VzV4MkxRanhiZ1lVK3U1a2lrTUZoME92RVo0WTJuelU1MUZDeDdnWHF3d2JtOVpIQTZ4cWlCcTNPYU5BZ1dyc2pTM2lqcUhqQ0lmRU5nTjRuUHM1WmZqMThjMzFMWkRjMWZXcmdjbi82S09iMXkwL2hPODgrZVQ3SCt6NTFPQm9Pemx6K0NFbmg3OVpjeGFERGwyMk1zaWZYNnFuUTJMTklHZHVkbVdNTzJPckZBNk5qVk80TkRaTzQ5U2hlVDYzRHQxeU9UWk9MWWRyaDA0Wnh4UGFEN0hyWG9QQk0weGcyNkZkQXV0dVBqa3k0QkFMRDc4UFp2djNXK3hUMjBPYkZOVzliVGl1dm9lR0tTcDhPK0s0R3Q4MUhGWGxROE5SZFQ2MGF1MXppc2ZnWUM2VVNMSmJod0ZhZkI5Qm5ZNHBHdFFsaGV3UGEvYWh5WGdBVlZ4R2tMcE5ERHBqVXFhWUdlTXlocmMrdER1ZHVsOXRpSnZsRWlNL0dSWGowU1U0d0hsam1nUkZHV1VLNFlzRUppOTFrMEJsSTNGdHpVUnlqc1lTeW1MMmtEWkoyT1NoL3dRQ0MvMmJIQ0pGZUs5U0ZPeFdVa0JpR09Bc2tUVE9KeTUwTTRFeTVqK3dxWGZKSTVYRnpCS3BXVklGdHREL2RPSkdualgyZCtNazJ0K0ZzbklVSXhzSE9KOUtNcHZ5SFpqOUpGZGk3cUgvNlZSZWRUYVJsTTZuN3NCbUFpMk5SZ2NQK1JsQ2d5cTA3R3pWSVYxZ0NsZ1dQZC9UcUE4cnBaVFBXd2FYWW1kSG9IUTh0aE1IT0MzOThsbHJRdVVHVXpLZFpqSXB6RHNNY0Y3NjVlWTU5RERZaURycGZQWkVVZzNSRkNZNjZob0lyU2FlR1llT3NhdzdoeGNsalhPTSt5MHlwczhjVVJxZHExYUl0THJPeDdnTUY4TXBoVW9yOTlsYlJ1N05uM1g2aDJOWXd5NngrdXJjYlpqeDZ2ajhjb2V3MUV4cmxwU3pGd1k0aHRmSHp4K3RxTDZBSzg4VEJ1RVJVaEZ5RmZiQzJXU3grclNiZ0ZXOUdYVFFXRG1Qa1k2bGlxRS9TMG5rQ3dPY2R6TXcvU09rU2FXYndnRDRLRVY1MG5IdDBsSUpaMzZVSmgvbFVURDFCTVg2bUdaTHFORGVFOXdGS2xHbVZGcXFTMjhwcXo1RGgrZGc1Yy9SUU1oRCtIa283S0hwZnpmMElYYmI2ZlFUY3pyOU1BeGkxSzhXM1gyKzFFM0VsNllnNDhqWnZYNTNJeE5TSEg2YytncVpuUkx2azVqYjRsM3BiciswZ0loZXp3NDYzampNOUR3Q3Y1LzN4ZTA5aW1jWHIyOHZnemNHMkpQZEV5ank3cDRoRHU3TlUvVHp5NmNEeDFDOWVXMjNkYng1SThjVDJsZHYzdDdwZmx0VkZBVXlTc1FrNFV4U21XeTRUbkNEcFdna09VcTk5Ym1OQ0V3RUNrVlNzbUg2Yk1lRnAwenIzWjFuUFhXZWttZ2VLOFlLb1Z5ZVF5UVVrWWhsNndWekM3bXcvQkoxaTRNUnNJdHovUjdFR1dzd0IxMEt5MmR6WVdXYVc2SzFDRlEwbm5rTkxLaDJFakZNZklIV05BQ1VtWTFlY0QrbzAvRiswQ1RRbTZOY2hvblhQQkc3Snk2akp4aXZvRFJKMERnVmdrUnhLbDFTdWQ1am1qNm1VSEdxcU0ybUlhWTRqelJFMDJDYjVsNEZrNUtoYjl3ZzBIZk9NaXdDVGNBeStBcXJTRFY0K0h2TGFkLy83SkxRRmRlWnJVZE9FdWljOGttZ2FkQ0dNei9QQzhzK29WMTRqVDBNb2dmWFp6MVVSTWFsRkpsdk1qeE1VaU9NR3pYY0Q1b1hwK0R6ZXpCeHppUHJzbVRuemd5aFFNZGx2NUd6MlcrTWgvTkc3RFNPWW1tcUZjZFNySldtcUdKdHlQZXN3ZHN4TjhWWjAzcjBFbTA1d21HR2pwRmF0YzlCbWkwSHhFTnUwUnVjWjh0eGxCcDNQTGFjYjJrTXQvK3puZDVSalVESGFnVEtPNjNRdmRxRTlrNzMyMnNUc2xaRjc1bVFOQWxzTVF6UWxvaVF3cUVheWlYb2xHbGE1S3pHSWdtdmxlb1VBRzI0U2tMMGk2dVliaXZLbUd4ZmdqamlhYTVIR2pWTXBXczRmM0FrRVl5aURVN0V1TG1qdEFHbktwa0h2UmVNc0o2VXpEVHJzdm96N29VVUVRRkdPcG1ZRlROdjFOblNsRkJ2Y2Rkd2dXQXowQndSTFYwS1lLeVpSbE9pTk1QcU40d0psaGk0UHV2MTVqNXBBTTJQQXE1U1ppcEpUNXRleGV6bzlXdUV0aFZHSmRWSU9acjV3OWVOd0pRaUpiME9ua3RGTmhiT1pVeXEyZXltZWFHTDBrZ1hFOWE1Vk1tUmcrMDZER01tSW81THlwUEQyTnZZeFFqSXFrUURHSnFUeCtJUmh0SFd4N3dYSWMvVTUydTRTTFJmS3laVUVyWjlHR0F6WVFkbXowbGFpN0dGQWRxamhPUERNZ0ZTdTl6OHNpbkUxQjRtMHdhcmFFaHByYzNMU3ZKRmRiQStMV1BPalFMTWhiNDFLU2syWENJOGZDVmVPMitZdUNSTWNhUnVCUnBpVXJtbi9qcmdQaURxRWpWUzBxU1NmMkdFcHRvTG9aTEhyVFE4dzJQYzNsQ3BORUtSTVFxbmtaZGtQV1VUMmh2S0ZVYmFVa2V0TmJNRmloLzA1ZlFvZU14aDFEN2wwcGlrOE9zd3hPblV6V3hkWmI1K0RmbzhLUEJzTjRxUWkwTjBrZjh5MXNOUlVpbVdsNDVXdkErekg2bXZCb2VsOTRUVElsMFNtT2wrQ2wrQlJjVTMzTWtrY1Bzd3dObDBvanFmdUF1YlNUVDFGa3BFRS9heVpiY2NwaTBpdDZNbXFXeFRHS0U5VFJ2QW81c3RZRlNhdk52cEs5UnFodkkxbFFHVWNZMjhuR1BVdDladzFBZHN5Y2MzMTY5M0QzcjU0dkxwclhjZDdSZkNtaUZhTDlNKzl5dk1mdGVIc29BdjFYVGdTK2FMeEdHTVdGZDNiQnoyMGtlRzhvaDZLcTBjQ2haSVI3NDBqQWlMOG9jeFFvZzA1RXZlbEJIclZnTFVTSk9STDRHbFVyMmRycEdBZk9tdGxDd2x5YU5DWDFib3l3cDl1ZldaK2FFdjlYeFpjSXl3V0g3RVkxOW01TUwxR2VQTTJKZGVvWXo0MkI3N1VpYUhUKzFpVm9sWmNQNnpXT0lqQy93eW1VR0dualZ5YXMrYUsvcmxXeDBxVmRFdnE4MjJhWmhoczVYRUdXMG5BS1Fwb3VFQlFYRjVMZlJMTDNtTG1EcStHUHJsbFAxcTBTK1ZWS2dqRktCZkduaXlOVVlnUHdEMFN4Mm9vbFBFc3RFdnl3Z3M5RDl0SGRDR1lUajZrdWlYNVF2ZFRLQ00rUTlzNmwxaW9Ib2JURlVxUUw4czM4aHdZTmJucTlrcDZKY1RTR1pUdmdPem4rUkt6RDMwUDUzS3E4NG1rdEw1MUIzWVRLQ2w2bWp1Tlp3L3dMT25XT2ZEU0c1cjFRZkd2eXlmT2ZmbC96cW1XQUtBV2ZMcFJtUVJSQnVCZG93Q0JNeVNUMi9hVlZ1QjFUblhnOEFzUHpZZi9Jb0o2S3VCUnhvZ2U4dzlLOEhBUEpwbGFJcTFiUXN3TUxPdi83emh5QWZrV3pVeXVXdTRRSnlUWWlKV2RDMEFrVnY1RmZJTG9CRm52d2c5a1NrY29BZ0lFN1l3VnBjdEFNSVVvZUo3ZkpQeWdUQVY0N1IzaU5sQW1LRmFBVmEyV2c4SWMrcFpIZ1ZyVDBiQ1BJN1pFaXE0alJWN2k0QXcxMzJMVm1CaVJ4ZWhzZDhKYU9aMEFtSmdSQTRVSmlmQ3hZaEJqNFU1RklVUWV1ZDZBZS9GS2lRNUFDMlJGQ09kOHJFd2swTWtlajFiL0FUbTdESGhKMVFzekg2VDZ0c2JuRnJGd3R4NUFhcHZMelpjd0xlbkpFVzd6ZEZqWVdvUTR6Rk8vL2l4TU8rOTYrbFltRXdITzNoalVzN0d3bVRPKzBSUThWZ1FDeE9XS05vUXlqSXNUR01GeHUyc2g0WEp0aXluSlZpWVZETGJjd2V0QXlJSjl5TWs4WFQzSXg4TDgyaVdnWUp0Q1JabVR6SmVKU0ZhU0RzRkMzUDE2WU15SVhIK0JXaVlWQWhNVkZnTERWTVFJMkpSdWlJMFRIZ1pVWTA1ZWpSTTJsTUdqeDBOVXhMSGdwZTBTNlpaQncxellla250SXRvbUZxNGRzbmxhSmkrb2cxbXZwU2hZUXJoMEZ2K2JZZkR0TFBaY0xSMy9Lc3RPTXc4VTQ0VW1Kem04VERaQWdIZCtMQm40bUV5UzBBdXcvZlk0MkhtMkhNRU1OOUFwZ1gySE02czFNZGp6L21XUm5WWFBNeUhZd2lxZUpqTjc5VXVkSzloRmg2bW9FS2hENjBFOUpBMkh0L21QVndORDVPYkNGSjk3SUNZZlJuaWlLZTVIbTNVZ0pXdTRRS0FtTlNpcmx2eE1Bc201UkZEREkvZThnSThURWE1WS9GYXJJU0h1U3doMUR2Y05WemdEaHZwTUJTL0NDTUZlSGtrNGRYZ01DbGNoSTRDODlFd2U3cjBLdFpUcW1MbGlSSTB6SFhuNzZ1Q1JRakZFbkFXeVNXUE9EdXJnV0Y2dzVaQWcwY0JHS2FTSEdQbVNyQXdCZXpkSkRSTTd6akErTWNTTkV5dVkyWk9FUnBteVJZc0FlVzFDbHNMQTdUUVQzQVM2RmNyQXNNc0pxWU8rVWxoU2ZjaUtFenBXTHlURlFxekczSFZFUEdWR08zY2dlSkc4bGp0S0I4SjB3ZEdxeDR3V2hIVW5wWUM2YnNJQ2xNQWcwV3MySHdvekNtNzBONVFKcUlyYWxVc3pJa1BwNGZvc2t4aTRITUJGdWFVM1d3ZFpjcEtxWkdtaXJBd3BiYmE0UDBzd2NJczI0Y0ZIbERGYWQvYm1ndUdPY01WOWVpSkNGMVloSVU1Z2FqT3ArN0NaaEpSdlpVU1VmbG10aHdYR0s1Z2tkOFZvR0ZxUnJIK1p4RWNKbmVTNFNhc0I0ZDVqQXBYUmNNOEdVTERkSlBSTUpuMWhkSXg5b1JTS3dmQkozdXdiNkJOWUhTWjFxM3RmQ29ZcGxiRVJMaDh3N2hRYVdDWTJxTm9ZZ2luVWM1cFBqU2pYbVNBZy9sakJhRmtMRXlQOTVFUUVsQ1JNQ3NTWmtYQzNQck03RWlZaHM0V1FPV1R4cUxqSVNCaDVrQmhJaytjTjI3SytWVFNxQXhaWlVZbjlkRitScFVXTCtXL0dhR0ZzbEF3RTFsajZGZWpwZmFzdVdKZ3Z0WGhVUlVEc3hwcm00WlplWEpDb3FSYWdKSW1mZUlhcGxTc2hJRHB4VzJEc1BXTEltQVc3MVlMZ01tNXRLalM1Z05nYXFKVUxQYnhBQUF3SldGV2xRTmdGcEZYNk42a0N6TGliQzlmWnpINHkvSmxiaWJReGV6SE5ma2lPZUpFQkNvb2dMOHMzOGh3WUFZVWZJR2hSaVh3bCtVVXN5bmZnQVhRTDFkZzY2SDc2VlEyZFRhUmpzNG5ybjh6Z1k2cVk3blhjSFpacGE5SlowTEkzZEdpRHd6UVhUeHY1dm9teUFMZ3k2SlBONklLc0QrOEFBVzRsMFZmM3JTTGRzcWh3V1F0M01zSnAyWmc2OUJ4c1JwZ3BDS1NJZzh1d0wwOG5tVUlOTitYNEY1bTN2MTVaMzh3bGxYRGo3dUdDd1EwVWNNd3RiZ0VMbTdWNXdlbUh3dCtGb0FrK2tkSW8vbTFDUENTR29wUmZpV0FsOVJqc2N2NEdPVURYZ0lueENUbUFzQkwveVpGR0pYMThDNG5udVJSY1BUVUpKY2ptUzJoM09xb2s1YmhYYTc1QmgyY2ZSMWQvTVYrTngrYjA4MkhZUTg1QUFsQnBsa1E2M0pIS0VLU2owOFRhZ1VpTG5tb1M1M242a3NMZ09oMWJLdHVTR2EyTzFhZ3kyNGxGZWp5TFhiZ1ZhREw2c0RyR21ZcEowNWJqRGM5ZXFCTENjOGRlekJBbC9jZjlmU2NaeTBwV3U0S2dDNE40Y2FnL1cwNW9FdS9STlVhK3NxQUxwVzNqbmZTNVZwQWwzNFpOTzVYUHRDbENYTCs2Z2lSY0Q5Q1BtVjNQM0tCTG85b0dSRW92UURvc2ljV3I2SXlXZHJEenl0QXVseC8vaHozdndEcDBwTVJremFTMFVwSWx4ems2Z2xJbDM0Wnd2VGN1Y2VNZE9rbkcrdjFIVC9TSlhkS2RIeC9OYVRMaGNXZjBDNGlYUXJhWlV1WEkxMGFLNFNZaG5USmV1YlViem5TcGVHeldYQVVTRElHOTVXamFKcHN4OUd1RDNSSjdld0IyeEgwSUJmb1VnT2RZQ25CQUhRNWxGd1RPdmVzT1p3WVkxRzR5alRuQ09scTZQYjJEeFhvY2svamFnaXFRSmY0ZTdVTDNXdVlGZGl0aFJLZEpsa0FaZ2hNbnpvRVIxNEw2TktEM2NjQ0ZzY09kTmtYSVk1NG11dlJSbzFTNlJyT0h4MUpMSE1ZczF1Ukxrc21SYXdEOVN4R1dHUkRYY0xGWU16MUxzWXFVSmVMazBLOXhsM0RCYkF1SlJVWTlWSUVnY0pCZDBVYVhnbnJraEdqTkFieEZvQmQ5dlRwZFNyRVNvRVFLaVZnbDJ2UDMxc2dJc2hUQWZnS0VCNGFJMWREdXdSK0tyUkZvMGNCMktXUWxwVUJGSFlJaVRxVytDZ0J1eFRVV2F3RGx3OTJHUkFTRWVtOUNPeXlhQXNXd0haYWg3R0ZBZHF6MUl6cVR1d3RRcnNzcDZiMk1FRWlRT3kxSXJ4TFFRVVdpcXlBbDNIRWRlUERWMksyY3dlS2MwUFJTbHlFZUdtcE5SSHNzUWp4a3RtSVhWYUVlTW5naGlHNmNBbmlaZmt1dEhCNnZsWjNkTkNzQjNrNTlmWDBNRnhPSUdKTEdlSmwrVzUyaUplc0I5eGZobmhKWVJHSXVsbUNlRm00RHd1Y0tLZmM5Ynl1K1lpWGs2OG9QR0tTUmREb0VzekxLV1IxUG5VZk5wUEk2cTJVaThvM3N6MVFaeHhUUFk1WEFIckpiY1NHS2dLOWhJWEhnc3ZyZ1Y0ZXBlSlZVUytISmpRNm1kR0o3SmpFOWdUMlEyNTYwM3Nid2NEN2ZzSzlrUXU5bkJQamlNY092amZkR0pmZ0hESFNtdnROQm9JUGV0VTFuUUplZloveWVpQ1ptaE8vaEhzdGV1RUQxb0VnUnp1UzNtZEg2WWNOU0Vlc2tYS3J4NDVaRElRTDdBc1QyQjBlY005Vm53NThtZUdiTDRCWkhQREZEL3ZnazN6dlNUNzNSRjk3cG84OXk3ZWU1Vk12aGhYZDQwTWY4SjJQK2N6SGZPVjdmZVQ3Zk9NRFhHU2c0bThpY0srQXV4NFZKNmNkVGNUdGRaWVlpbUdhSWRoM0NCWXlIYnBYQ0k4ZmpHK2g5ZmEzb1NraFYxSWdZdkxJY2FpUWVpZ2FxOCtzZk5ZcGh1ZWxRdmNDdi9JZ053bGhUaFc4dDRMM1Z2RGVyYy9NQWQ2N3pRc0hRTXhEei9TWTBCNVB6RWpxN1RQRW1jdWQzK2RPS2ZHZnUvaFRXdWhuTWp2c2RjeGtpYUhuWVRKNWQzYkxZcFBOUkthRlkrWmUwaHFPMlhSYkp4d3o3N1JDOTdjeUhITnZDTDRkd1VvUHZjZFlibWhVd25aRHg4aDZsU0pPSTlLTDB0cTFvUzhqWkpMQWhVTzdNazZNWFpzZ0lRTkNjc3hac1VLNnNWY2lERkRLbG51ZDQvZWpVenZGdXBUQW5ySGRTQVRSTUpzT0xVYUQ5THNWSlFicU41OGRELzNmOTBTRUgzT0Q5a09uL0pjaWRNc0c5aDU5SWtLenBHY0NXNlkrRmRnaDlibkFEdWxQUnVoUzlteUVyaVZQQjA0ejkva0lIVE9QTVBRWmV6ZDZqVWJQT3ZIOUNHMFQzNURtOHlseS84aGJFdHFNaHZmM1d3M0ZIWVIycWJFSGJlTzArSVBRT0RVR29SMDVMUTZoYTV3VWl4QWFKOFVqaEphTnpaVUlZUkQ5a1FzZEtpOG4rU0hDSUMyYXM1QWFTLzB5ZUV5VE1sTERBT094Q2FGWm1xY3Nyc3MvZkRFZlFGSFE5bEp6SCtPNnhzOG10RDJkWXlPRGc4eWpXc3UrMDlXa3BlWGpLRTNpSnllS1lTd1phRmZXcHZySXdpQUp1WitoWFlKTHJKbFU1dG1CM0VFajlvZFd4cVRHVklZeHBwSmtHS1J4ZUhLUFFoSkJFZ3pYcVlGZ1laQkVnSTNROW55R2xXK20wdEJpUnpyTGRXVFdBLzBoVklwd05qVkVNb3h4T3NNT042RkQwbU9JZEZJMVY0N3ovRXM2bGJZMjAzWmtzWk5lKzBFSmc1ek93UWJQWnFDNTh6bTJaRE9SNkpKaUY4WWlPME9qS21XMWpUT2xySHQyaXB6TElBVGNnQmdxNHJoaXlkSEVpZEpWVXVCS1hBNTNSSEs4V1ZaSW5ocTdNdE9xMGdKdHN1V09HWllsSlRFTUVTMERNRlBxc3NJZ3ArMUVoTzVOaENmSHRvWXh6aWJ1Ynhqa3ZKMEl2TlVSR3g0NFYvNGpKUmtSQm1kaWhPTnNmWG5FdzJTZ0sxckpKZ2NwODZ4VmdLenFGdWFvQ2ZIRXVXY3RpTFY0MXRvWXpsS2pKTU1namQ1Z0NhVllqOGNxWTVPQnI4TWc1M1BzeVdiaW5peDMyTEE3Qm92MUtNWlZNZzVPR0tRNWJKRFh3cTQyQzVQU2xvZ2tsbGlHNFFhaUFmakpQR3ZGU0ZQZW81bUlyMU5jY05hV01JRW9NWXBKWmxORE9jTWdtM1ltTWJuYmNTQzZkQTYrM0ZFckdyT2d1RlRKTUU5aGtPYW9wY2NxUkJvMjB1YnQ4T2tjUk5lY3RmREpQemdUQldzck1BZkFXY2RyelpST3pVd0xRMnphSGFGQ3hpb3ZTcWJYV1ZyTVN1Q0RqeUtTRXVoUHlUbllZWkRQV2plUUZSaEY2NXhudjBXM0d1UGNsVkFtT1hVaGpISFdUb1F6ckdydXJGYTJpSVBEVmNhWktNRkZ2dUVIWnVMUEY3ZEVTcGtjSnI3WVdYTjRtcERuYVVFVnl4Zk4vTUk0eDh2a2hOWDUxNXFINXpXS1ZVelFmSk9RMG9SMmxZc0NscXBPVFQwS1l6U2lHU09hSVd2d3BUSk1BUWZ2ZVVHVDQvQlREemxUcVJBKy9jYmdWUlJhNWRzTnBCZGhNSjdQZ2lTU0JETGJMR3NacFdLUzZpYzFrUXF6M0t5Z2FmQ2FPRWlUV2lXSkRGVGFQbWVhMnZ5WENDUk1uL0RSelVSTEkvUDVrOThMSmxCMDhjN2xBblhDRUtNd2djTUNrMk96RzcxeVNYYzE5WDQ4aTc3YWRSYTA2eVRhOXFmZTVhV2NaTndiSXhHdmtXb0JiMnkrRERXQjZZWkJBcFB5bjRkM0VLTmRZSE1NVlhsUHdObEU5aEFHT1c5bTQxMG9NbVllQ3NjS2JMWVRtT1pTcklyNVZ4WWh2WVIyTXU4eG1DcEpMZlhNTXVWZFhZalp3STFJcmtpOHRhNFp0QUVCOGpNV0lSUFdNSjZsY0oyVkNtYWhkMWRtV3NaRVprbXR6cnZXbTJsQzZuTGF2U2JHb1BkT0dwK2l2WkoycjRETElIS1dsTm9VZVBzbmFGcGhrUE4yVDBRc0FDRjFZOEhPMXdOS3RjOGxYY2JNWWNVcmFVTjY0anBXTzBPb2pST1JJa3ZST3B0b1FBbURuTSt4STV1SkpxVWw3elhsU0g1U2dicFNjTlJ6V09QOUZnc2R0MWhaVnNDOGkrMmlZWXp1V2t2TjRyV0dQd1hHK0hKVDhXSm5EVStzVkdndFkxb1ZCSUxNNG1TYlNuUm5jeEJkYzlZTXhBUXNIQ2xBc3JJRmFuRzVDK2lvejNxcUgvTzBtVWdqeXJYejhIN01mTVdpM0kwWkJqbHZKdUpvckZrT0lwWE12OVdUREFiTGFCVTVldkFCSFA4THpuNlNGai9kV2pNQ3dSR2FqTUZ3Tk9Qc2d1S0kzWGZtNzR3VVFRMjlzL04zV0VpODZSU3VsdkVscC9FRWl5TEtkMEpwdzhjS1ZvUVJpdEo0VEhTdFVFWmJsVGMxbVVmQUFCckRNb1ZsU284VmNBMERiQ2Z6cUJCL1ZwVE40MWRBMVJGbjh3eVVVQTIvSjVWUmJiNDFWSTExcmZ5Y3BMcWROVDludU91NitUa0pSeGo2MVB5Y2ZhMnFoeUhUdzhBdFlRcGZTRjhJTlJrSk5neVNXcnRzSVE5RC80SFBkNDFwMEI4MFJjUTZKeVhQdDk0SVRwcXFoSzFmbWRsa2tQc3dTSFlTaDVkSmhMRFJjRXJ6QTI2NG55Z0d3Rk1ydUhCckMvblR6dEk3SGpqR1E0bTUzZks1RWN4elhLdTNjRWw5ZVhwR3ZhWmtQWVpRU1VVbjJuTlF0SGlCOWVBdFc4OXhrVnlPNHZ4d1p4NENPV09SWCs0a1Q4WVZYc2piYVh5WUlScDJmVFhUdk9DdjdPeFdYOGJVZy9tMkxxK21xaWx6WE9lYlRCbVJSdkNPRUdCVUs1SnJub2RST2h4WUxndytrRm93azF3aFBvd3lZNUxyY1Z0dFJncWZodDU1Vmh2T1BCWXpCbzg3VFVXbTJVWUtFQ1V3RUY0S2syZ01PYnpaeG1qdlFPd3V2ekhXR3A1cnRnbmgzMk93cGp0NmY5WnV0Z3JZOXNkcXRsa1RoT1V0TmhkSkRkTEM4Mm91ZXNEbW9vUWpESDJxdVdoZnEyb3V5alFYTVU2WWlTVXNQTnArZmhpY3NQQm9ZajBRNjVRMGN5Y2NaMGVJY0cvKzZjUzk1UElrY1Uwd2dIQ1l5TSt0b2NsckNvTjBpQUxVeHVRUEk1M0lqNlNIM1pVY1oyS3RNeVZSWHhQMlk5T3FZOHpGbUFPcUZGODl5eWRmVU1MK243VnhGRXhoZlFxdXJEQlpPM3M2ZFdmUDJsbG9pdm9OMXpiVWhjc1BDWkVNWTRoOFlUZWVqd1F6WVQ4V2hBZXhBbVBGazJ2a2hmN3ozV05IaktWWW4wMXF4ZkxVNTdNNXFPMTg0blowUjZ5NXdFbG94OWJQd2ZVNXpyM0FLbGI4QnZGWWVocHVwTWczL1UvWTNiT09TVWJVSW1DU1ZPUkg4azNkanMzRTdWanNuQ1hjUkliZUdVNnRMVGpudmlVZ1A5YmVCanMzYnExVmVUUG80cm80VTkwVkFtR0hxM3h6bENiQW9GME00Wk5hNTcvSkpYdXgyT2xtaFhUTmNWa1o3TDNHNEg3cWZBSExndlNmVW5vNnoxajBaaUxkSEVNWVhvcnBjeGsvVmM5Nm1POUduRy9hMmNseWsrWTl5eFVwbmtJK0VLRVBYTWZMNkp3S29jWDVqNVp5S0daWkoxUkdyT1J5cVFiU1laMUpZNlhPVStGbWVMUjQwS21SY2Zqc3VmekRCTzdEVU1sd2lyTThjdXFBUVJ6SFREVkhRU1RPZDZIQVhsRHJlaUdjSUUydmZzZ1Q5ZlFaSHpWSnFJNG9qOXBhWG5EVzVWc2NCam1mWTArNk40K3hTSFhNMFlOaUVLN3FSeE5MK05GQWZzYUlYR2RGbW5PcUYvN3NRQVpIUUFXUWw2aEw4azZWK05FTWpWWVJDaWVmVjh2QXVCN3VxcVcweTl6TWM2TXBzVjBvSmlQNjJSSHRxaGZ0WHBPakxHV2dyS0t5K3I1T0hyRHZLK0VJUTUvcSs5clhxdnErY3NGWUNKV09NU3hONlFQc3VLRUZ2cUxjdHlKMFhRWnFOeXMzelVkV2FVeHpCSlZBengzem1HOGpsSUpqdmlOblJVR1BPWUZxaVczUG1oZ3ltQTdLMVJSMFhGa2lXQk1IV2lTTzRpVE5oSVJidTl5Q0pSN3ZBYjBoSElTekFoQ2djdG9MZzV5MlZsVEwwR0FndUE1T21nWE5IRk9YdnBsS1Jrc2VxaE5vbkplY0NWSGdVUFZRRlpqc3lvM2xCVkFwVS9lNExZeWlKS01LeVV2eE1tZWJNYjJKS0pkdm96ZEV3UDN1WWlOOHFXRjdCQTQzT0dxczB5YTVvSG1HOC9KSEwzUnZUeGtvaGNZNWdINVg0RkxsUkRvTTZoWE04Q0ovbTVNUnVndDJ3K29DMTdueWNCa1JRUW0wN0NPNDBrNGJiZUlXRitEaGNPc2Y1RzVkaG9PMFZIVFdrM2E0ZVh3RmtSWXRBajZJT08vQk9KK0Q2aHIrRGMrT3czM1ZscHYxNitYTThpWUxTVnlzYm02dGxpSy9ZTTVFcHRtRVBNRVQ2ZkNZTEpPYTVRUGV6dkpXdzVaWWhhelNXbW40NmlncHM4aklmVXRnaVI5OWhqZGF3TnNZVDltQkxxYnlmUkpUUmNCTjZXWWNoeU45amhzN1dTRTVtMFJRMlk3MENYU3ptQ045WlZOQ2hmVmQxWklVb3FqUmE2ZU0xbmtDVHFzUlEwZjB6VENXL3VZdEdFVE5OY0xSS3M5bjh3TzJKdW9KVTdlMjFRWU5QRkZZSG82NUlvUTluMElZUTJ5Tnk0UkYzN1NEV01RV0FNSGF5ZFVMOE0xQ3ZGNU9ZaWoyMlFZVk4vK29KMjN3V1N1Y0s0ZFF3OW9vS3ZORng2bGIwb21PR2g4RUM2ZSt2dUxQTk5FVUV6R045ZkVGSlpJamQ0ZzA2WndScmdEMGVJNXJEWUlBajZXd1FNZFVzdUJhUzlKQWE3VUVRM1dCbFdmQ25peFhBNFY1b1NTaUJSdGVnTlh1NzdWUVBmMkhKOE9LaEVGTzJ5Y0E5QU1FT0FYWktBOXA0bXdPc3V1S29GQ09iTW81elVVK1Nyc25PMmQ1SkRzN2Y1aGFRWXhrQ1BKcDEyVnBYdGpRVkZ2UGNxR2ZHUEJTZ0NDemtDeTl3a3JLN2VvTEJ1Vk9aaTRCV0IyMVY1QXVUVVo0MkVKbEFlWjRJV0V0d0dYNnlxQ210cVQyOUVSdTFUa3RuWW8xTzVRQTZiZW9VdGdrRnI2WnZpL0hMUUNYYTI5aGpOTTVSSkd6bVlodlBoa1l4cURLNkVoOGN0YWNoK01PQUpXekI0Q0drRWFFUWVIT01aNFVWZGtMQVBWTURWbXVZTXkyeWFaTEFLbUk3Y2MzR2ZsV0VWQWZJMGF2RFl3bksvYlQxOWRTZXZ2ekdiR2Z5aHNZV1liazhDMEsvaHlra29jTm9kTDhlWFR5NU12TGw1ZmhoMUdxcVZHbEkxM1hqU3JOUDlFd1JBMHkzZGVxdWdZeVhRT0tHTWV4Qm8rUzFoVW9GSndJU1ZFUm9BWlVGSk1PS2JoSW5La216c1R5SVZwVG5hLy9jZVZGVEN5OTV4SDVWb1o1bEw3Y0tWcVBKY2kvdkFDS29DZGpyWXdoS2dodDZuYzNBcU1GZFR0L1BjZDRUTEFvckx2bmpWWUZxd0xwbDJQbGQ3aGQ4TGYxbzU5QkhqY28rVG90Qzh4NGpLZ1lFa0NsRXk2VlZZUXhUcHVKQ05BTmNJTVpsWGxGNGxyTEErT3hnZ1Vvc3pTOXhGQVk1WHlPUFduY2JzUktpdnFBajBtaWRIVm9HdytQamRxK2RGeWEvUGc4bjF1bmtJaVpocnVRYjUrZnVzV3QzY0ZwU2pFc2czcmRzc0JDTDBGdDFKanNMSVdUUEw5bTNZUmRXZXkwTmVIVTJlaE10MG9VT05ObnVOdStFbVVFeWZjbE1YbUpsV2thM1ozUHNTV2J5WFMzNE4xZVdld0xvNXpPc2NzdENMTlZCaDFNMUNQNEZnVFVhNkJaRmRGMURROUF0ZmsyUmFVeEpKTWFTcFZNRjRabk1DcUdSbFVmYWh0bjZrT0NlSWFEQVRCR0Z0amE1eXRQOGpiaTVUQ2ZlWThBMEV5emtwckhoQUZMalFVUVZZYTZ1WkFpY3hpeXFZR1VxM0tIdm9OakdheW5SZmlDSWRScERFTFhocXVDNUxuVkdJYjErQnFZUldWQjVzakRibW81Qm5WS1JLNmpNaHg5eTdEQnhVbnBRVlRuL09qbSt1dlhqMit1WCsvL3dPV0x5NmUzM3VZOGZLZWJvVm9UOVpBM0NWYTE3Nk83SjdybFF3MTkwWWVxaG4yb28vN1RIbmlPaDUva0haVnJ4OVFvSWszUGI4b2M2S0lvUklQZTd2aVlUekxGWjFyb0w0MitVdW1JVUhJYjVHWmdTbjE0SEk5YnJMZWRuQU9IMzNPUE9sOU1tNlVHVnFXNFJzZmNvc011MGIyWU5Qc2NpYUM0N3AxSXRoZHhHOEhmMm1mUDFiYS9TUTE0UVVlOWgybWV3eXl2WVpiSE1OTmJXT2dwTFBJU0Zua0lKNXhXNkQ3bUdVendDcVo2QkZPOWdhT2V3REV2NEVBSWk1NGZ3NnpIaGxsZTdBb25YRWlNVDJWTXVvVktOKy9naktteEs4eUNkaEp4TUNWSWdwbWhLM2w4dWRlN05SQXlabUtXOVBHRnJod2xmcGlIYUJCMG14SEFIajY1ZW5YcmovN2trOHZuMEk3U01aZDhEUVlaN3JwdU1FaDd5bW1DZlkzKzJOR3Eyak55SWNZZWd2WGkvcFA4SU13VzA2YmRGeVpXRHRMSUlaSUhPdTIzeHB5eVgxUTJTNGpLWEdFZ3YzTlNtc3hvYjJZSXB4aUJZYTJpWWlHNFg2RExhSjlYbE1zV2tpUlZiclpFVTRZaENMNXVPOHVOK2ZhQ003ZWxNZC9iRTZpQzg5NC9XeUtWZHY1L2V3VG5BUHhkSmVmWTVRZ2s1KzlkdjdwTXNYQlV3WGE3WFJWc3NlV0RFbXp4QVgxWWd1MkVhZmZmL0Fja0lUN1FhYjgxZ3UyRDhCTU9UakpwZ2ttVDJ6T3grNU1hY0Z6YS9lckFvQm9ReFgvaGt4aXhoSVozT2RLaGFoODlzZDlaWXFoRmdEVHJsQmtTcHNmRS9Tam1XME5rUkFPUjFuYVJBbnVtZE1kTmlRaWdUaG83bEhhNkpkWUh4MmlLUGJ3dnpqY2ZWQW5pL0pnWVB5Uys3eGZiZDRycmVmN0lUUG04MExNMUlucVBpOXpKb25heWlKMGhXaGVJMU5taWRMYnhlWkpIZU1EMlBDS2FwNGprS2FMNG9BZytKSG9QY0VNM1d4aEhueXVPK1EvM3NFUzJRT0JHcXJmd0xrdmM1bENKa1J2SkhMSFhNNU1yaHA0MWNxTkdidFRJamY1aUgwemtocU96bTZOek9HL29HYm12VXNScGxCdVYxczRzaVRwU0ZyckJEWWpLb3V2THJaQnU3S1VJQXhSejVsN3ZPQUZNYkRsQ0UzU3RPYmNGTFhHcG5vNGNUelZyajNSZEd4MWs5QWhEbnhvUXNxOVZ0WnRuMnMwdEVjSVlSUEFTV3VqODBqc2d4VXNkY1JQaE9YVnpWNTNMeHRBekhtc1ovYitNbW1YTHRrM2R4eFlXbkZtSlFmZlVTS09USzdtRVVUcWdQTVVRRGhiMEs1dUhsYkIyT1RjUU95ampuZEJpdERJbVAvMW5Ba21HUVJxOFMwNUFBRVBzYm1tNHpzOVV6cXBhUDNIcG02bFV0QnltNVF6M2tWbWlIZEsxRUs0RXduVGlEamZKNXhLV2dLWEl1WEtjNTEvVHFjUzFtYllsQzFaK1d2ZEZDWU9jenNFSXoyWWd1dk01dG1RemtlZ3F5c0RhWXRaOVcwVVdnSmVBSzBBeGtzeGhNTnBxYUd2Y0VjbHRMMFUzRHhSbitxcVd3YnVhWTFsUytuVEV6bXBpbktNcUh3RUpKaUkwcG5kYXdmTndTYzRtN204WTVMeWRpS0w0WGxyUHV2SmZLY21JTUZoejFBakgyZm9DaVNOY29rOWFTYVZkdmtTaS9BRmJSSjJuSmhSWXlUMXJRYXkxRVdYYmNGWlFYOVlTR3RMam1uTlNwZ1RhYk9xZWJDYnV5WEtIRGJ0akVCeFNNUjRTOFhNUG0vdlNmckhNRyt4VWdVeGlpV1ZvMUZVZ1VJajhtNjE4ZFkxWWNJNXhrVmZXK0x5ZENSTUloYTZZWkhtSVVKdDJKbzVqY3FEakpyMlExWktIcldJMVljV2xrZ1h3RWFFV0JGS3hrYmFnY3ZSVXNtc09XeEFnTlp5SjhzSHNSWWNkS3hPcEJvTXo5Nndsb1FMamY1d0dlWHIxaTgxQkVvN29YVnJsWTc0cUJhK2FqVWtObnYwVzNXb1gvU3hDR1padi9ZR1pjS2E2ZDhENWdxWkZMQnl1TXFZTktNRkZ2dkVIWmdLbmkvd0ZXSjFjSFp3UzFHVXV1eDNXZ2lxV0w1cjVkWEZFMDNWT1dKMS9xWG56dktKWXhVcUtreXJ0UVQvYmtGcDR1Vmt5Z20wWW82c2RwUmt5QnUxelRRb1llTThUdW5iUktCQllxWWpsWlVTWVY2NzA3VVdZV0lBV0pCRStOelp3THVWTzAvMmtKbEt4N3BTdG9EUzV1RmNZSk5DczhDV2FFV0xUR1YxU3lSQkVUQS9GMnMxRVN5UHorWlBmREJhNXJlV3VRSjB3eEtNam82d3JPSnZkNnBWTHV1dnA5eFVoYmxYTFRrNXcvb1M3dkpTZnpPZnZhc1JhbzFwSVdsSTRyWnpyaGtFQ2t3b3dya3lMV0NtS0dhcnkzb0N6aWZ3aEROSVVBQ2RXQ28xWXQxdzRWbUMwbmNBemwySlZ6TCt5QWkzYTJzbTh0MkNxSkxWWXBUemxmVjNkdWlRM29nQ0VmeDV0UUpBR2JyRFpZV3NZejlLMnprb0ZzOUM3S3lJckdkS2RwRmJuM2VyTk5DRjF5WUxCeHNRNkFNYWpoYStrMjN2WWNvYzdMTFVwY1BoUFVMVENJT2Z0bmdpRExGeHF5UXY4L1JPVXp5Vjl4c3doY0xDMGNGQUZPdDhzVmp0RDRBb3huSWtVK1FqMUU4d25ZWkR6T2Jaa005R2l0T1RGcGh6cFR5cFFWd3JPZWc1enZOOWlnWlZGUFc5Z0JkeTczQzRhQnVrdXR0UXNYbXo0VTJDT0w3Y1ZMMWlNd0dMdW5jZnl6cGMvWm5HeVRhVzVzemxvcmpscEJtSkN0eU1DQkN0Ym9CV1hlNENPK0tDbk9qRzdDaU1neDhWb0VoR3FBT1ZxRmVWT3pEREllVE1Ub0ZRWHQ4VEkvQnM5eVZxd2pFNlJvd1Fmd08yLzRPd25xZkFQSXZGK2Z3b1BXeUtGaC9XTHRyZHNMNzE2c0pkYThUU0Uwb1l2Qk1IcXd4ZWpXNFV5cW9keTM3Y0dhS2dlQm9oNDJzSTJkYlZ6azNtVTI4N0d5Y0JoaGU5VGRjUzVQRzk1S1Y5RlA3OThPbkpjTlR0bnBPdTYyVGtKUnhqNjFPeWNmYTJxY3lIVHVjQXRZVmpWRHJTY0x2aDRuU0kwQlk3UDduWFA5NGxwcnpxZ3k1STVEOEdZNy9ma3BDbXMyWHFVbVRYNVJycWNCQTR2a0FqaG9zbVU1c2ZaY0Q5UmlpNFpLN2h3YXd2NGs0N1NleHc0R3RYRnlyVjY1N2hUYjkrSytwTDB5bkJuaGxCSjBWREtRY1BpQlhhRHQydzl4MFZ4V1VCNkQzYm1JWG9UZFRiT25lUnpWeDNNZlZLTkR5NUVrekJua3ViRmZHWG50YjdqeS9veVoxcWIxVHZCTGM4YzEvbVdVa2FrRVZndUJVYTF3aFdremNGQkNNeWxvbHI0OHUvWmIrdzg2YTNIYmE3aDh3T0FnMGpEMGFDcm5LKzZtMmV3a1FMa0NJei9rc0lrbWtFT2I3QXgydnNOdTdVYVk2MUpnaXJ2RzJ4Q3pMY290TmpBWnF2bzZqdENpODJhNkN0dnNhVklha25GODJvcGVzQ1dvb1FqREgycXBXaGZxMm9weWkxVXpBa3pHSzZvakdNcVAvcE5XSGcwTlRxM25KSm03anpqN0xnUVgzMU80aHVhTCt6Q0FNSmhBaiszaGlhdktRelNJUWxRRzNNK2pIUWlQMzRlZGxkeW5JbTF6cFFFZTAzWWowMnJqakYwUUF1cUZGODl0U2RmVHNMK243WFJFMHk1anZhNXNzSmtiZXpwMUkwOWEyZWhLY2RaYUt0NWZ0UXhEQ0laeHRVcW40eWVEd0F6WVQ4V1JBV3hnb3B1VGpMTEtqcmZQWGJFV0JvRHFoVEwwNTdQNXFDMjg2bmIwWjJ4NWlKU20yUHJKOTc2MUdhdU1IS09GYjlCSE1QVHJaTmM1TnY5cDJ6dldjY2xEUWJtQXB1a0lqOStiK3ArYkNidXgySUg3UXZkTVF5RjR0VGFnb1B1bXdMeVkreHRNSFRqQ1RPcjhxYlFoWFJ4cGpEaEVOaXR5amRJYVdKNWhDb1NYR3FkL3lxWGJNWml4NXNWelRYSGRXV3c5eHJqODZpRHUrc0swbjVLQ2VvOFk5R2JpWFJ6REJGNDZ4VVM2dGtQMTZ4L2xKMGtOMm5lczF5UjRpbmtZeEQ2ZUhXOGpNQmp1NW9xbWErV2d1Y08xeXhVUnBqa2Npa0cwbUZndjdGUzV5bHhNN3hhUEdqVm1JZnQwK2J5RHhPNEQwTTNpbE53VmxuazFPR0JPQjQ1R0tVc0R6cWplN1NvZFRGN3lZQkF2Zm9oVDlUVVozelVKS0U2NGp0cWEzbkJXWmR2Y1Jqa2ZJNDk2ZDQ4RmhQM0ZYUDBvT2lEcTNyU3hCS2VOTmFMZ2JjaXpUdlZpM3gySUlNTFZGQ2NDLzYrWlJ4cGhrYTdDSVdEenl0allGd2ZjZFZTMnFWczVqblNGS3B6MmFIUGptaFgvV2ozbWh4bEZRTmxGWlhWKzNYeWdMMWZDVWNZK2xUdjE3NVcxZnVWQzhKQ3FIU01JWnFoRDdIamhoWjRpM0xmaXRCMUdZemRyTFEwSDF1bHNUWW5xQVI2N3FqSGZDT2hGRHpheVZsUjJHTk9xRnBpMjdNbWlneW1nM0kxQlIxWGxnald4Rm1KUVB0TzBrd291TFVyTFZoaVl4VXN5VUUwSzREK0thZThNTWhwYTBPMURFRWFCTmVVNWFQeTV4ZzVKcTU4TTVXR2xqeFNoL0N5a2pNaEN2eXBIcDRDTlZkdUxDL0FSNW00dzIwOUZDVlp6QUZoaXBlNTJveFIwUmRFbGN1M3p4c2k0SEozeTJGV2hYVDl0WS9hRzhveGxwTEQvQW95R1VvZXZOQzlQV1dnbElqSHcwRzNLL0NvY2lJZEF0Z0labmlSczgzSllCenBkc1BxQXMrNThnZ1pFVFpKT0hFRU45cnBIcndQTHdIQjRkWS94dDI2REdkR0ZwMzFwQjF1SGw1QnBNVUFkaDlDblBkY25NOUJkUTM3aGtmSFliQ1R0dHlzWHlWbmpnZFpTT0o0eE9LeldvcjhNamxUbVdZVDhBUXZwRVBERDVPYTVZUGN6dkZRdzQ1WWhZRGdGa1EydmpveXlpelNjZDhJV09KQ24vNUNDK05EQVRxck1PaGdLdDhYTVZYNDI1UnV4WEU0ME9lNHJsTVZrYk5KMUpUdFB5K25tc1hjNXlzYkVDcUk3NnIyb3hBOWpScVBNbHJuaVRhdEpxd01RbTR5bHY3YUxSZzd6VFhPU0FHVExRalRtcWdnVE4zWlZnODBQS2J4dzF0UmhLYm5Nd2RqYUsxeG1Sam9tM1lRU3hrK1ZkTEoxZXZ0elVLN1hrU0szTTlhWVlzaXFDZHQ4RmtybFN2SFVTbzNpc3A4b1hIcWxuUlNZNER5YTNlRXN2VTFmcWFKcGpKR3NQaWdnaEtoa1R2VXdKd3p3aFZBSE05eHJVRU00QmFyclhubFVoWmNhMG1ZUWlhbkRkVUY1cDBKZTdKY3dSUG1aWkplNkFjdkFHYjM5MXFvbnVyRGs2RkV3aUNuN1JNQVZJZGczeUFhNVFGTW5NMUJkbDNKRThwTmpKL1NYT1Jqc251eWMzMnlzL1BIcGhVRVJtb1ZOOGZTdkZpaHFVYWU1ZUk5dXlpWEF0U1loU1Rwd3krazNKeStZQnp1Wk5ZU1FOUnBsSGVWeVlnSVc2Z0V3Qnp2STZ3RmVBeSsvS0FKYW1wTEtrMVA1RldkbjlJcExDeEdsV0N1ckNqWUpBYSttYjR2eHkzK0ZxdHVZWWpUT2VTUXM1bG9iejRCR01hZ0tscEVsSkN6WmprY2Q4aW5uRDNrTXdReFlnUXRkeUFNSlFWUzltSStQVStMbVVhTTJUYkRkQW53RkJITEdXYUZld3BGUUhtTWtMeFdhcDBaN3VscmFkMEJQc21JOW9Udk84enhyT0dlMk9RdGgwMXAvanc2ZWZMbDVjdkw4TU1vMWRRNDBwR3U2OGFSNXA5b0dLS0dsZTVyVmQwQ21XNEJSWXpqRVRSZFdsZWdUM0FpSkkxaWxBRU54YVREQ0M0U1dhcUpNeFRydkd0TmRiNzZ4NVVYTWFOMzM1aU02bUNMYUxYU0Z6WkZONzgwVFBNQytJR2VqTFV5YnFnZ3RLa1MwQWlNdHRHMjM0SmpVcHBqVVhSdnNTcFlGVWkvSEwwRTFGZDdUSzdUdDF5OE04ampLUGM2TFF0TWVJeW9HQXRBcFJNdWxWT0VNVTZiZVFoUURTSXlBcFY1NWVCYXV3UGpvVWhPTXhQdGFIbzFvVERLK1F4YjBuamNpSlVVYlJjK0RpbDRBdGMxT25nMGJJMEpvdEp4YWZLRDhudzJuWXJlUk1vMFhJWjg2L3pFVFc3dERrN1RPQk92V2haWTV5Vm9qVG9XcHhOTzh2emlkSk4yWmJFRDE0UlRoOFcxbExWS0ZMalNaN2pkdnVwa0xPZm15MS95RWpQVFZNbzduMk5UTmxOSmI4SDd2YkxnRjBZNW5XT1RXK2hscXd5RzdsS1AyMXNRU2E5Sms3dmJHaFY1UUtmTk55cXFLS1JSUTZtUzZkTHdERmJGMEtncVJHM2pUSVZJRU05d01GS2ZHMWxnYkordklNbmJpSkhEZkxvOVZuTmdtcFVVT0NhTXhzaHJYM2h4YnR6NmJGWG1RSFJUNHloWDVROTlIOGN5QUUrTE1BWkRxTk1ZZ2E0TlZ3VlpjNnR4RE90Qk5Vd25kbHNRT3ZJQW0xcVdRWjNDV2hkTXF3eGYzeko4Y0hGU2VoRFZPRCs2dWY3NjllT2I2OWY3UDNENTR2THByVGM3RDkvcFpxaldTajNrVUlKVjdmdm83b2x1dVZGRFgzU2pxbUUzNnFnTHRZZVk0MEVuRVNSWU82WkdjV2g2cmxQbVFCL0ZJalNndkRzKzVwVk1jWnVXdWt5anUxUTZJcFRjaHJZWm1GTWZGTWNERnV0dFIrZkE2ZmRjcE03WHpzYXFxV011MGhUMzZKaHJkTmd0dWhlSlpwOHpFY1NqdlJQSjlpUnVJL2RiKyt5NTJ2WTVxUUZQNktnSE1jMTdtT1U1elBJYVpub01DNzJGUlo3Q0lpL2hoTk1LM2NlOGd3bWV3VlN2WUtwSGNOUWJPT1lKSEFoajBmTWpsL1g0TU11TFgrR0VDOGxqbUpWMEN4VnIzc0VaVThOWG1BWDFKSVlwU3hBRk02Tlg4dmh5cjNkckkyVE1zQ01PWHpsSzFEQVB6aURvTmlPQVBYeHk5ZXJXSC8zSko1ZlBvUjJsWTI3NUdoQXkzSFhkZ0pEMmxOTWsreG9Cc3FOVk5XamtBb3M5QlBQRi9TZjVRZGd0cGsyN0wweXNIS2lSUXlRUGROcHZqVDFsdjZoc2xoQ1Z1VElJc3Uya05Ka1IzOHdRVGtWTXkxVlVMSVR5QzNTcFZFVDU1YktGSTBtVm15M1JsQ0hHdEMvV3puTER2cjNnekswdEZKeTNKMUFGNTcxL3RrUXE3ZnovOWdqT3dmcGFKZWZZNVFnazUrOWR2N3BNc1hCVXdYYTdYUlZzc2VXREVtenhBWDFZZ3UyRWFmZmYvQWNrSVQ3UWFiODFndTJEY0JRT1RqSnBna21UMnpPeCs1TWE4RnphL2VyQW9Cb1F4WC9oOHhnbDcva2M2VkNSajU3WTd5enA1V2M0NjVRWkVxYkh4UDJlbUM5TUQ3L0lhRkMvaDJ6NGQ5MlVDSXpxcEdsUlNQZk1xQy9XNy9DTTdqbmJuamkveXkrNm02R01pZkZENHZ0K3NYMm51Sjduajh5VXp3czlXeU9pOTdqSW5TeHFKNHZZR2FKMWdVaWRMVXBuRzU4bmVZUUhiTThqb25tS1NKNGlpZytLNEVPaTl3QTNkTFBGY2ZTNTRwai9jQTlMWkE4OWNpT1pJL1o2Wm5MRjBMTkdidFRJalJxNTBWL3NRNG5jWUpUT2JvN080YnloWitTK1NoRVhzYUtWMXM0Y0gvSUlOeUFxWSswTGJvVjBZeTlGR0tDWU0vZDZ4d2xnYnNzUm1xQnJwYmt0ZUlsTDlYVGtlS3BaZTZUcjJnZ2hvMGNZK3RTQWtIMnRxdDA4MDI1dWlSREdJQ2lEMEVMbkY5MEJLVjdxaUdjTno2bWJ1OVpjTm95ZThXREw2UDlsMUN4YnJHM3FQcmE0NE14S1RGcWhSaHFkWE1NbGpOS0I1U21HZUxDZ1g5azh3SVMxcTdpQjJORXJzR3UwTWlZLy8yY0NTWVpCR3NoTFRrQUF3NUxYMG5DZG42dWNWYXQrNHRJM1U2bG9PVmpMR2U0anMwUTdwR3NoWEFtSzZjUWRidExQSlN3Qk05UzRjcHpuWDlPcHhMV1p0aVVMMW54YTkwVUpnNXpPd1FqUFppQzY4em0yWkRPUjZDclF3TnBpMW4xYlJSYUlsNEFyUUJGQjFHRXcybXFJYTl3UnlmRnFXWkdKakROOVZjdGdYczJ4TENsOU9tSm5OVEhPVVpVUGdnUVRFZHBpRlMzQjg2Qkp6aWJ1Ynhqa3ZKMklvdmhlV3MrNjhsOHB5WWdJeGFlYUxSR09zL1VGRWtlNHREM2dJZTN5SlJMbER4aERQQjAxb2NKSzdsa0xZaTJldGErTnlRcEt5MXBDS2NMcVdHVks4TTJtN3NsbTRwNHNkOWl3T3dZeCtoU0RxMUJ3Mk53WDlzTW9CZ2s3VlNDVFdHSVpHblVWQ0JRaS8yWXJYMTREUWJNYzR5S3ZvUEY1T3hNbUVNNUpNY255TUtFMjdVd2MxMWo2anB2MFNsWkxIamF3TEtSaUxwVXN3SThJNVNDUWlvMjBCVFdqcDVKZGM5aUNBS25oVEpRUFppODY3Q0Q5dGpOUm11ZWZ0U1JVWVB5UDB5QlByMzZ4T1VqQ0VjQkxxM3pjVjZYZ1ZVTWtCZWM4K3kyNjFTNzZXWVF5TE4vNkF6UGhESE1Xbk5XcXJEUUdYR1ZNRzFDaWk0aktPbWxGNEhSalBSVXA1ZW9RbGFBdWM5bnRzQlpVc1h6UnpLOHJWblJ6VGxpZGY2bDU4N3lpV01WS2FwTXE3YUUvMjdRcGVMbFpNb3B0R0tNckhxVVpNZ2JOdURVRkRMem5DVjI3YWhRSXJGVEUvQ0lSNXBVcmZYc1JKcGFmQlVtRXo0MFBuRXU1MDNRL3FZbFVDRzVpQmFYSjFiM0NJSUZtaFMvUFRMRjJqOUVscFF4QnhQUndyTjFNdERReW56LzV6V0NSMjFydUN0UUpRenhDTXNxNmdyUFpyVjY1cEx1ZWZsOGg0bGExN09RRTUwKzR5MHY1eVh6K3JqYmRYYUphU0ZwU082MmM2NFpCQXBNS1FLNU1pMWd0aWhtcTh0NkFzNG44SVF6UzFQOG1WZ3JkUFVhVUM4Y0tqTFlUZU9aU3JJcjVWeGF4dm9WMk11OHRtQ3BKTFZZc1QzbGZGMktZY3lNS2dQam4wUVlFYWZBR214MjJodkVzYmV1c1ZEQUx2YnNxc3BJaDNVbHFkZDZ0M2t3VFVwZXNHR3dNNnhpTk5FcVd3TW5Pb3R0NzVIS0hPeXkxS1hENFQxQzB3aURuN1o0SWd5eGNhc2tML1AwVGxNOGxmY2JNUmZ4OUN3ZFZvUFBOWXJVekJLNFF3NWxJa1E5U1A4RjhFZ1k1bjJOTE5oTXRTa3RlYk1xUi9xUUNkYVhnck9jd3gvc3RGbHJqRml2TENyaDN1VjAwRE5KZGJLbFp2Tmp3cDhBY1gyNHJYckFjZ2NXcXRoN05PMS8rbU1YSk5wWG16dWFndWVha0dZZ0ozWTRJRUt4c2dWWmM3Z0U2NG9PZTZzVHNpb3lBSEJlalNVUW9CWlNyVlpRN01jTWc1ODFNZ0ZKZDNCSWo4Mi8wSkd2Qk1qcEZqaEo4QUxmL2dyT2ZwTUkvaU1UNy9TazhiSWtVSHVhUWQ3cU83YVZYRVBaU0s1NkdVTnJ3aFNCWWZmaGlkS3RRUnZWUTd2dldBQTNWd3dBYWd6S0ZiU3JoNVNiektMZWRqWk9Cd3dyZnArcUljM25lOG5LK2luNSsrWFRrdUdwMnpralhkYk56RW80dzlLblpPZnRhVmVkQ3BuT0JXOEt3ZGhKb09WM3c4VHBWYUFvY245M3JudThUMDE1MVFKY2xjeDZDTWQvdnlVbFRYclAxS0ROcjhvMTBPUWtjWGlBUndrV1RLYzJQcytGK29oUmRNbFp3NGRZVzhDY2RwZmM0Y0RTcWk1WHI5YzV4cDk2K0ZmVWw2Wlhoemd5aGtxS2hsSU9HeFF2c0JtL1plbzZMNHJLQTlCN3N6RVAwSnVwc25Edko1NjQ3bVB1a0doOWNpQ1poemlUTmkvbkt6bXQ5eDFmMlpjNjBOcXQzZ2x1ZU9hN3pMYVdNU0NPd1hBcU1hb1VyU0p1RGd4Q1lTMFcxOENYZ3M5L1llZEpiajl0Y3crY0hBQWVSaHFOQlZ6bGZkemZQWUNNRnlCRVkveVdGU1RTREhONWdZN1QzRzNack5jWmFrd1JWM2pmWWhKaHZVV2l4Z2MxVzBkVjNoQmFiTmRGWDNtSkxrZFNTaXVmVlV2U0FMVVVKUnhqNlZFdlJ2bGJWVXBSYnFaZ1RaakJjVVJuSFZINzBtN0R3YUdwMGJqa2x6ZHg1eHRseEliNzZuTVEzTkYvWWhRR0V3d1IrYmcxTlhsTVlwRU1Tb0RibWZCanBSSDc4UE95dTVEZ1RhNTBwQ2ZhYXNCK2JWaDFqNklBV1ZDbStlbXBQdnB5RS9UOXJveWVZY2gzdGMyV0Z5ZHJZMDZrYmU5Yk9RbE9PczlCVzgveW9ZeGhFTW95clZUNFpQUjhBWnNKK0xJZ0tZZ1VWM1p4a2xsVjB2bnZzaUxFMEJsUXBscWM5bjgxQmJlZFR0Nk03WTgxRnBEYkgxays4OWFuTlhHSGtIQ3QrZ3ppR3Axc251Y2kzKzAvWjNyT09TeG9NekFVMlNVVisvTjdVL2RoTTNJL0ZEdG9YdW1NWUNzV3B0UVVIM1RjRjVNZlkyMkRveGhObVZ1Vk5vUXZwNGt4aHdpR3dXNVZ2a05MRThnaFZKTGpVT3Y5Vkx0bU14WTQzSzVwcmp1dktZTzgxeHVkUkIzZlhGYVQ5bEJMVWVjYWlOeFBwNWhnaThOWXJKTlN6SDY1Wi95ZzdTVzdTdkdlNUlzVlR5TWNnOVBIcWVCbUJ4MUtiTDRMQ21oVThkN2htb1RMQ0pKZExNWkFPQS91TmxUcFBpWnZoMWVKQnE4WThiSjgybDMrWXdIMFl1bEdjZ3JQS0lxY09EOFR4eU1Fb1pYblFHZDJqUmEyTDJVc0dCT3JWRDNtaXBqN2pveVlKMVJIZlVWdkxDODY2Zkl2RElPZHo3RW4zNXJHWXVLK1lvd2RGSDF6Vmt5YVc4S1N4WGd5OEZXbmVxVjdrc3dNWlhLQ0M0aHgxQzFYU05jVFFhQmVoY1BCNVpReU02eU91V2txN2xNMDhSNXBDZFM0NzlOa1I3YW9mN1Y2VG82eGlvS3lpc25xL1RoNnc5eXZoQ0VPZjZ2M2ExNnA2djNKQldBaVZqakZFTS9RaGR0elFBbTlSN2xzUnVpNkRzWnVWbHVaanF6VFc1Z1NWUU04ZDlaaHZKSlNDUnpzNUt3cDd6QWxWUzJ4NzFrU1J3WFJRcnFhZzQ4b1N3Wm80S3hGbzMwbWFDUVczZHFVRlMyeXNnaVU1aUdZRjBEL2xsQmNHT1cxdHFKWWhTSVBnbXJKOFZQNGNJOGZFbFcrbTB0Q1NSK29RWGxaeUprU0JQOVhEVTZEbXlvM2xCZmdvRTNlNHJZZWlKSXM1SUV6eE1sZWJNU3I2Z3FoeStmWjVRd1JjN200NXpLcVFyci8yVVh0RE9jWlNja0h6ak9ibEQxN28zcDR5VUVyRTQrR2cyeFY0VkRtUkRnRnNCRE84eU5ubVpEQ09kTHRoZFlIblhIbUVqQWliSkp3NGdodnRkQS9laDVlQTRIRHJIK051WFlZekk0dk9ldElPTncrdklOSmlBTHNQSWM1N0xzN25vTHFHZmNPajR6RFlTVnR1MXErU004ZURMQ1J4UEdMeFdTMUZmcG1jcVV5ekNYaUNGOUtoNFlkSnpmSkJidWQ0cUdGSHJFSkFjQXNpRzE4ZEdXVVc2Ymh2QkN4eG9VOS9vWVh4b1FDZFZSaDBNSlh2aTVncS9HMUt0K0k0SE9oelhOZXBpc2paSkdySzlwK1hVODFpN3ZPVkRRZ1Z4SGRWKzFHSW5rYU5SeG10ODBTYlZoTldCaUUzR1V0LzdSYU1uZVlhWjZTQXlSYUVhVTFVRUtidWJLc0hHaDdUK09HdEtFTFQ4NW1ETWJUV3VFd005RTA3aUtVTW55cnA1T3IxOW1haFhTOGlSZTVucmJCRkVkU1ROdmlzbGNxVjR5aVZHMFZsdnRBNGRVczZxVEZBK2JVN1F0bjZHai9UUkZNWkkxaDhVRUdKME1nZGFtRE9HZUVLSUk3bnVOWWdCbkNMMWRhOGNpa0xyclVrVENHVDA0YnFBdlBPaEQxWnJ1QUo4ekpKTC9TREZ3Q3orM3N0VkUvMTRjbFFJbUdRMC9ZSkFLcERzRzhRamZJQUpzN21JTHV1NUFubEpzWlBhUzd5TWRrOTJiaysyZG41WTlNS0FpTzFpcHRqYVY2czBGUWp6M0x4bmwyVVN3RnF6RUtTOU9FWFVtNU9YekFPZHpKckNTRHFOTXE3eW1SRWhDMVVBbUNPOXhIV0Fqd0dYMzdRQkRXMUpaV21KL0txemsvcEZCWVdvMG93VjFZVWJCSUQzMHpmbCtNV2Y0dFZ0ekRFNlJ4eXlObE10RGVmQUF4alVCVXRJa3JJV2JNY2pqdmtVODRlOGhtQ0dER0NsanNRaHBJQ0tYc3huNTZueFV3anhteWJZYm9FZUlxSTVReXp3ajJGSXFBOFJraGVLN1hPRFBmMHRiVHVBSjlrUkh2Qzl4M21lTlp3VDJ6eWxzT21OSDhlblR6NTh2TGxaZmhobEdwcUhPbEkxM1hqU1BOUE5BeFJ3MHIzdGFwdWdVeTNnQ0xHOFFpYUxxMHIwQ2M0RVpKR01jcUFobUxTWVFRWGlTelZ4Qm1LZGQ2MXBqcGYvZVBLaTVqUnUyOU1Sbld3UmJSYTZRdWJvcHRmR3FaNUFmeEFUOFphR1RkVUVOcFVDV2dFUnR0bzIyL0JNU25Oc1NpNnQxZ1ZyQXFrWDQ1ZUF1cXJQU2JYNlZzdTNobmtjWlI3blpZRkpqeEdWSXdGb05JSmw4b3B3aGluelR3RXFBWVJHWUhLdkhKd3JkMkI4VkFrcDVtSmRqUzltbEFZNVh5R0xXazhic1JLaXJZTEg0Y1VQSUhyR2gwOEdyYkdCRkhwdURUNVFYayttMDVGYnlKbEdpNUR2blYrNGlhM2RnZW5hWnlKVnkwTHJQTVN0RVlkaTlNSkozbCtjYnBKdTdMWWdXdkNxY1BpV3NwYUpRcGM2VFBjYmw5MU1wWno4K1V2ZVltWmFTcmxuYyt4S1p1cHBMZmcvVjVaOEF1am5NNnh5UzMwc2xVR1EzZXB4KzB0aUtUWHBNbmRiWTJLUEtEVDVoc1ZWUlRTcUtGVXlYUnBlQWFyWW1oVUZhSzJjYVpDSklobk9CaXB6NDBzTUxiUFY1RGtiY1RJWVQ3ZEhxczVNTTFLQ2h3VFJtUGt0Uys4T0RkdWZiWXFjeUM2cVhHVXEvS0h2bzlqR1lDblJSaURJZFJwakVEWGhxdUNyTG5WT0liMW9CcW1FN3N0Q0IxNWdFMHR5NkJPWWEwTHBsV0dyMjhaUHJnNEtUMklhcHdmM1Z4Ly9mcnh6ZlhyL1IrNGZISDU5TmFibllmdmRETlVhNlVlY2lqQnF2WjlkUGRFdDl5b29TKzZVZFd3RzNYVWhkcER6UEdna3dnU3JCMVRvemcwUGRjcGM2Q1BZaEVhVU40ZEgvTktwcmhOUzEybTBWMHFIUkZLYmtQYkRNeXBENHJqQVl2MXRxTno0UFI3TGxMbmEyZGoxZFF4RjJtS2UzVE1OVHJzRnQyTFJMUFBtUWppMGQ2SlpIc1N0NUg3clgzMlhHMzduTlNBSjNUVWc1am1QY3p5SEdaNURUTTlob1hld2lKUFlaR1hjTUpwaGU1ajNzRUV6MkNxVnpEVkl6anFEUnp6QkE2RXNlajVrY3Q2ZkpqbHhhOXd3b1hrTWN4S3VvV0tOZS9naktuaEs4eUNlaExEbENXSWdwblJLM2w4dWRlN3RSRXladGdSaDY4Y0pXcVlCMmNRZEpzUndCNCt1WHAxNjQvKzVKUEw1OUNPMGpHM2ZBMElHZTY2YmtCSWU4cHBrbjJOQU5uUnFobzBjb0hGSG9MNTR2NlQvQ0RzRnRPbTNSY21WZzdVeUNHU0J6cnR0OGFlc2w5VU5rdUl5bHdaQk5sMlVwck1pRzltQ0tjaXB1VXFLaFpDK1FXNlZDcWkvSExad3BHa3lzMldhTW9RWTlvWGEyZTVZZDllY09iV0Znck8yeE9vZ3ZQZVAxc2lsWGIrZjNzRTUyQjlyWkp6N0hJRWt2UDNybDlkcGxnNHFtQzczYTRLdHRqeVFRbTIrSUErTE1GMndyVDdiLzREa2hBZjZMVGZHc0gyUVRnS0J5ZVpOTUdreWUyWjJQMUpEWGd1N1g1MVlGQU42Q1Y4R2tlWVpLT1c4dTJxSG81SEtacFNib2RNNUdOeWZwVHZyU1BLWU96cGtCYXlWYmpEV05sTnhqaG5XOXlDUFpQcGlmSzdQcmZuUExjTGRUaU5OVTJHUlBneDBYMUlaTjh2cXU4VTBmTjhrSmt5ZWFFM2EwVGNIaGV6azhYclpMRTZRNXd1RUtPenhlZHNnL01rTC9DQXZYbEVIRThSdzFQRTcwR3hlMGpjSGpDSXVObGlOMUk1WWVqVjQ0WkVhSWRSMk5SSzRkcmNocm1pTnRMWkl2WnJ2WFE2Y2tZcU9YTjZkR0pGN0xIWDgvNkhIMkRreG43VDJzVEFqV2VYbjF0cmFxVEdrVVpxakJ4UGFQOVdobWFNeS8wcDhjaXAxb3RreTBXeTFTTFpZcEZzclVpelZLUnFjaWxhWElKMUlrM0ZiQ05UNzcxbUNlYVpwR21PSzVvSG1XYi8zVTFSNVdlZWVPcWhQNUJwVGpyMFFjdkNpRlZoMUtLUUVNMjdKUkV5T3A5RXFFRzU1QWlPSm8xc1lWN1RCRU5OVkVTbTh2RGhvOFV2RHlNWGNwRFBaRXdiNUp5T1JiaHRpWVdTV0MxWWlWaG9QYTVnbFF1YkxuM0J3ekJEemRBRFgrWENwdHM2Y3VISThZVDJWUzdjTzkxdnExellmejdtRmNIbWxSU0xwOWwvNFZhUWJaaldCTU5PbktVc0dTRG83WmordHVISmNXYVM0R1ZtWG9hZmhzYWNQTXFjRmJKY2tuL1lDMW1Yb0pKVmtvY3h6Y1Bxb1l2eDZxUFRuSTdPdmJuZlB6czJtZEdKN0pqRTlnVDIrVllsajQ0RjBOcStkL0h5OHZ2dlB6cS9lUEdpK2N2N2o3NzVuLy9WTDMveE43LzZxei91aTVKN2xjdW9WRHA5ZnhtOVdFcDYveTRPYVlWUkcxUk9BKys4YjczcytRUGtqbDk3bXAwY2kycnNLM09LamVoeFEvcmJQcjF0dDc3MjNuY3ZmM3o1WW5OeGUzRnZQbGVmZjZjUkErL3J2ZTk5ZUhQOWNsOER1Slk3eGdTaC85WHR6ZldMZTNUWS9udDc4azh1ZjNMNytQb3IxbG9jZGhvWjBqWTBORzNPeG9jeGZ2aitvNFlTL2h1Mng2TzgrV2s4S21qZHpaZDBVeUkvM050djZ6UDNPMzYydStNUHp5Ni92UGp4MWZYWE44MXBuY0F0K003M251eFp5VlpqT2R6NC9PTFZSeSsrSG9vTE9QMzZGcVh5UFUwMlYxOWRmUDZpVXdYOHlyN3o0UTkrL1R1ZmZ2RHg0eWVmL2JwZkhIbkMvc0UvOG56aEgzMTQrdDFQUC9nSE8vaFV1eGxiNUxHREV0NDdmM3g5OWVyMlBuR0VmMjVwNC9FdGtrWExWSFlib1liQ0FoTHYxN3ZOaDBlbXc1dnA4SVRwWkpEcnJvQ0ZwT21JWmpvaVlUcHUvRFdlZDZ0a3kvcm4zU3JXd256dms3UjJUSzc3cHkzcTJ3Rm4vZDQvKy95Zncvdm9aeHZzZW5kWTNKMGV5VmF0Kzlhc25mRzh3eWFuSkZOVGtva3AwYlNVYVZMS01pVmxtWkMyc3dHZnFxZG16NkQ3VEVZRHBxSXhFOUdZYVdpdlNXaWZLZWc5ejBQdnNUei9qeDJYYTk5RStLOFBmbko3K2VwWjgya1BpckpyZnVuR2R5ZUo5SFczRWl6dHpOZVROL2ZsS215YVpWWnYzOWFQdm4vNnllYlhkN3l3OTUrUXJURzIzdGw5ZzN3Mk1FaGZJak9FUzlrOGJPMWpSc0lHL1VQUGVWSnM3bzdJc0l2OUVacU5HeDdpeVU5dVA3eTZmQkVlMXZDT2YvcmtreElUdS8vbTJZdnJwejg2K2NIcGk2c3ZYb0hvY2ZrS2JqTHdXUGlsSWJlT0RaMDh1Zmo4MDl2cjErOC9zdnN0N2YzTGRYRWhuMG14SFFFRisrN3ZBSkNncGwxaXlQUG54bXEzZjdIblgxN2NYRHoxWlFXKzg4TXdrUTh2WGw2OStPbjdqNzU3OWVuWEhXZndmcVgyRzcvV2ZuanZnSTlodkM5dUxsNS8yUTM0Nld0L3BmMGc4SmQySS94ejgrclpoMWYvUDN0dnMyUEpqYXdKdm9xZzN0VHR2bUxSelBnTHFCWnhJa3BDQVZXM2haS3FJQzFUVXVoV2RrbVpRaXAxVVhjL3V3RUc2RzF2ZTRCNWdWa041bkY2Qmoxdk1TVGQzZWdSY1k0NzZlN24rSWxJWml5a3pDRGQrZWZHeno3N2UvZkwrOVFtL09XUDl6L3cvLzg1YmxMZitkVjM5NGY3c01UMytlODNQN3p2VEZ3bkIvR25WKytDUVB6bG8rNmhNVXFtZTJLODMrSWloLzhlM3I1Ly8vYW5rMUx2dDd4N1Q4UkkvTTFENFA1SVRwd3kwQ21hc004Vitxd2lDaUsyWUNHaDBaUE9vaU9iWEJBcTZEbkZHMW10cGx5aXlsMVhRY1h5Mk1PUVFEazVGWm1XQlVXa0hUem5uRE5PSWRsQzkxVUFBYm4yWTdIN2FoQXB3TlducnR4OTlUZ0NXK0c5K2tyR254T252Ym1yMXJtcm5venl1bnAzMG1sZWJTNU1vc1NlVldUTEtySmpGZG13aXV4WDg3YXJnUWkzbXZ3Z0lzQzRsQjk0UHM2MXp4ZHVVQ3VUc3pZN01HWXVhL09NUmFzZ00vSXc4aURiSUV0aDhyS2toQnlYY2lURGlYKzBRWElsMlFXN0JNaEwxK3l3ZU0yNmhlbTZ4eUx3aXV1eEFRSVdaUzd0YzllVDBEbTVHM2t5Zmk3cjhseU80K0lOVThLQTFWeHVUSWI3cklSOTc3TVVlQ0VsWjNJUFYrY1F1VjZ5WVNhRmNRK3pScXVVTE1rVDNSY2VpUFVxMlBQR0VneTdYYkpkUytkOHQzRE9tMjBXcHBTYlhKQlRodlVybHd0aDROWnlCUUJud3JpTGx1eG16WklkMWh5VHJwYXZVREdtaUxPQlFZb2VMTndzMG1HVitnS0hzWmdwMnJtcUpyTjdOVy8wK3ZveFFpNy9vQ2dnU3A5VFFVZ0ROQ2NCNSt4YnBXZExDd3FmRVplZlZXSERTc3F5Yy8xb21RcjQ5YVowRjcyNFM4OVc5VklkRmk1VnR4NDljaWVkcS8vRnFpVWwyZkw1VUZrN2NJcENrdk9YRXdEQzJKeWdINkNzM2tELy9kdndKWEdGQU9zZGxHVDc3cllvdEFmcmtFM3poRUMrNkhoMGU0VXhXM25PbHVlZEx6b2V0enhuNVVaenRrV1E0bTdacERmYkswalIzYmtpalNHcHk3K29nSVdzem5XdGJaY0NxZlNMV3Joa2h4WG41TFlEWWM1d3lYUUk4c1JYWEt4S2FHSnQyZ1lFZFRrVWhMSE9DanZHU2cvVytpS0JVT0tBa0xia0U0aDE3WHNwOTBrOEQrRjdvcUt2OTlEVEcrSGVISFpGZ2ZPbS9BNk5PYktsTkR5LzhDQjBXTDR6Z3BUTGZqbGhoNldiVnlpMnVVZjNVSVZPRHUya3M4Z0pSNUdaU1BJSHBCeXNEeVFQYWdSeUNTeFEwazlUWUptVTAvSDZ6bldnMGJ2SkFNcHlVczZFM2VNTTBqSUFkdXFGeVJ3ckY0U1FsS3diUkt3NmxmTjZUTXFGVnhxaVdsSXV2ZzlsWFV6NWlhYytRMUx1L3J2NDAwaTUxS1dSY28yVWU5U2lKUHZiYk9hM2FZS3Q4RG9NbW5RQXoyeXRzR2hNQlU0UlVjL2h5bktnUWFsTHFaY1FiaVRpcW1CV2VmUkZiRS92bnl3cEZ6Y0xVQnFUOGxhSWhwZXUyV0hwbW5VTDB4dC9mUzZ5YWFPSGVUa2dqaVZtdzczSDB3WVYxSUE1ZCtIdDFCZElwVjRHMGdZbDZuTGdwUlB5WWo2QWpLM2dBNVllbGNPcW8zTGIyK2FrNjVuWUFOaUR5bGFCa3BVQVpDVlhLVVBlWDJxemZOQzdETmYyc2VoVnVhYXBNUnhTTXdBbWJ3TndMR2ZkbDU2U3c1cFRjdHVmRWp2S09xUjBtVjV3MS9tckNlOHQ4NmdHWjR2V2JxbHBCaGt3SEc3UXNjWlorVmFOY0hwUjNNRE5pc054V0hNNEJ1WkdFbGVtQm85bEpZYjdQYXFZNjNaQ0x4VmNaUTVDb2FjaUFkRFY2SW5KWjFpSHNLclVoSFN6NWx3Y0ZwMkwvbklLRTBRK0ZoS0xLZ0ozdTZQQ2VKSFZjaHYrNER5UzJIQ1RyT1IzaC92WUY5bmFPbDdOeEVndjlqOEJoYko4azVZZWo4T2E0ekVRMXBGVUgrU3NkUjdLQ1d1TWhEVmJKNVUxbmk3R1dFT1FBWmdKYTFkVXhiMy9uZ1JoTG5FWjFpNmMwTGtiTmZXK1dYTktEbXRPU1UrQ1NpUFpZb1ZvMEplakNCMHpBMlNaS2RWODNkdk45bXFkaHBQYTNDemY4OE9xUGU5NXpnRFlMTEFkSHBFcWJBWGh1NUkyNXdZUGVEdEFraldMZjA2NkVMZWdDdzFZUG1rcTdOTlVibzFIZEtIaFd0eWFaQ3JNdlFGZDZBWHFCREI2R2o1QWFGUG14UmY1TzJBMURZMXlhaXF2L0VQQzBFbkh0c3Nhd3BEa1hOeEQ2dlVDQ2NQdmRmeHBoR0hxMGdqRFJoZythdEdyZWxwWjFvM0JXVmx1ckY5T0pKWTdmc1g0K2dHT2tuUUU1WnhCdkthemRUcGQwMUJPR2l4Y21FTUIvaGlzMEIxTDExMEdUZ0lVRVVoM1BYcVQwbVd6dmRZSnkxMElMV09NZ1I5V3hwUFNaVzZFZzJyakhGOUpCSWlxeHNGcjJYRTRyRG9PYWJ1Y01CcTRETDBoVFJVa2FZQU1aSmdzaEhDVTlHb1hyNHZzVnN6aHJiSUdUYzVYT0xzdWZmTmh6VG01N2YwUUxBNUZDOEpXUTVsUHkxMGRaa3A5Tm5SeDFWNE9zSjVVT0p2bFN1Z1k2NVpUYnF2MlorbkpZTSsyNUpyVkVRV0VGc3FWVHhVa1p4YWNMdnBhWHNqTkEwVFlva3gvUWZSZkt0OGppdlFYMDdsaDNMTytNWE5tcmNKaEI4R25jZlFwZVYzaE5xU2l3c2x1MzFaSFA5ZkxEQnZpbTNuQnJBODZkL213MC9Ia0V1YnhlTkw4L2JpUkVSR0UxN25PbWUxY0VrdkhiYVByTVg5VzRaYVhWV3pTb2hVN0xGeXhibGtHNWsreWV1cU1sV1djNDEzL1prTk04UkxCSmMySFJwbmhjRHV0SzNZS2ZEUUFEbE9tNlA5VnNWT3hyakw3L3ppdkZWVTRxbEowQmg2UVNFQkVXTEZSR0tOQUJoQVVwQmxBaGZOandNVEFqbW9xQ0RCNXNhMnk0VTdNVVFWaHRiVXNsd1lCVEJqRmpCdEo2MlpOMUtueitxOHF2Sm15Q1lJa1NsT0RPYlhWd0pnVHZhMHdmaXlZODRaZ1pzV05Fd2F1SElObGlyYU1jck84aVZRdVc3YzlsdG55RG1zT3llMmFHZDh0blBGbVcwVkJIaGpQUWRKS3BweS9wVnVsQmZsTWFEcGxaNm5vMVBsbXpaSWQxaHlTWHZVTys4emFNMnBaaU9ONHN6aTRJYnlZWmkvb2k1bytRS2l3cU1OdEt0R2c4ZVY3c3ZRMEhOYWNodHVDdWZXc2gzRXl1eHFGdnd6UTZpSStFZWNneWxLYm00STJoMVdiMjkzOTBUV0NRVnJRTDIxRjRNTVUxN2VQY1lsV0c1ZGltVjNDYk1mek1YeXd6THFFNFVzaER1eEN0QTc4SnRZbEY4YVJQY09saXh0ZVZ1SU12VUJneVlUT0RHV1A1NjFMUVJSTFlBZWE0aHdSQVQxRFVhTDJsMmhkYWpraVJsMmFkYWxabHg2MTZMVTJNQWpNQ3dUVnFjekw1RUxtSlN0OEFQbURCUE5vaC9qRkl2QXJOSTRrdGRGYTYvTG94NlVyVTJ4ZnNrSjd6MHlTQzIvd1JZQ2w5ektKdEVKT3RpMmREdXQwTVRMY0NmU2NOOEViTW1WNmIzY05wbFJQMlFsTm10bkk1OVQ1cG5zeEdlYkFncnF0VmJuUkQ0WHJIRG82ZUlXb3kya1pGd25odmxwS1RBRkFOZHFqRmpyempjWjR1cHlpSDA0eFpUWE1vYmRsQy9aTlR5Y1IyYnpOZ09XV3dJVW41TERtaFBRN2hUTFh0ZkdhaGtLeWhRU2ExR3hFOUpHZldHMjFMV1RUWTB4SjBGV0hyWXJzaHJYbGJPY1k3ODZmcmszNC94SnROMndsT1lPOGxSWUx6T0NiakU2SDlmUk1IUnNqb1NJVEJmaHdkN2hCdWpvbFZRR1J1bzExSWx3TGlDb2Zma1VWTml3d0FyWG1JQ1h2TlpaekMwdFg3TEJ3eGJwbDZlWnNwTWwreVU3VkpOSUliMVk1WFVEOGF0ekZDSjh6d2FmVTVtYk5hVGlzT1EzRG5pQXlCK2Vja2FvbTFoOTFycmdtdllYNUpGeDcwUlJxTlUxQlFsTU8rNVlCb2ZqK3BweWxLUUkyQ0dDQ0xkWXFYTStUSWVybGlTeEpFTExSTGl4L3VFK0tXQW9WMElwa2tsQ3BjT3RQdXVXT00xa0tHNlJHTFVzUmp6Zzh5bi81NGJBVVRzYWZqei82NnZXYjl6R1c3ZU0rMTYyVWpicm91alRxb2xFWGoxb01XYXljNXd2S0d0QzZYQWs5ZTRqOStFNm8wSTFGTk5sblAwUURheExOMUl3M09pb1k0L0tybGE2Smh4dGRZMWVrZlVRM3RoeERaRFZnUVpLMVRVWjN0c081UzFZaHZSb2lLZUdkenNxdEJvKzJIQ0taelBtQUp1MjNzZVFFaUdRbEIycUJ3ajdLYXc0aHVSaXptVk95T1cwQlN2TUt4VUJvWkVoZURwRWM1VndHRFNJMWlQU3dTNE5JRFNJOWF0RmY2ajdvOEp4d0U1d0dLSGNlT2p0R0dsOEs1YmZqK0Q2NEZDbVhISktZeGpSTytSb3lVUWxsMkpuZUkra0tmN25xTlRyVXJsRzNFTjBzdzMzSWZyNHFsbEd0TVhKWXhkbHNwYklYaTNaS2pBdnk1c2d3QmF1Z0Fyc0dlSlk5dWdIUVZIaDBMejBZaHpVSDQzYmx0SWQwbkRJbks0M00wK1hTT1p4TExxVTJOeXRYNTdEbVVLU3QrU1Ftb2plREgxaEswNm9qS1ZoaDNkVWdSeGxIQ2JXRE5ZNTA1MVFPekdybHdGcGgyVlhMUVZDQUMxVURFL1VCL29DMDg5WlBWdDBwVmcyMEVkcm02anJPRTVUcEJzWUxsZE1BR0FjNFhaaG9wQnFRRTg1Wlhha2FVRFFWZWxPbEdyeWNPa0QzTXY0MExTQjFhVnBBMHdJZXRTaG15b0x3Q1pDTmNReDVNNXVxYUNzbElEcDdzSXVYQm91dUhMdU5MNENMR2VqemJWV2h0S2l3cURiNzdkTndvUlRwQUF1WDZGQzdSTjA2cEY0WTdqRTJIenBKVlBaS3poUW1nVTJJYUdmTnpwdmxlVGNDYy95Yk1SWGVnb3RJMS9UckxhTkRGbnlIcWZQTjh0a1hPeXdpaGJQbmMwaFByTzVTZkNhVXNBNUdTZHg5RjZ0eGxZaldycWU3VTEwbC9nRENKazRtckIrRkxTZ0JrclV5SkROa3NWaUxhTVBCZ3B5bmtZS2FXaGkxNEx6d3VYU0NjOUVvVlVwMnkxRWtWbkhRUW5UQlUzWHVBQzhIMEhaL0dxQk5YUnFnYllEMlVZdnJ5YUd2VWxRWkIrbzcwaFdjSTBJcXdUVUlWZTlCejBPa2JYS041SnVwd2kwQmhUSEVZUmhLU2pOL2QrODQzTkVsZWszZUNDa0xQWk42RnZVUXZYQVZ3N3M2cndPMzNqSFR4ZHo5bkxQSkc0V0Y0YVBLQkt6TEJMWFNSc3B0bUVWcmhOZWNyTUpKMEs2c2xsRlFPeWtyVlZaYnAwdHprNElYRWwxMU1TTVNxTTJIQ3NTK2svR25BYkhVcFFHeEJzUWV0U2krVnFJL09lUXFHZGFaZ3ZSUm15QzBGR3VuY3hKT3NOclhKSTRmWFFFWDh6TVlYVmdWL29JQmtnRndsSWhFaVRTYjd6MTF2MW0zVG9mYWRlb1dvNzlkd0xQem5aRmVsNVY4dWV2WlZDSXVKVW5TZ2JsVVJXYXlRaE03OEhsbmNKTVNuNWZrR0JkOGthbnp6WnI1MTdDTTNwaGhkREdubGlrL0dERThtRE5FaFRuYUF2ZnBmVGhHdno3enZoTUt1RFFGeEdxemhabjNnL2FKd01HNUdNbFl0UW00ZGZIQjdMN3VvZ3Q1V2RDUlZRRVZjOFN2allWaVMwbEdIeWJBV1grS1NjWW9jaDVSa3g4T3RqVXkvalJzbTdvMGJOdXc3YU1XWHo4V3I1ZUlLeXBPaWFxRlE4Vnh1VUhFcXZMaEdSSGtmazRBWiswczdaajYzaXhha09Jckh3S0N6SEhLem5zczh3YnMvUmd0V2ZZQkEvVHljbWxRaWpJZ2pDN2JpcHltQzNmNXNHS1h1ZXdVTW9JeWhxaDhLOElKa1Q1bkRkZEVsOHYrdC9Ybm10b1U1LzJyM3VTaCtLVFduRE5CMjRDcnk5TWVHT0c5NGJ6Zk1YbVFXWk5WNW94WVY4blZXRGRtaExFODJZQXh3UmNXcFFkSVJmTFlrVmNEYklOMWRWQ0VEQ2ZIMFdFemRKbUxxTEpCWXJFbFhzV2NHNlZwQUZOTlcxc0xkblZNb2VNK1ZMRGJpTnhSbHdaMkc5aDkxSUpMSXVTNnNlRk84bVhSQ3Q4OEZyRnJxZDNpWkwrakM2SDh1bGV4RERIWDFDU0h2aUwxM05JMU90U3VVYmNRUGFoQjlHTTNBU3IzdU5OQ2tjL2VnRjAybUl0d3BEWXNzMGF1QW1XR3dndlBoeUkxUWtuUFJLSlcyczFhNmxQbm14WFRMMWFYbE5Cb3VDd1FobjAxNVlYSklCYndZTzRQbE5YK1V0VDVCWVhNSHY0S1VVRmJEM081bWdSS3I2WVRFb3hBYmpUQk1Ed0dBMzRqYndXQ21KREVaeVhEK0VtT09STzZPa0JpUHFOV3phRHVoeGhYUGtwMU1BOXgzWU44WXczaWpvYmNJRzZEdUtQZmZ0QVExN0gzbmZiYVlaRmQ4WnZIQXZhQ0VCZWdFdUJxWWJYazZsR2tITGp5ak5kTFYraFF1MExkTXFSZU5ocHNPYjJsU2VtNmkyMjlCbDNHYU5oVmZMOFF3SFVXOGpJSHBDalBuTjBwL1hyVE1qUXhDbzB0cmdZbFlubEEydEw1VjlUZTFacjRCV0NOY1JYMUo4TkpkT3hhZ3BZTXJyWUlWRURjQ3dtWlhTQXVyb2U0UVRzQ1RvYU9UdXYrcTUzM1dzQVlRalpTZTBoTk9zQVdnMXlsZ3Fac015R0x6cFdCWEJNK0hNVUZpN1ZYUnBibUFVdTV4OWd6dWFLZ0MzbjVvY0xjNzMzOGFUQTNkV2t3dDhIY1J5Mis3aEVWWmhGaHdpVksxK1M5VUFSTmJLeG96Q1YySFdoVlVkTjg0ZnpMblJXU1l5RlhvYlJBWlZmOEFFMlV6dXliOTFwZWpIMUxLUzVIcktTdnlPODZ2bnN2NVFzOVJncFZGTC95MmQ0YmlkaXErc3lMMXVoUXUwYmRRckRuQUhDaVdFdDE3cTdPNTV5OUFScG91bGlwOVhQSm1WMXc3ZnBTaGNzai9sTnNKV2NHUVFTL1RRV0FOUkgvQ0l5SG5WV21UK1ozcm9qL2dHcUpRK0krTkZUN2c0cy9EZFdtTGczVk5sVDdxTVVvMko0RDBHT3dmVVZwckJSc1AxeFZYcHVDcU91dFVnUXNqYlgzbTBDdExhUERoZFdVU3hOSUlzU0NCRDdYSGIxZU00aUxIOEZkZ05ENllrakxnUkFKMGpvRElUZTRCK3dHaEh5c2VwK0wxN21ndTVWNmFpNEZRdUdVZktoQXFGbXhSMTBhRUdwQTZGR0xxMHA5dEFEWGdQREFya1NldW5LNjE1dERhSFFiWFJVTWN3NlF5OXRLc3BZS01yVmVOd3c3SjZCWlg3b29aalAxWE80SGpiT3lNSWtRVU1TSkF4VkpWcnBKSHFVOGh4QUpkQnpRWVEwcG1MU2hNcURSTm95ZlBTWU1LTUJTZXlVS2w5TTFsQUthR0tNRTZrTUZOQzJYNDZoTEF6UU4wRHhxMGJ0U29iSWNBNGxPMWxUV09UdlNHY3YrbWlocmI3UENxYnl6NWtKbEI4RUpoMnhNc0ZoVnBpamZWbGNFZUV6WUFPRGJWemx0NVlWWXA3T2R6RjF3MFBvcUxhakNWbkNXS05TT0NvbWRXSXJhYVk0cEp4aGNEYmZBUVlxNUptdlFGMVpwaVRqSWNuUjlBRUlEbDFjRWhNajcybHlLUmhpUGo5eTlQaHdncEgzOEdRbzRwakt4cllEamd5NE5IVFYwOUtqRjE1M2NjSkR0QmhqekIyK1RiVzRiZERTNkVXclFrUTA2TkpmQWpma09MNFEzWWppdFk1OFZTeFlxbkxOSGw5aFZ3U055am4zbGxMVm9MNVJJL0d4SGN4ZDR0TDdrQndaZ2tQUEJZeXpaVjU2aEpIOFBBRnB2VlBMRHBnVE91UVk1U1EvbE5CRVhrb2s4RVJYelJDQWdaNHF2eUZEaXljQUhDby91djcvLzlwN3JXeHV1Yi8zZC9YZnUxWWxsYUFpcEVpRk5ia2ZxTU40U24vNDgzWkpUaURVOTRMZkRLeHNPTzlIbzJlS3dHRmNaTkRqV2ZhMGpkMFU0YkhUMTFPQ3dtRGlWbFdBMFNzMTVTbStGd3lLcHcvbityRWFFQ3BwcWRGMWVFUkRUZ2pSeGFobWxGYzRXK050b2RHYzdtN3NBc2ZWRlB3TEs5OHJtQ0lDSTg4dVFXRXpjd3BYT1pFekhwN2R4eFk3cGpWVkdZa0VIOFdVZVNOb0xsUktMOUNsVDBMclNDTVBRMDVLcmRVR2lXS1BtdytTcC9MZk5ZRGZxMGlpcEJvVWV0Zmo2c1hpdHFIOHJuS09jd0pPemNKN2RCeHRJS0dCUFRDdGRSYWFHMFgxd1JVZ2pnajNIWGh3RVVzc0xVVDVoTFYyMkFGa0tpT2NTYVMvSzJiMExIY3hkZ05INmdoRXhvUXliTTBFU0ZLYlFOY0tEVllNZmt6VFd3VWFlMlRHSExtWTNhZSt4ckJhYTBnSXlYNlJVM0xhSzlHS2NVYkVjRlNudDdJZktUNzJTOGFmQm90U2x3YUlHaXg2MTZMMUZ0S1ZjSE4xcW9BcHZrZWlxNDFuUEMxZTZ4dms3ZmFONkVsNW80cVQ5UG9ZcGxXZmxIT1pyRVIyVWw1S0lWYzRzMS9nbTcyVVJZM0hJYTVYckhvVzFncmtjQ3QyQ3JKbnRYZlZzdHdxMHo3ZDJUUklFN1F3N3FaaG8rYmtRR2RYbHZzMmZBV0JaeHVJcnlveG1BaEFoTG5BV0lHNVZZclJsMDYvSS9VdkdqMUNjVWJKSXpQUzVmNzNCYkxKMVpOV2FraEhwOTZXS1RmaG90R05uZUVtNlc2ZHlqMHFHb0pmS1AzSnhpWjU2MzZ4YnJVUHRhblZMMG9GY3I1VWZqaGI0TUlBaXFYelhkVVlqMmU2cllsYWNOY2tZejZoSTZmWFZTQ2g4NXBKenRwRHpSaFl5ek1vS0NWeXRUaG5wYVp0cUpEYW1ZMkhWM0VrTmhReXpkVUk1d3o0eHBsT2h5MVFwSjZ5VXRiWitKS0dsL1ZCejJEa1pmd2JEc3A0MUxEY0ZxeWxZRDM3N3dTcFlKZEF0VnJhMW1zRzlwNEx5cjl0b1VlTXI0ZkxseCtybjNVMnVkeDd3bHBNY1JGK3ZvdkhmOWJaNFJFN1dqK1NzdVZUK3NXVUxyb1FNMXlRWHluYmFnbG9iVGxLY3p5NG1kK0NnQTJraDZtamxJMSsyeFRlTDF1cXdkSzI2QlVtemhSanl3S1hLclBldTRsd0ZOT01HaUVBbXBuKytsSjVTc2hVakVIZEZkcUVsd204UFM0YmVwRTZLekFWRFVicUJRSnAzdG8wbEZ6TjNSR3FqRkRQaHRDTm50U2IwUTJUMUxQd09VaUZuZjR4bERXc01HZmdJUjVkNDJxSzEva09OeUc2V2pGR1hCclFiMEg3VTR1dWVuS2RjMkZUSnVzeXVzV3l4SVU0VFp4MWdnWHZDZHFZTXlSbkV2RVZUNFZkcUF0QlFQSEFUc00rc0owRHFQSlJPQ2VDSW8wTERGVVBscFZOUUFBSUhoNkxzYWloWEdEU1d6UGx1NFp3M05HdndGVjVWMzRZb3IzUFFWV2crZi9aR2hnMFhydWVCenlXUDZ0elI0T25YMjVkOHlVY2xvSi95RTc1MC9oV1dEWERJL3FvQjAybFRYdXN5dXExeStUZlNTaGZrVjl6S3NCRStHOFcrS0pLa1ZMS29WczJ3SndNZXZaUmQ0L0x5UFhXL1diZGFoOHJWNnBha0YzSkluTGcwL0I5VzJEVlFrTFhNY1NOcWNOZHExOWl6TmcrRVErVWRwM2l3VnRFMm52T0xhL05vSjJoVTlOekNrSEwxWExWNXZKREtmN0JaekwrVjhhZHBWcWxMMDZ5YVp2V294Y3VzemVNZERmNVRWMUdieHdzZkZKcGN2eVZBalpyYVBHRTJEQ0xSV0xUekJPcFdJRko3aVp3eFRDSm9LdlByK2VieDdYc3BGQmtyZDZhcWovMWVvcWJ5ZE9qUjBVQXBydDBwRldLTlBXUDVjaDFxbDZ0Ymt4NTcrcXhpK0tDZWxGZWsxTEU4S1JjbElxbWhJRGgwNW1nVm01MWk3aW5OZWV0alRHQjVlS2lLbnpqSENLUFZOQnNqbkRyZjlOU0VTK0toZDVyVTBoWWRrVzZUaEF1cVFtYnEwYm9LbStiQ09kOHRuUE5tcE1pS2tsZXNveWp0Q3FwQWJSTnk4OXlMUUgzKzd1MnZQdzhLMUFaRm9JVFJ4UFc0cEhMSzluZkl2R2VZa0tEWWdVNlNwNVM2WllzZ0d5Y0FPR08wa1RxRk94V29VQ1o4Q1lhdGJDWTZuazQ2cTQzTEh3U2RPOGVrRjd1R0NTbnRDMU9oVG1QNXB2ZXN5OUZDMytudjdNVERuM1U2bHBNc3owU0JsdFJ4U2xDbEJrZUYxWlQ3YXVwMVhGQk4yYXBUdHhraGxkcXdvSnBwMHlOSHI1UnpFemZiU0FwTlBIQWtkU1phelVnWmJqUHhuTlBTSnYzMm1NUkp2NmlST3QwNHFzaWIxT1ZCOVpWdjQ4L0hIMzMxdC91Zjd0TXZvdXl0VElBMFNmU2tKck5DajF1VkNENXVYQ0w4dUhHWkFFek42NFZnNmxZckNIbG9KU1JRYWp3dHY3cEJ6TXV3MUs1QWpuV3ZuSG5nbER4THY1OGtoOFl0VGhGRXFVMEpTZFEzbkNlS1VzTVNzcWgvNGp4aE5EU2NKWTFTdzFuaUtMVXFZR2RTdTBvUXhmMm0rYVBVWkY3YnpDTXRCMzlQUjE4d3l3S3YyTlN1anhaMDNtVVFpeGh1dkRrRERqK2gwL3NEanMvS1ZlNWZNS083Z3FNeW96bDI0NmhZL0tlM2V1blMxeCtjMUxmek1CVUdVSEo4cERXZ1N0aVI5SUFDZGkrMXUxMDh2YnMxSjJIekhWcnplVHdGWDZVN3RHamhEdDNlQW1pMkY0LzJ0dlFMV25NNDdwYk1ldk10TzUvc1RYMXZWc3FadytLamNWczR1N3NWQjJHV0hEdEY2VHo0NVZQVThKVGFTZjk2VW5PYXFBU1ZPajVqemVtWVNKa1kwdWRUaE11VXVyNkU0Qm4xWFBDTmZFZ3FXSjkrN29FS05yR21UZHZxdXpWdHEybGJUZHRxMmxiVHRwcTJOVzdXdEsybWJSM3AyN1N0RGJXdFpFRC80dDNibjQ4Ni9IMTUvMlBBTUJIcm5MNmR1MGYwc0NpMCt1clBmL245RVp2dDBSZlZXUGZYRjhDN1N1dStDZDg3UVU3MWhRN0xIS1NOamE3OEhQdGpsRmVsaVYrYWRiOVo5NXQxL3h6Vy9Za3lWS25qTSthb21uVi85SXRtM1c5OFUrT2JqclJwZk5QSmRvMXZHcmRyZkZQam03cWVqVzlxZk5QVG9UVys2VVh5VFNjMXA0bTZjYW5qTTlhY21uWC9KYWhnemJyZnRLMzh5cVp0TlcycmFWdE4yM3JZdDJsYlRkczYrWUNtYlRWdHExbjNUMWozMTFmSHZFN3J2aGZJbFRjdEFyckpRak01cmJRTXMzRWN1dS9SNHVTQW1uRy9HZmViY2YvaGE3WTI3cHVKd2xPcDR6T21xSnB4Zi9TTFp0eHZkRk9qbTQ2MGFYVFR5WGFOYmhxM2EzUlRvNXU2bm8xdWFuVFQwNkUxdXVsRjBrMG5OYWVKaW1HcDR6UFduSnB4L3lXb1lNMjQzN1N0L01xbWJUVnRxMmxiVGR0NjJMZHBXMDNiT3ZtQXBtMDFiYXNaOTQ4Yjk4MzZ5bVpYYWR6WDRkR0dLNlFiQWowNXBMRnhIeVJIL0R1THZxWGxiN2I5WnR2djJ1eGoyNStvSFpJNlBtT0dxdG4yUjc5b3R2M0dOalcyNlVpYnhqYWRiTmZZcG5HN3hqWTF0cW5yMmRpbXhqWTlIVnBqbTE0azIzUlNjM3JCQmMyYWJmOGxxR0ROdHQrMHJmektwbTAxYmF0cFcwM2JldGkzYVZ0TjJ6cjVnS1p0TlcycjJmWlAyUFlucXJJOWE5dStGOW9CQitDak5GU1dsdCtpOElaZ09GK2dDYWNVd0diZFA2YmdOZXQrcys1dmFkMmZxQjJTT2o1ampxcFo5MGUvYU5iOXhqYzF2dWxJbThZM25XelgrS1p4dThZM05iNnA2OW40cHNZM1BSMWE0NXRlSk45MFVuTjZ3UVhObW5YL0phaGd6YnJmdEszOHlxWnROVzJyYVZ0TjIzcll0MmxiVGRzNitZQ21iVFZ0cTFuM1QxajNKNnF5UFdmcnZ0RUNQQTVQTnRaTGoyWFdmUzJzajRQb3pwY2lrTTI2MzZ6N3picmZ0ZG5IdWo5Uk95UjFmTVljVmJQdWozN1JyUHVOYjJwODA1RTJqVzg2MmE3eFRlTjJqVzlxZkZQWHMvRk5qVzk2T3JUR043MUl2dW1VNW1SZmNFV3padDEvQ1NwWXMrNDNiU3Uvc21sYlRkdHEybGJUdGg3MmJkcFcwN1pPUHFCcFcwM2JhdGI5NDlaOU8xR1c3VGxiOTVXUGxua3pmQVRnd0JSYjkxV1l6M0MreUxzK28zK3o3amZyL3JFdXpici81RFZiVy9mdFJQR1ExUEVaYzFUTnVqLzZSYlB1Tjc2cDhVMUgyalMrNldTN3hqZU4yelcrcWZGTlhjL0dOelcrNmVuUUd0LzBJdm1tazVyVEM2NXAxcXo3TDBFRmE5YjlwbTNsVnpadHEybGJUZHRxMnRiRHZrM2JhdHJXeVFjMGJhdHBXODI2ZjhLNlAxR1k3VGxiOTdVV2FHQUl3ZGRXRzBWbDFuMFhKS05pT1dHc2M1TWphdGI5WnQxdjF2MkhyOW5jdWo5UlBpUjFmTVljVmJQdWozN1JyUHVOYjJwODA1RTJqVzg2MmE3eFRlTjJqVzlxZkZQWHMvRk5qVzk2T3JUR043MUl2dW1rNXZTQ2E1bzE2LzVMVU1HYWRiOXBXL21WVGR0cTJsYlR0cHEyOWJCdjA3YWF0blh5QVUzYmF0cFdzKzZmc081UEZHWjd6dFo5RXlTdEpkVS8yWkNTM2hWWjl4MkljTDZHcjhkNmJVeUwzVy9XL1diZDc5cnNZOTJmS0IrU09qNWpqcXBaOTBlL2FOYjl4amMxdnVsSW04WTNuV3pYK0taeHU4WTNOYjZwNjluNHBzWTNQUjFhNDV0ZUpOOTBVbk42d1RYTm1uWC9KYWhnemJyZnRLMzh5cVp0TlcycmFWdE4yM3JZdDJsYlRkczYrWUNtYlRWdHExbjNqMXYzM1VSaHR1ZHMzVmRHVU1yb25aNnNIRnBYRnJ2dnBEQk9EaW45clpkQlhqZnJmclB1bit6U3JQdFBYck8xZGQ5TmxBOUpIWjh4UjlXcys2TmZOT3QrNDVzYTMzU2tUZU9iVHJacmZOTzRYZU9iR3QvVTlXeDhVK09ibmc2dDhVMHZrbTg2cVRtOTRKcG16YnIvRWxTd1p0MXYybForWmRPMm1yYlZ0SzJtYlQzczI3U3RwbTJkZkVEVHRwcTIxYXo3SjZ6N0U0WFpuck4xWDRNSWNuWTRKbHBKTktyTXVrOUNreDlTK2p2d0VscG0vbWJkYjliOXJzMCsxdjJKOGlHcDR6UG1xSnAxZi9TTFp0MXZmRlBqbTQ2MGFYelR5WGFOYnhxM2EzeFQ0NXU2bm8xdmFuelQwNkUxdnVsRjhrMG5OYWNYWE5Pc1dmZGZnZ3JXclB0TjI4cXZiTnBXMDdhYXR0VzByWWQ5bTdiVnRLMlREMmphVnRPMm1uWC9oSFYvb2pEYnM3YnVXNUdxRG5UZmdIZnBneWd4N2h0QmxvYmo1WlN4dmhuM20zRy9HZmU3TnZzWTl5ZXFoNlNPejVpaWFzYjkwUythY2IvUlRZMXVPdEttMFUwbjJ6VzZhZHl1MFUyTmJ1cDZOcnFwMFUxUGg5Ym9waGRKTjUzVW5GNXdTYk5tM0g4SktsZ3o3amR0SzcreWFWdE4yMnJhVnRPMkh2WnQybGJUdGs0K29HbGJUZHY2MEkzN0p3YzBPNWpaZ1J3WnhNTUJuUFlzeUVYaHdoNyt5NnVmN3YveXU0OFA3MTY5ZnZQTCt3RGd1bi82M2NmL3ovLytmL3pQLytXLy9uLy8vWC83Zi8vYi96bldHazZxcGxrbEJUQlBKNVJWVC84VURVOXBtRm16SkVVQ2p6eWFWVWhROXVsdlI0cWlkak9pZDZ3YktqdnpNVStwZzZmVXdPUHEzNmQvdlArMyt4L3ZYcjEvOVdROHI3LzlRNGRQbjZyUW4zNzI3dTFQcHhvRU5lSElNNE9LOStiOXU3Yy9Qam1QL2IvM2UvL1YvVC9lZi9IMkYvaTRWNVNPZlNsbEM1cWFkbnNUNnk1ODlydVB1M1B3bitDRUw4WGR2K2V0Q3EySDhZcGhTT0xyay8wZXZPWnB4MitPZC96NmNQKzNWLy8yK3Uydjc3cmQraWg4RFgvNGw2OU96T1JCWXpYZCtQYlZtODkvL0hYS0srYm0xL2VzTHB4b2N2ZjZsMWZmL2pqb0tIRm1mL2pzcjcvNXc1ZS8vOU1YWDMzem16ZzU4Ulg4MHo5SCtmRFBuOTM4OGN2Zi85TVJlZFV2eG9QamNlUWtmSHI3eGR2WGI5NC9QUnpwbi91ejhjVjdQaGE5Y0RuT1lFMDV4QlIrWDcvdFhqd3pIT3lHZ3dYRHFUaXV4MXgxaW9aRDNYQ29ZRGhSVHM2QnNtM1hTdlYzd0xackZRVDZGUFE0TXJiaG54NmN2c2g5UGU3Nm43LzlMK0dlaklOTklPdVJpSHZVbzVna0svU01tcWFzaXFpcUlvcXFrSnFxcEtTcXFLZ3E3NmRTejZlVFhrOFRITlljZHpYSFdaM2txazV4Vko5R0dmcEU1TVYvSEtSY2Z5ZUcvL3Y5UDk3ZnYvbStlN1VHdFpLNTkwcE1ldzlseUFRdXFMRDJLZlRocGxVTWZYKzNmdjZYbXovZi9lYklEZnYwQ25ud2pBZjM3S21IZkRQeGtCRWlVMWFnVXQzRjFsOW1JaTNRZjR5Q3A0VEM5Nkx6d1JvL29WdTQ2VWQ4OVkvM243MisvekZkck9rZS8vS3JQeTloN09NN0R6KysvZTd2SC8zMTVzZlgvL29tUUkvN04rRkxEaUkyL0tZN2JvTVkrdWlyVjk5KytmN3R6N0VTVmRISDllcVYrbDdSUXhZK0NOdjREZHlQUGFGKytNRTY0MDlQOXZadnI5NjkraTZNNnFNL2ZKMEc4dG1ybjE3LytPKy8rL2lQcjcvOGRaQU1FUDY5ZjhkLzZGOTg4b0ZmaE9mOTY3dFhQLzl0ZU9DWFA4ZFBPajRrL0tWZmlIamJ2UG4rczlmdmZubWYyb1MvL1BIK2gvZkRMLzRjTjZtYno4K3Z2cnMvM0ljbHZ1OGZGdjUrODhQN3pqNTJjaEIvZXZVdUNNUmZQdUtINWlkK0ZSYzUvUGZ3OXYzN3R6K2RsSHEvNWQxN0lrYmlieDRDOTBkeTRxU0M1VGNvdXhaRWc0eWZSYnFCeWFIMWt6blFSblk5SmJUWFE0a3paWlhDS2ZOZXVlTTJvZ0JQdzRQQkEyRlpXallMd25nN29BbHIwQ29xOWR4R2dSS2hCSWlNalhxaFYzN2hEcDdiUVNsL0g2NmcxMi9mbkJqcDN6OS85M01QUDA2VERDZWYwanpEUjAyYlovZzFlb2I3N1lxNm9RbmlBd2RpMVVnQW12VXBHQUVuTFVqMytra1FwQ3BnalZuUGdqcHZCd2hQcFlIaFZrNGFNeFZqdzUyVFZDRWpIREpwN0ZBYlYrUDNBQlRlYlZTaE9XRXNJcTB3MXBzUHllL2hvN3Y3bndOMjcxeklrOFF0L1lEdjA1L20rdEJjSDVycncxekQzVndmNWt6dDgyNE9jZGxLemJpaks2bk8wRDQzek5sQlhHYVk0MXV6ek9xNjZjQkxOLzJaREhQVnBsL0lJZFZ2VjBzS2hBdGE1MkFybGdvUmNDckdOL1VlSVRZU2pyaTRONEZFTjZVdXB0NVZpSTNDcVFsQWNOQkh2YmJLbGlNMks3VGwwVG1GQnJFQ3NVbmh3OXlBRmtBMkl6dzRndzJ5SGYvek1INVF4aC9teVJMQ1Rqelo5eFIvR3BacldLNWh1WWJsSHQ5V2xTQkpFRW8zR0dhbDF5cDVTRjBhaGNScUdZYnZCZSsxSTZxYngrakN2V0lVOVV5RytTekEza1RsbU5TeEJ1eVJOc2hnajZSV2xXRFBTK1VaN0lHVDJ3WWpXYUZJc1FNcUdKc2NMY3ZCbmtsMnpoN3NFVTJsbkVsOUgyQTlZeDJBWG9iMU5NNzZmSERQaHZVYTF2dW9ZYjJIcjJ4WWIxZXNKeVJLU1c3QUpSS1V0Y3BYQWl3MG1vM2cwb09VYXF1Z3BpcUFsYSs0SzJiN3dqREp5OEhxN1owbFhSeHF3UUFyWEpZWlNHcXJyaGRualpIREhuQncxL045RlNCeXc4cGVKRUJMVm1Fc1dJUGxHQkpCR0FmczhlSU11RmxLcnRiRXE0MVQvSUpCelN1Q2tDU3N3Z0hKV1cwTXVackk5dkJxcTBzY1lFWTllLys4OERYTEVpZVkxUE9EaHBETnd0dVFZa09LT3lIRnNmQ3ZqRm9lQ2Y0eUNMQXBMZ3dEbDViVmUrOGQyTnFJWHFjQ3lNcHhueWt0ekNaSXBpYkNsWXlRU3JGSml6VFY0Y1lBWFJ3b0JJWkNrcXdlSGxJY294d1cwNnNNUHAyVnRqSUdkdEZpcGdkMDRlVVFSdUFaUDJ0VXJpNVVPVUFEQUdSdlZRbk9HMU9Hb0F0aWxpc09waFlVTU1mQXlRRXFyWXJYY2lPOTVSd1IxbUdIdmRHZWQxZzdWUmNIdjJaZHFqSVZSSTl0QThpWnQ2WHp5bEd4Y3JCVjdvZ3phRjBSajNvdXNlMjlRZHhCUjR5bWNHUjlBVXo0MU9vazd4Vk53MEtlQnNxNkM5QUxaUjJuazFCa1liTUxwR0lhVGxpYmFQdnV1NVEwV0FCS3AyRmpmZ3JEd1E2YXBOeEJvNmVVUllIREZKeERWeWMxcjJRYVdyaDhKaHlCeGJwcCtHZ3hZVmlqU0FQdVlOVk0wK0NFRTJFYXB2dzJabkNZdnVyK0V3L0xVSmF4WXROcFhCTGNYZ1VwdEdIUlFoSldNK3ZpblZhNndyQ0lLRHd4S2FRalB0M1dpeXk4UUV0MnZaZG1NRndXa2tKU1NjNm1vcVJ6bGFTUXM0dlNIUUlJWlhRamhVNzhhWGJGNDgwYld6UjZaV09Mbm9NUFdRQnpwRmhaQkt0OUdjRGZOaDJpaXVRL1EyT1Fqa3h4WnEvZVJLUTBNQ2toRFFVOFo2dVUzdEpzaWNzV0xQWHZjeVVTSUYvWE1vQmZXVWVmQkx3anRlT3AydERmNzBDZVJPQ3BMWWZrZ1ZlMVp0U0FOa0N6N20rMEI3MlZjbGwxOWdKS0lIYXQ4dHJJOHRSN3ZSTVNvQVptMUl4TnJsQTFtU0hqVXJyeFNoWTdKaDd5U3RKNEpWVWxweGNtTHJtTW1TZGxlMEt1OUZDaVFHMHlwZWNkT1ZkbW90MDZ0eWNHeU1pR1FHK2tVNlpTTzlYYXNWcEg2TFd2UzFLNDVqd2QxcDZuMjdWcmNOZXRBUkF3UjB3Z3ZTOVRiYmNWTVdFZUlKbUg5T0Y4VllxWXNYS3pBOFV3MXN3cWxkcm5PbkFqbENWMkkwV0hhRXZPN3VhbUdpdUNyamg4QVU1WmJjNlRZM25SU2gxV3JGUjZ3TzFBbVRnV3VkNFpWM3hyOURoQ2FzVUpVSUxBaURVbTkvakt3OVhqMmRnQUNQN1N6bVBuTWNJc2hvazNLMWVseWdRRFFkVExYUHMwR292cWpsRzhJeW5qV1ZDQVY1ang5aVFQTjFFOU5uV3N5RkltM0lpc1FwVFdWNVFaaVFsYkZYdXlTMHRCSFpwMW9xOGw0bFNHRlZycUlTS3pxT1lJQkJIRmVUQ1V0VVN6Tk9FNGUxazR6Vm0vcTJMaWhLRk1UemNtN3ZGREdoTjN0SGxqNGthdmJFemNjMkRpb3FjRkttQWRtcXhLeWRrdTdhNDF2c2V1MkkzZkMrdklNL3oxMXF0YXloQ2NOc045VFlhZ1VNbmRkQnBXV09PWkJiTWVVMEg3aW1rRTRKQnJJZ1E5WGVvTlhPTnJaMUY2eHNjbzU1cGpVNWQvaWxkaFhONnUzTGdUanJJRGtYZHVObWRiaHJRMjZxZWMzd1FNU0wweG9vWHcyVG9HcFE2UXlsUEtSWXJGMm16NDFqaVpiVE4xZm9Cb0ZTeUtOeUNoUFR4SzFka0FiWDdJR05CK24zNXlHdDhCejk3citOUHdiTU96RGM5ZU1aNlZ5cHBjREVsS1kwaGpHUjI4S2FJZFhXSlhER2dYajVLRTFJN0Jpa0p0aTB6Zlc5c01oTTFKWGpRUlZnWjVqdEhDRlVOREV1UXhwN0cxU0xDRDFuQ1JiL0Fxb094MjlaL0JoY1ZnbTVDU0pwbElpeE93MkZnYjBYRnZvTjdMY2tONk51aHU3S3dva2JBOGVqWW93MWF5bHlXQ2wyNDJQY3dJekhvaE1TZC9xVUd6VG5qbEZYNUFhTFlVdTdaWTJZWlJHMGJkQzZNRzNWNTVwc1drRGdMYjF0R0RsMDJ1WjZQUDRrRGlLYTNnbWdNUnh6ZHBKYUFPK3lKSG9aOWFvU3l2TlgzVEw1V1J4R3RsTmVsaTE0NDZ5L2lTV1E0QnJxUW9neTVVT0VUbFhOYTFZdmxHZ1JFZUdZMkVFMm1LZk5BMlAya3J2NHN4YXF1TGdWMjBkSWYrbmNxd09oWU9xRllsR2tKNndPM2FFMzYzWk5hYkI4bXVsNzcxVTlqSHpXZmhkNUllY01PeXdqREZIbkc0SzNjSVB5dys1RlZWclJjZTZiMkNyeGZmTXB1Zm9uUERrTlN1S254aDhkMlVIbkc3L3NodUVMUi9LZTdCYjhjOUJBWGRtNEVkVTBxN1dkMStSRDJFenJtNG13cDNZTzlMdUNIMThLUjZYQm5yNEREbmljRHdERytxV0ljZ3RtaEpWYWJRVXdPNzJuMElyRU56Q2p2VnVCRVVEOW8xZ3VKNUVCU0YxMytReklUc3BBOUFLU3JrNHZHWk1iR2pvZXlkN0FFcnMyWEVVSHlkVTE5NURaYnFGUDlTaExOd3lkSURlbnlEb0lBVk1BblNnYWtMb0FxelJhczR0c0tqMVVVUmVac1RBRVk0bzRjck5seWF2akxsREFRRVM1d2RFNlFFdFJNUDRFYUpUeVVZVytjbGgwRTN5d1VrUVhtaXVuaU1OU3Q1V0xHUzZRRURMV0NSejVUem1zcnJWL1F4bXFBOW95WUkzNkRiSSt0YTNNc2MydUs4TjFBWk9PeUU1c2dhcjhBWFRtUHpJNGs1d3N5aXg3b1RPVWIxbGRUVWlnVThMRi9BMUg4NGliSFFObitOVXVzNmdqVE1uV0NVZ2p0OEMzc2N4REFLNXpMUDVzbFdrcVJXZUoyem93Rm9zNHR3SENtWDlTeXZ6Umt0RGVoeW1YU3pkZ2tQSzVZd1BlQjI4ZVFIVXN2a0lHY1h2Z081MHlsY3Vuc0JtbmpneURzZE01aHQ1ZmhUYVE2eWVRdVYxNVhaK1VvcHJrVXJkVml6VXVrSnd6RnoxSmNqREUrVEZTbHNoeWpKU0x0NXhwVEdXOWdERVZJMHFIQ3BudkRCMjhwNzY4S21SbUZkWmhyRFhZZVZ5VG1rVUI2QlhXTWtLbStMcW8rbFI5eXNYYklxaTJQU1hCVFhZQUswcGk0WDZpZFJOM1BPOVBSdS9LdFVVbDR6Vjc5WXdiMEM3elF0NWFiZWFacEZsSkptOE5JcjlVN3pJNG80NEtuNThOemFVQXNaUUNlN1BTbzc3enozK2JqRWdzeXBEb0lpNW1ycWcwWHZORzBmMHRQRjNta2FaQ3NQZHVKUDgxZHJkUER3eWtZSFg0Ry9Xa2FvNGRhdVpMaDI5VmREVlp3dWJDZC90ZUZ1WGVTdk5qTGdnemQxQlJ1ZWVQTkErY1pXKzZ0VnozTHNyMll5UmtaRGUrUVVYTDVSblIvTzJGT01yc0ZmcmZhN0dPTzRlbjgxeUluNkExYXJkaUpTUm8xZGZLak9seWllYzhVRWVWQ3l0Q3oyZEdHdk5jV09LZDRiWDJRZ09wUHoyaHBSWEx1TCt6cXZWWDgwNlFGajU3V1I0S2hZcXNQaUE3L0FkeTNYek5Oa3lraXlYWDNYNm0rY00vbXVuUStTcEhaTGZOZnE3Nm4waU52VkovYTZYZGMrZi9mMjE1OEhZZ0sySXlhMEFNOWltUlRpcklQWXFMb0F4ZUlNSEJRS20rYzBpNFoyQmxmeHVOcUs2Z0lZQnNmc2dDVjBXSk1Cd2dydG5Wa1NOQWNRUzA3cTY2RWx2bmozOW4zUS9sNi9mVE14K3IvM2RNTmZlMkxoK0hzbUgzVk8vbU5hcFc3VXhPVFFSdFRFYkpSajZqUm1qdWc3L1oyZGVjbHZoN2U4Sk03akpDMk0wOUkzZFo2VHdLa1JTK0VncXF4aXFCYlRpZllVNm1sQmx4NHdFc1ZCUDZEc2dPVzBsSDVPR0tkSEZBamsxTzd6TEJpVnpWVU9nMUEyZlgzc21iR3lZRFpCazNCK3VLTXh5R2c3VjZnNFBXQWtuR09SNzJTbUtSTE9vOTZEWlZVYWJRb0ZkT3BkSUtTNTNRdzRtaGJXcWNVcE9acCtXU3RMdTNGVlJ6dW5ibU01RUdCVitKbVJBN01zY21wV0pLNjVaYW5JNWc2bFlwczdsSXZ1MUdXWitFNWRsNGh3SG1ZcHc1dzZ6RXZjYmtCbFVqZTFMWlM4M2VzTEhqd25nVk9iV2VaNTNHcUtmVTd0U2hub3ZuRVpDNTBhbHpMUi9aUEwyT2loY1JFam5Sb1hzZEtwNVNCSW5lZjgwRG9vbzZYcVVucEdxUjQ0VDArblprVUtkeDc4L0l2eklDR29PY1lQRms3dGxmYkZMaUx6cXZlaTBRc0RsbjFXa1lLbVdyLzI0MnUvbUdBNXozd3dyTERpd2hnT3BZWlNCOVlyblUvR1pLVnNkWjdJOVoyM1MzM3E4enpWRkVueW9NRnhvWCtjTEVtL09RblphWFBJYm1ObENQWXYxQ0QxYkVLZjlJQU0yWDFrTGptbkZubXYrMER3clJFN3hLSlVYTkZWS1V0ekZTUzVmMS9zd0pMME9VMm9IektRbFFOMlNxVWEvVUxBM2cyZ05DQXc5VzZBdmYvVEFIc0Q3QTJ3SDJuOFBBRzdEcWdreTNJQ1NTOFVzR3RoMGJHeDNVaXRWSEVZeTNrQWxCSUlPUXVmanRhcGVsdzR2dlIzQnJoakJGTS9rWlJVZ0N2YUlHR0YzL1Y1NW1NRUtETEQvbGdQcnJpZVhKN1dKZ2gzeWVndjlXRmZKVHhYWjREbnl1VWNFc3Jqckw5MTZqOUc1NFRJSldmSms1bExDSm9lVUEzT0tSWSt6ODdUQnJBYW5Ddk5Cd2VsVEdFb2xlQThEcUhVQTN2VXV4K0FNYUI4QStjTm5EZHczc0Q1Uk9NWEQ4NHhYTnpNc0pFWmtzVlZYZUVwR3NibmNzOFNyVEZGeFpiVFE4NEQzREdCY2VDWktVdWwrVUh5MUVBNHJkanVDOTc1SWxlOWJscG5Rc0FaSk5RajRLQ2h5SlJjcmROUUFBRjMxbEF3c215Y2g0eWM4dlVNL0JqMzdLeWcxS2lMc1phMFpBZG5SSTNsRlZuUHhiZGJSK3hsRUl1b1F2MFoyMDBkdVFaUmRwV3FpdDVjVlZGQ0J3MklOV252VmEydUFrSDF6WllFNDZReGMvVUIwaE1XK1A1b1I0ckRXSU1JOTNYYUNnUTFGMkg0S0l6MjRVQlVhaXNvMEdxa2hkcEtERUh4VkJvem1ubzNiYVg1L25DWHBxMDBiZVZKNCtlcHJZQlFNVHZ3Y01lRFRmanBKZG9TeHZmanpwaDJmTmt2OENxNW5vbFFUTHJEMnB3eHRKYzd5WkxCWCt6bzd3bGhVOFRRRisvZS9ud3ladi9MK3grRG5JNHlmVnJDZEkvcXI0RHBBSkdUTHowUjRqUTV5S0lCRmczdXhNQ2VEdXAwekpVNURmd25BZjhJNkN1aDJINUlNY2ZlbE1mUUNOK0hqdHF6S3Fsc09MeFQrSDRPMTJjODcwbDAyZms2bnozcERFME9pWEc4QldGU3plVE9YR1hRVHBiWGZZRGZrK1d3QUw2UFlYdnNsTjgzQmR2bjRQb1VURDhOejZkanFGTDgxT2Z2ZnA0Sm9ab0luem9LKzZ2Z2ZrWEkxRHdHTDhiZXhaaTdBbXN2d05qVjJMbzZMS29tSkdveUhHb0duSmVBOGhJd1BnbkNwOEQzYWVaanU3TGphSUwwNENCb0l3R29JdW9VdENEdFdZNHFwV0RPYjdLKzhMaktSVUFqblZKZWVKeU1jRGtWc1VNOU1GNWxZYWRBNGQzc3hGQVRkbXFGc2Q2VTJtRmJOcXlXRGF0bHcyclpzSzY0T01KRlUxNk5yNlFycmlLK2ZKampXL09LQzNBL2syR3UydlJMcFMvZHNMaTJjRkhwSEF4NUNuSGVUVzJNMklLYVNSYVpicEhvdHMxZlNqb2xZR2JYVDIzVlhQejhDTEZab1MyUHppazBPQmVQUGtac1V2Z3dOeWgxbnh0RE5pTThPUE1obGRkdWhhNU9OVzVZN2tHN2h1VWFsbnZRcENiUDVPaTJxcTI1UUNqWmtVSjZyWFJSVk1QR0tDUk13QmgydC9OZXUvSmFRTjg4dm5DdkdFVTlrMkUrQzdDM1lUWFRnTUFOTzloSWlnVjI2OENlbHh3UFFBQk96amtqMVlFOUc1UDg1VUpYeHFxKzFFWWgyRFBBQ1FLZElxckpWUytGc1E2ZzFQbm9FZGJUT1Y2cVliM0hEMmxZNzJqemh2VkdyMnhZYjk4czlqS0dsM0hDVHduS1dsVmJjQktOWmpkdDZhUFRkcEVUNXRZSU1WOXhWOHoyeFRSM25sT1llbWVwT0tJMUF5ekZOYmhqaGhHN1ZUSEY4OEJCUmc1N3dNRmR6L2MxZ0VqWXJ1Q1JJZ0VwVDNHZmx4dHNuK2E2TExFd3hNVEM3UERpRExoWlNxN1d4S3NOVnpaVWJsRHppaUJrakpkRlRpd2NTeWZQK2JBLzhIOEpyN2JGMGJZUDhsWkd3Q3BMbkdCU3p3OGFRallMYjBPS0RTbnVoQlRId3I4T1hvMEZmeGtFMkJRWGhvRkxDeGt2dVlwQ29IMHlCS2MwWjRWREpPWEtxcHpNSTVtYTZnNWtoRlFNUXh4cHFpMnJLUjJvbk9VNVpwWFF3ME5LeTRmRXhmUXFWM3h4VnBZR0RYY0ZJUll1Wm5wQUtnZWhJSXdnMTY3VnFGenhPZ3lsa3dBUU15SjAzcGc5eWdoclFRRnpjQW8rVkZvVnIrVU9KYmxLRVgvWVlXKzRWam1pZHFxdUx0S2FkYWtxdnhVZHRrMEs4TzQvQ09lVm83cjZyZXRxaTZRMlo5QzZJaDRkZlNUZVlGRVkrOGJLVnpTRjh6YWE4S0hWeWQwcm1nUzdZSVpwWUdXdGJDK1VkWnhwVTVHRnphNlBpbWs0WWEzMU9hVVFEZngvNlRTc01KcHl1Z2hOVXU2Z3o1TktLdnlncHptSHJrNW1Yc2swdEhETzU3czhWamV2UFZTVVhLVDdRNlVCZDdCcHBtbGtMeHNDVTM0WE16UkV6TmdzTE1OV2hiUHFFT0xGb08xVlVFTGJsWm9LUzJjMWN5N2VhYVVyeklxSXdoTlRRanFpMDQxcllLUFFPYnVqTklQWnNwQVNrdGtrYVpWMHJwSVNpdW1SbDFCQ0lKVFJqUkk2OGFkWkZZODNiMXpSNkpXTkszb09IbVFCekpGaVZUR1d5Q29EK1BQOFVJMWlHN050c3BvaUhabmlJcmk5ZVVocFlHUXREUVUwVjV3RHJhcVk1ckxsU3YxdmU5TWpvR04xTjBCZldVZWRRTXpaN0hpcU52VGZvK1owaEoyYUE0Y2R4S3JObFZzV01KRFd2R1hhZzk1S3RhdzZlUUVqa0JvbTRyV1JxbTRpUmdCcXJpR054b0tzS3dmY0xhVWZMMld4VitJaEx5V05sMUpWRW5waDVwS3pOM2xTMWhSWDRFNm5FZ1Zxay9rODc4Z1ZKU1FyT3BaVjI0a2lXWWE3aVJqcFZGM3hYU3UwZHF6VUVYcnRpeE9yM2F3OVQ0ZTE1K2wyNVJMY2RVc0FCRXdQRTBqdnkvVGFiU1dNaXFrSCtVajVjTG9xSmN4WXM5bUJYeGlyWlpVYTdYTWR1QkhLVWs2NjdSQnR5ZEhkM0VwamhlUWIwaW1yVFIzcFdWcUFlOUZDSFZZc1ZIckE3VUNYY0lwVTc0d3J2akY2RUNHMTRzUW5RVnA0Wjh0TzJzYmZlTGgyY3ZraUFBUi9hYmV4ODVoZkZvUEVtN1hMVW1WOWdTRHFKYWNqbGRGT1ZIZVE0aFZKR2M2Q0Fpd2pEM2VyOS82QWhKdXBPRnhCd25uaG1PUkNsTmJQa2x5WmdxTnd5eXNtMUtVbDNMemdPMFlGaVVrK3FZZFF6QklTRGlGSUtMYStLR3VKYWdxK3g4TzhpSUlUaGpJdjNTaTR4dzlwRk56UjVvMkNHNzJ5VVhEUGdZS0xEaGFvT05JOUtPSXE1V1M3dEpkV3ZzT3UySGZmeC9UdmpPNjl0MTdWY29YZ05CZEFJME5RcU41dU9nMHJyTWtwM0sxSDVlcUlpZ0FhRk9SbENOckVCdjd3dGJNb1BlRmpoSFBOQWFuTFA4U3JzQ25QVk9PdGdMTk9PSko4dk1BN041dXBMZU5aRzNWVGxRTkpRZXFONFN5RTc1WmxnSEtBVko1SUxySXIxbWFEdDhiSkZKdXA4d000cXlCRkJWY0RXaExhQXhOYURkQStmc2dZMEg2ZmZoalFtZ0hQM3V2NDAvQnN3N01OejE0eG5wWEttaFQ2MVR2MUdrTWF5NmpnVFJIdCtCcTdZa3k3Zkpna3BIWU1XQlJxVzJUMzN0cGlJS3gwblBaZEUyRmxlT2NZTVZ3eFBpUkJIbk1DVzRzRU82Z09GL2tNcndMUHpwU3ZyY205NHNKaU1HQ1VSdWtLZmhhc2NEN0RUUW1rNTByQlZ0T3pOQ29VSzVHd1BHdzJLTVEybDg5RzhOTE41b1VaNFZrdkpLcEZCSzBUWG5uMUlXWFpLMFd2TFVpMm9kU0dVdmRDcVVHOVY1Nk5YVklIZ1czcktNTExadFd6UWhvMjlucWxGVnh6Q09Mb0pxMUUxR0ZmNUNqbVV5dVV1dGhON2FaZktpT0pJeDJzSmwzczJWRm5GMTh3eVNHd2xSUmx5SVd4SE5JV0Z2SFVwdVpVTGQwbU1NS2p4bndjVFpINzJlYkhiTzFYTVFadGRiR3ZTNWJ1MEw5U0dWYkd3dkhVcWtROVNBKzRYWHUrNzVaTWV2UFkyUFd5dDM0SysvajRMUHhPMGdOdVdGUVlUdVVUVWJncjl3VS9MRDdqdDRXenZGdHhwUGVLdVY1OHgyeCtpczROUWxLN3FzaUZ4VmRUZXNUdCtpTzdRYXorcFlpSG1XTFVOY1JEVU0rOTRZeGJTcnRaelg1RVBJVE8yUVZhaFN1d2R5VGNrSGg0WERPdWpISnc0ZlFNSnduREk3eXBvaHlDMUtJbG1icENUdzBjRC9vaFVBN05KK3hVNDhaT1BHalgySW5ud1U0VTN2NUJNQk95aHo0QXBZQ1FpOGRseG5TT2hoakdXQTlZbVNVamh1RHJuUERLYTdCVXAvV1hBcHlGUzVZZTBNTWJCQVhFWXdYcG9MajY4aEJZNGRBcVhpK1BWaGVGNG0ydS9odmhETHVYaFV2VFY2YWFnUUJnaVhOaWdwU2dkcUlCM0NqZHFRUmo2OXprTUtobXVXd2tLRTlVRjR1eFppVVBLMVl5UFdCZ0JTenltWEplVTNuVmlqNDRFN1RQaWYzRE4rajJ5TFVXOTFKNlhrbnZEVlNHRER1aGRhYUV3QmRPWS9NamlaekwyRm4wV0hjaXg2QytrcGhhc1lDSDVRdVkrZzhuTVZiWDVxOVJhbDFIajRhNUUvQzM0THNhMlpjL2lHRVVMa2ZQV1UrMmtpTzF3dXVjRlExQW0xMkU0MGkzckNkNWM4SUZaMENYeTZTYnRVdDRXTEdFNlFHM2l5Yy9jRm9teHplNzhCM0luVTdoMHQwTDBNUnpObFdwWStheXJieCtLazFCbzhySVhubGRtWmF2bE9KYXRGU0hOVXVWbmpDY00wZDlaWnJ3TkZtUnVYYUlrSXkwbTJkUWFieUZQU0FoeGJ3b0hITWN2bmhiZVhGZDJNNG9yR05xU29iTERpdnpja2loUEFJN3hraFUzaFlWSFV1UHVGbTdaRlgyeHFTNmNNNEdBTFNtTGdYcUoxRTVjODcwOUc3OHExUlNYak5YdjFqRHZRclhOTE9wYTVwbUVhV2tHVnowU24zVC9JZ2lEb0JxUGppM050WkNPb1pzeWlvNzd6cjMrYml5Z3N4NURvSW01bXJLZ2tYZk5HMld4RnE0Z0M2QUs3dzBvdmp4UTVxM1d1T0QrMWMyUHZnS3ZOVkdGbXNwS3ltdXkzdXJzWWVLMHFpS0U0WHQ1S3cyM0syTHZOVmMzaGZ3cHE1T3d4TnZIaWpmMkdwdnRlcFpqdDNWVE1iSWFHaVBkSUxMTjZyend4bWRTRVc3K2F1dCtDN0dPSzdlWFEyeUZ1NmQ5TlZlUk1xb3NZOFAxVGtUeFlPdU5HY1F0MWJMWWxjWGRsdFQ3Sm5pdmZGRkpxSXplYSt0a2NXMTI3aXY5MXIxVjVNZU1QWmV5Nm1qVk1WU0hSYWYrQVhPYTVtazFHVEthTEpkbmRmcXI1d3pPYStkRDVPa2RrdWMxK292cXZTSTI5VW45cnA5MXo1LzkvYlhud2Rtd203SFRHZ0Juc1V5S2NSWkY3RlJYUUdLWlJrNEpCUTJUMmtXVGUyTXJzSnhWYmFpcmdDR3dURTlZQWtkMXVTQXNFSjdaMmdCTHdFUVMwM3E2K0Vsdm5qMzluMVEvMTYvZlRNeCtyLzNmTU5mZTJiaCtIc21IM1ZPQW1SYXAyN2N4T1RRUnR6RWJKQmo2alNtanVnNy9aMmRlY2x2aDdlOEpOTGpKQy9zcHFWdjZqd25nVk1qbHNKQlZGbkZnUVl4bVdqUG9aNFdkT2tCSTFFY0ZBVEtMbGhPUytubmhIRjZSSUZBVHUwK3o0SlIyVXhHZXpCOVdleVpvYkpjTmtHUmNINjQ1VEdJYUR0WG56ZzlZQ1NiWTIzdlpLWXBrczJqM29OcFZScHRDdVZ6NmwwZ283bmRERGFhbHRXcHhTa3htbjVaSzBxN2NWWEhPcWR1WXpGZ1pQeVpFUU96TEhKcVZpU3R1V1dweE9ZT3BWS2JPNVJMN3RSbG1mUk9YWmRJY0I1bUtjT2NPc3dMM0c1QVpVSTN0UzBVdk4zckN4NDhKNEJUbTFubWVkeHFpbjFPN1VvWjZMNXhHUXVkR3BjeTBmMlR5OWpvb1hFUkk1MGFGN0hTcWVVZ1NKM24xTTRhZkxFcmJIcEdxUm80VDArblprWDZkaDc4L0l2eklDRm9PY2F6bGRFcjdZdGRST1kxNzBXakZ3WXNPSzdmU2tGVHJWLzg4YlZmVExDY1owSVlsbGh4L2hXSFVrT3BDK3VWemlkanNsSzZPay9rK2c3Y3BiNzFlWjVxaWlSNTBPQzQxRDlPbHFUZm5JVHNmblBJYm1OZENLNXRwRUhxMlh3KzZRRVpzdnZJWERxdXdlSzk3aVBCdDBic0VBdFNEUittVmNyU1hPMUk3dCtYT3JBa3VjUWllRDhrSUN0SDdKU0tOTHFGaUwwYlFHbElZT3JkRUh2L3B5SDJodGdiWWovUytIa2lkaDFRQ1hCTlBrc2c2WVZDZGkwc1pnTGVTSzFVY1NUTGVSQ1VFZ2d5UjZaSDgxUTlNQnpmK2pzajNER0VxWjlJU2l2QUZXMlFzTUx6K2p6ek1RSVU4WW14SGx4eE5iazhyVTBnN3BMUlgrekx2a2FBanZJTUFGMDVrSm1veGxtWDY5Ui9qTThKa1F2T2tpY3pseEUwUGFBYW5sTXNlcTZZQ0lqdUROWDRYR2tHK0JoRWxDMGE2UU44YmgrYkxHdmd1VEdnZklQbkRaNDNlTjdnK1VUakZ3L1BNVnpjWEd1UnpKQXZydW9LandFeE50Y05raEt0TVVXVmx0TkR6b1BjTWFGeG5waXlWSm9pSk04TWhOT0tMYi9nblMveTFldG1kU1lFbkRGQ1BRSU9Hb28wSENBZHJtM0FuVFVVakRRYlp5SWpwM3c5QlQrR1BUc3JLRFhxWXF3a0xkbkRHVkZqZVVIV2N4SHUxaEV6eExHRUt0U2ZzZDNVa1d1UVpGZXBxY3pVazAyZDZ6UVZKYlNXblB3RnZWZTFxZ29FMVRlYkVveVRBWkNmeWZsSE8rS2tFaXFJY0YrbnEwQlFjNUZ6WmhvZHBKV3IxRlZRb05WWTZwazU2dDFIalVydHFUUnFOUFZ1eWtyei91RXVUVmxweXNxVHhzOVRXUUdoWW43ZzRZNEhtL0RUUzdRbGpPL0huVEh0K0xKZjRGWnlQUk9obUhhSHRibVlRWEludW5ySjRDOTI5UGVFc0NsazZJdDNiMzgrR2JYLzVmMlBRVTVIbVQ0dFlicEg5VmZBZElUSXlaZWVpSEdhSEdUUkFJc0dkMkpnVHdkMU11Z0tKeXJ2VGdMK0RQUzFqekd3bklzYnRNY3AzL2tSd0ZkV1dKVkRyV1RRcXFaZzh4eXd6NEErRHNsUUhsS0FlVGcxcEZ4aU43cjBjRVV5VFg3UzV2QUF2M3Zoa1VxODk4ZTQvY0g3cG1EN0hGeWZndW1uNFhtQzVVZFgrdnRYUHdmODJBbm5vT01mZWVhUnJsVkF2aExBUHdEdXpuNTNmLy90aVc5MUVyRFBBL1ZpZ0Y0TXpDc0ErUUlnWGczQXE0T25TcGMrdFowS21wcEI4Q1hJdlFTeFR5TDFLWVIra2g2SkhoRWJoYVpxSlJSem1SNmtkQldocVFxRkF6WElDK2VOc1J2bnpQSUJRdEFvRHNwWHhLYkc0dWFwemtQWFdWazc2L3I1UUlKYWtjTmlhMEpUdzN1VnRGaElmbHdvWmRiSjdaaVRyTjN6VHdubVN4ZUVuUDNjVzRxdHJ0cytZYXd6MjVQYXY4Z3cxcTF6ZDgxbTJucFp1YnZtZGJ3RmtqWDEyN2lNUTlXbDhIRHdXMmZ5OEVKYnoyTkJKS3Nxc3czRllDTEl4anh5ZGRudzEyWHg2TVpSc2ZRanBGS1gyS3IrMUtTK056M0N3Wng5dzFvajFYbFNqeTJaM2QyS1k3RDU5cXo0TXNZd3NpNWwxNUpWUzl0Q0ZKYUtYUzNDdm9Lc1M0S3o1bURjTFpuMDVodDJQcUdiK3Q2c0ZER0h4U2VqS3JYVndvTndKZlgxYU1aT1hwT2p5QWpRYkxKRjR6MVVaRTlHRExyVzRNaWdqQnM4R1RaVUJJSFk5cTZjY2ZONmFsWUVVV2hsMko1dUVmeGNNb3l4SXVpRXRNYVZKc0o0bEtRSW5OVk5Fenc2azJlcENVWWE5b05VQmx1KzVlUEQvVkR6TFdzaHRXVmJBUUZCWmMyUzBaVlJobisyVGI4TTRkNkhRVFFicjB4ZE5iN3EwVytjSlRmQVQ2NjhZN1d6dGk1TGJpeEdBTGtxUEhuQXVvb2VLOWJ2c0dEOVVzZEJhNVdLY3o1WXBaUHJZd1h3RG05V3NrL1JrT3JRcU0zeU5GZnRJQWtQeEprOERCQlYxbmNQdWcvN014cWxEUlpyTUFNMkgyVXJ0aGEwTHo1RFhkNVpIN09yTVB0dmpkV1ZsYWVXSCtJdUxXMUsyTXoxcDZUR3dzSW5XMitsRVJJWlgvcFlMS2N1eVd0WVNFV09TNE5FVVZxWnVsb0xiU1diY1F6NThtcmkzVjdHRGVUY2VBRmZ5MW95U1lkZUhGanBGMndteEtxVVRDQVE3UFZWRXRFZ1hSeHFSYlhsUHAzWE9UZXVVMEUwMWxWcERhZEptejdrRjZKemQza0M5TFNWVnBBemV2aXVpV1NGYU9ldFZEa0ZleEFzbFZuSWcwcnRFSWJ2RXBReGJwZk4xR0VsY2hYYXNLL3BMeldVYmJncFBGOXlFbHhpQ21yMmNzVnhPcXcrVHJmOWx5ME54NjBhUkZlWnJQa1RpUHB2bnpFNjFzTlNMcHlvc25UYU8xRldMbVkwNWh3QzVCVmhIVysxNXVRYzFwNmN0RzJmcEhKM3VnOE9pY3VPMGtKNTFiU2hYaTBoMTRhVUFTbmhadVVBS290ZlcyazVEYnEzU0xxT0lnNVF3WTBTUlZ0MjZ0cTY5dldhbzlOblJ5ZmpOZnNzeER6MFZ0ZlZvSXZZT2tNN0hhNEF2UXREVE1MRWFDSm1iMnRFeDFCbldIckdOVTQ2Vng2WGRMUDY0QnpXSHB6YmJoRjBBTG5zZ3djQjExVFc1RERDR0k2a0NZOHkyeFdOcnR0TlQyQjRJaXJvRzNYUUJzUFIxaG5taHQyd2RkL2dtdk4wV0h1ZWJ0ZXV3VkIzMldpTzJBdUFWKytFYkM1THZxU09OMnRYOExEMkZQVjc2SUsyeENNZ2oxaE5BSVNya0t2c0JQRzhTWG5QUzVsOHRpdVlHUVNUMXBpTHBRTEt1U3pqNDNESWxOaUl5L0dTY1hRV284OXdEeWFqejF6MngxRytscWk2Y00wTkZ6NlgyWHd0RDNPMUVGcnowT3BaWnZTUktRdWp2ektyejlGdUg0ak5wbm52bmZ6VHZQYysrbWhIUzlETTZYa2VscUJTclR6VjBxYWdGdmNRTVAwZHJMWnVLL3RQRFlRYVgzNTEyR25kUE5KenFsVFNEZDUzdTNqR2QxdnMzT2FhVE0zZHpIMi9lWXhhNnJacjBmTDFaSkEzMW5EcGJ4MDBlcWdqOGJRQVF6TGJhbmpsaS9XV3ltbnZSdDF0OVhGQndJdWVTL1ZFdDBoZHQybUxEa3FWNjluU1kzRXRpc2lHOWZIQ0huT1Fzd1RqakorcnpEUlNSR3hRUG9oZE1VRlpncm04TEJmVVF5Z21pK1FLRklhd0lFWnFwSWRFL2s4NXVVUVJpY3lWOFhBOWVraFppYnpQMy8xODNWWHk2blNlbVF5VVRlY1p1alVudGF0U1RWNkVrMXB4eGVEVnFrZU42MW0rN2VvVWo3bFJ6cnVZWFdLVTQrdDRLOWU0TXhTSmZpYkRYTFhubDBLQ003VTZLNUNnRWdadHptVm9MZUZrOW83VWUxeWdFejJ5WFNRQ0oraXRDMWVCQlRIV2dlYUlkSTFSa2F1SlNJK1dIcnNvRUNGNjRSVG40NnVEZ2lleWlqUW9tTG8wS05pZ1lQL0tCZ1gzaElMam02VU8wTlFKejlSdlc4QllpaFdXREhSVFVGTjNRVDBjL0NmZDZObk5VUG53WjRjNVhQYWNYQVY4bTZuYldFWGtJV1VIbmVTeU9GdTRmQVRmVEdSRWlSMFNsUFl3YTdPdlJXL1NzTStDY3RxWXVjeks0NXJxUU1UT2FJQk96Ym83UENEeVRNQis1QmNSZWNxUk9ROTZhMkdrelNXaHVTUTBzUGV5d0Y2NGg3VHJ0ZlFZNmFpTGF3aHk0RWVzdnNMKys4WllXV2liMjVncVhEY1BFNnNIY0ZDVkp6UjZLMGhWWmZ3VjBYcWRFeUZJaDdyT2szeU1ER29Od1l1WDhOQzlPVVVtRGt0b3BUUjEvcXF4azgyNUs2eHpXRnd3cGpNVTEwNit5SGhmbzM5Y2ZQczJQNERuL1Y3U0F6cWZuaGo2NWczWG93bC9xd3NjV25UUXE5d09GaDdvelEvVitVWHh0UW14clRQQVJjOEN4VkcvRWoyNk9yZWlOYWQxcXhSd0Y1VkQ2eTFvZFdGdk82R1E5SWliMVpkUFZRSzdGWk85VzNHWXI4UVpTczJVMXEzSnlDd1VBTHZ0U0MvVnNCSkZISW9XTkRvekVCN2x0L1dHb25CRjVkcE9Cc0o5T1pzbzdQTmNHTXBETGlBSHpoaW84WVpDWWFWK0ZGcFJtSlJaaEd1VmExRTBEdVhoVEJxSDBqaVV4cUVjSCs2SHlxR0VpeVJjSHB4VHhvR3V6cDdoZzN6WFdkZ3JEV1ZwSXpaM3R6SWNMUUN1RGpIcUFHdVE4Wk4zU0xTTEFodkF1VVhGampFcUZ2YXRTL21sQlNqRktTbThLZG1LMUxzSGtnNmx3Y0YzQlhTNG1PcUFaTUExWk1FelFEUzF1b3F5YUJYSG03b0FjcWd1eFZETTZtRVZRMVJweTdpd3JaV1lYWFp5K3dNSllKUmpWeXNFalZUM2FTbEJWbkpsWndlV0ttTThQdWt5cS9UWkhicklFYktWQ2JxVjhGTG1EeHhNU3JkVGw2bEZHcStIbEhKcFVPaFUrV0owNmFDRjFwcmpWWnlPMG5LSDA2bUVRbkNVOTBSV0ptb0o1MElxdy9FS0VydzJVTVl2Ylh0QWs2dWR6QitKSEV5OTVUTkJzSnBMYUVYbHRQSjhLbUdremNraU5DZ3NUaDNDa1gvV1cwVElSMHY1ZEZvckRtZzQ0VHFYeVBiaEhwZkZlOHJoZjZqdGtFSTVmV2pLZ2JLYlpkdXJPS0c3N2V2MkIzUW5mSldlMEtlNVVrcnBuQXJUeUVwdVNJUlAzWEdtTitrTVdGTjNPTU1RdlBVajJxZ3VIMHZNQW9QRU9XVkFoNU81UldxeVM5RkdHeGJ5V2swYkdlUjBHUUJJODhSTW5lc05oTzlPRGh0RnVrTXc1YlNSUkRmQzhPblVYb1kyNnZpdFJoc2RtVW1qalJwdDFHaWo0OFA5VUdtamlDTm94UEJySmVzeXE4Zkx5L21jczA5R1lPTjJJSTdDbFNoSEtZMmQ5T1daZUFjRjEyZ0VWcVpvTU1VOE0wMG9QQ0FYZC9IYVNWbFpwU2xnUEdWdHhuaVZMamhCTjFhZWNhNVRqblExeUZ5S2MzdmwzSG1GbkxNTzBOQ3pWSDJXYmVUVzUxRUZwT3BNNW4yTU1uV0tqeGFvTExMbVpHTlc1RXJGZkxsR2ZCaVl4RDV4QjNTc1U2VkdIc3VGOFlHT2pneDFhay9rVWtIekFDTGZ0QXVWQ1VCWmFaQW9QWlYvV2F6RGdtU0FEZEU5b2V6VHVqcCtQZklLa1pVZUhrR2VzRTRkVDNRUGM5eUo3U0dsc0M3OXV4UkJuYmJBUkgwTWNxZ25OTmZRcXIxaUhnUXU4RGNXTTVlN29rU2ZWOGkzTDkzWjdmMkpkb05XNlJrMzYrMHdUR3NTS3RrSENxVVRGZ1FpVVcybWJRYzIyMEZBZzZ5ekI4VVhPODFaQU5LNTF4NDJ5VzEvS1FKcHV3S0FScURuT3dta1Jqa2IyRDZxQkIrdUFvLzVVQmkwc0czZ1BaZ2dVVGo2S3A3QWlncUFvR0pGUXk2UzZ0MWdYU2xOQmh2RXFGekdIMG1kSFN3YmYvUndKbzAvYXZ4UjQ0K09EL2RENVkraW80bVh6Sm9BZ2JHVmRyRkxra1FtWEpVaks1NkpEZ1JWbzZXSXdqUVhJQTc2VkpGNWQydHNHZWJoTFYrdjNpbXFYSFVLZWdkeWtMSkhhY3NyYXZmNVZXT3RHbVNsdWhaVnBrdWE2d0lhcFlwcTNhVCtmWHBjc29CWnA0WnlMYUd2ZWhWWkxpNkhweHp0b3BUdnRaSGJzNVpCeitBcURTNThXTDZ5cW55cUZjSmZwdGVTYWcra1JNWEZ5NzAyZGM0YjhmM1M1UGRUcFYrUkZqWXEza1AvOEQxVVZ0UUxtQmQ5ZHJoRFUrUnhkd2FTeUFlOWdnM1RCRlpXMTlTVERtSDR0REhxRmp1NXZBVjFrVDNld0NLVng5TDAramVGTThFNUlLVFZFaXZycmlaZm5MQWFlc1RPS0JWdEM1VXNrZGZoMnVGYVBBVFMxbFVKVEc1dld1cWNwaG5DYWEza01hVXcwdVNNYURGM3I5Nkp5ZHhyYTdjL3BlZkZUNmxkam5YTkpXelRNWVE2SGoydU5jU1BlM2hHa0ZKaDhNVnkrblk0UklCc0Q0aTFmVHpVMWVqNnBNdm5vbksxUFFKdzhJektBa1dDODhNZ2doUUloWllUYXZ0WVI2d1JRWTBJYWtSUUk0SWFFZlJ5aUtESXJHaFc2TDN4MWhWZjZvUGFFTlZmVmh1TUthcFB2M1h5UnVFQ0ttWjdHVkJReW1yalpBS3M0dEFRSHkxNCsrUy9pQmc1WnlPSUlOblZjbDBPWlBhalFlVnRaY21rQVBYMDRQZ1FvVjVRTEUyZHozb0FBRXJuOHVva1RaM2UwNkZlcEJIcWxiNHVhNGFLSzVtWHdWc3ExR2ZQb2ZUc3NhRm44TjZRcExsZXR5UWtOSFdtY1FxOWxNczByTEdxWGpFUCt2QW9SaWJxdzFROGlwN0QxUGxvT1kxR1ZWY05sNmhRKzJ6UmxtRlBxZEl3SG1DdTBSeldZWTBqVzhaSmIrM3ZwcXpoT3RqTytCUnFVdWZ2RUxTNExEc2pWUksrOXoyazUycGFWb3FZallvMUNHazlGbTFLZXNMTlFDZ3FaSDlXYVdSNTBlREJid01BWWVTMmdVRmtxRHJmdDQ1VnphU3E5WFdxZXVLL2pNeVJwOUo0cGZ3ZTUzTzNQVDNENGR3RmFxVUhETWFmcGNhWG5rZ3k0VnJubXlpR3A1ZWJud2J6RDVGaHRqeG82OFd5aHF1NUJTVEF1YlJJUzlnaWd2ZFMvSkhhc0lhSDk1cXZVdW1DaEpqUHNwd1pKQklldk13TUVrcnJ0cTByYllWeUt0ZTlSaTExZVFZakZZOGFqWHgzaDhxRXBhRm9NZDV4K0ZMcWFuaDQ3WFZqa0k3UHBERklqVUZxRE5MeDRXWUdhWmJ2ZVZFTVVubmRqQnJKbXZwdFhJeTY3bFo0T1BydHM0cTZXSFpyd0RHUkU2aHpwSUdnSlRnTzZSZzk0SUpaUmV2aWtUSmVxYTM0VVh0d1V0K2JuanF4MlkzZVdnT3FMbE53YVdMT1JkTzdXM0VTTnQrZ05WL0hHRTNXWm05WnNHNDlpeU1WY0libDBkYVdma0ZyenNiZGtsbnZWdTU3elJlMFJzNGNGcCtOcWx6YkMwL0N0ZWlFZWtPZFVGdXZtWWV6cHM2cmdJU1dKZ2VUV1ZJRFU3MVplaEtCTG52TlNISWdaWVZTcUlWM09oTW9KSDFkZmhKMGZtRmhSNnR6K3B1bUZENmNTVk1LbTFMWWxNTGp3MjFLNGNsMkN5UnI2cmU1VWxoekt6d2MvZlpLb1hYS3MrRTlnYTA2ZC9ib2dhN2hPV21GR2JIVWFvVzFKeWYxN2JWQ3JSVmoyck5xaFF1bWQ3Zm1LSnhCTFZ6K2ZZd0JaYTFhdUdEaER0MTRMWUorb05YVmZVSnJEc2Zka2xudnFCWXUvNFRXQ0pyRDRyTlJwUll1UEFuWG9oYWFqVTJGT1g4b0tkczdFRldZQ3RrYkxKa0t0M1UyMXloTUxyM3FiSXlhcVRRVmppeUZkcmFhN1lhV1F0V1V3cU16YVVwaFV3cWJVbmg4dUUwcFBObHVnV1JOL1Y2OHBSRGNVNmhWWnlxMHowZ3B6SGhsaWFtdzV1U2t2dGxVcUMraEV5NlkzZDJhazNDRnBrSzMyRlJZdVhBYm1ncVhuWTI3SlpQZTJWSzQ3QU5hSTJZT2k0L0dCMlFwTk51bG9idDZTNkcyWXB3ODFnRFoyZkUxUStHVDN6YWRjTnlrNllTVFEyczZZZE1KcjFjbmJJYkMxSzRaQ3B1aHNPL1pESVhOVVBoMGFNMVFXS3NWUG05RG9ka3VKNVVWMG51dWJoZTBlZE5uQnkxU0NrRW9uL09VRWFEVHN6RjdkZDZqWGdCeHlLTnl4cmx5blpCU2VacEI0N1VLcWJjeGx1YWswc3I3SlRwaGZKbnhFcTVMS1R6YXJhbDBRK09tMGpXVmJvZVVVak9uNTVtb2RFSUh5VzlHc2VVS3luUDNKTEdXVXFyRXRNQjJsR0lGd3Iyc3l1d2RHeWNmajFVd09FVXdhQ3hQV3JESmJMWk5RekcrNU9zMHFiaXh6cmpoSmlPdlpHVlpHeU1jV3M5WnIwMDRKZlcxdXBjdlpYck83ZUpGNlBVdE5NaitSbUMxM3FXRS9KcGRER3FhWkhjd0UzUEE3NUY2ZlBWbkZmQ21jMndORGVBTXkwc2IzU3hldzBQMzZuQUVjdHAwOExLb1NudDZ3TzNhRCtGdXhlUzN6MjYyV3RZdm5zbTJ4ekhsRW9PWVQyWWtXTFIzbFZVVGwzNWQ2UWxEd21ldGJjNnlaaVNVcDZRL3JQMHdicmRaaTdzVlg4bldaM1N6blYxMisyMmZobTluZUpXZWM3UE55aDVXWEtucEFiZXJQNW03TFNEYWRUQkIyMldYZXRGTWtJMU9Mb05Zc2w3NXZncEJZNEw0RjQwSkdobzNKcWd4UVkwSkdqVnNURkJqZ2hvVDFKaWd4Z1ExSnFocjFaaWdZN05wVEZCNlRHT0NSdE5wVE5ESnh6UW1hQUVUOVBtN3Q3LysvTVc3dHo4ZlUwOCsvZkwreDZEOFJDWHBOS3p2SHRIclU2SFZWMy8reSsrZk5Bd0RPL2FpcDRNNlBhRFp3Y3dPNU1nZ0hnN2dBUytXMmc2OFdNNndGMDdHdjd6NjZmNHZ2L3Y0OFBiVnUrOC9ldnZEUjkrL2ZoY0c5dmJkTDkydmZ2ZngvL3l2Ly8xLy9GLy82Ly80di8vYldFVSt5WjFsemd6bzZka1lrMkp3NU5jVHJGZG11NXdLc3B1ZVVsdWpnbnZrbnY1MnhGbVpPYnBxVEZQcGg0MlBqSHFDbURwRlNCMG5vajc5NC8yLzNmOTQ5K3I5cXlmamVmM3RIenI5OXNoZ1AzdjM5cWRURFlLUVBmTE1UMi9mdm5uLzd1MlBUNDVsLysvOTFuOTEvNC8zWDd6OUJUN3VHWnhqSDB6WmdxYW0zZDVnRUVDZi9lN2o3aVQ4cHlPbklMVzkrL2U4VmFIMU1GNHhERWw4ZmJMZmc5Yzg3ZmpOOFk1ZkgrNy85dXJmWHIvOTlWMjNXeCtGaitJUC8vTFZpWms4YUt5bUc5KytldlA1ajc5T2tMbWYzdno2bnVtR0UwM3VYdi95NnRzZkI0NGp6dXdQbi8zMU4zLzQ4dmQvK3VLcmIzNFRKeWUrZ24vNjV5Z20vdm16bXo5KytmdC9PaUsyK3NWNGNEeU9uSVJQYjc5NCsvck4rNmVISS8xemZ6YStlTS9Ib3BjeHgwbjJDY2IyMDhMdjY3ZmRpMmVHZzkxd3NHQTRGY2YxeUNkZE5oenFoa01Gd3dHYWQ5amVkcTFVTnppMTdWb0JqT2RSTkxqaG54NGN2eU1oZHAvKzUyLy9TN2lXNG1pVHdlT1JqSHZVbzVpdmY4clQvOHZiTi9kSHJvTXBxcmFJUkM4aXp3dEo4MHF5dklva3J5TEhINURpOUozK3pwNkttanhCaGsrUTRIUGs5eHpwZlpMc1BrVnlmeHFGNkJPWkYvOXhFSFA5cFJqKzcvZi9lSC8vNXZ2dTFSclVTdXVpVjFFdm5iQjhqVkNURXltcVpCdTdZWCs1ZnY2WG16L2YvZWJJRmZ2MERubndqQWNYN2FtSGZEUHhrQkVrVTFhZ1V0M04xdDltSWkzUWY0eVNwOFNjNklWS3F6aCtRcmR3MDQvNDZoL3ZQM3Q5LzJPNldkTkYvdVZYZjE1aVBJenZQUHo0OXJ1L2YvVFhteDlmLyt1YmdEM3UzNFF2T2NqWThKdnV1QTFpNktPdlhuMzc1ZnUzUHdjd2U5cUdPUDY0WHIxUzM4ZFNWMS85N2Y2bisvU0xKTDNqTnhDT29BbFAvUFA5RDZtbGRVRURQam5aMjcrOWV2ZnF1eGptL0lldjAwQStlL1hUNngvLy9YY2YvL0gxbDc4T2tnSEN2L2Z2K0EvOWkwOCs4SXZ3dkg5OTkrcm52dzBQL1BMbitFbkhoNFMvOUFzUnI1czMzMy8yK3QwdjcxT2I4SmMvM3YvQS8vL251RWw5NTFmZjNSL3V3eExmNTcvZi9QQytzK0dmSE1TZlhyMExBdkdYajdxSFJsNmxlMks4MytJaWgvOGUzcjUvLy9hbmsxTHZ0N3g3VDhSSS9NMUQ1UDVJVHB4V3RDWnkxazJLaHl3YUtCWUZZeE81Ukl5cENTWk0rMk5SWWNJSHdXUVhLT01rVHRqMTV5UkhsaHJoaXhmYU1JdW15UFQ4OUlraDVUd0VKbnpqWEF0UUFUbzNPYUtSZUFDaEpSZlBta1FpSTRuZ0JLTDBKZjRGYzc0RlUzNEZwOFhDcDBFNWZ4K3VvTmR2MzV3WTZkOC9mL2R6RHo5T2t3MG5uM0xVWDZIS1Y2RVEvM1REblRWWGx6b1RGRHNTVkRnUkxIQWdxSFllcUhZY0tNVkhxZTJVdzhDTXMwQ0pvMENKazhDa2c4Q1VjOEJwSHl5N21ROFdCbEZqT08rbWQ1TDhsQ1JNblk5THcyMmRyNEpvUXNQbE5MVU1BOVBGemxmSFJGU1ozeFVJWlZPSjNXcS9xM0t4bUhwK1FHNVhsUDQwdDZ1THVGMmR2R2xTNCtZZFZlRWQ5U0pTbndTQkpwTmJiWWNPclNYdHErM2x4bktKWmk4VkZucWdiSnNaQmNKRjVUbCszaGl3NVNIK1E5WTVpVndaR1VEYlN2K05OVXQ1V0xPVTZRbDlRcFd3QlB3RWt4T3FsZHZJeWRtY3BGc3BXVlJiZWZPa0VHRWl3Q1dlamZMU21Mck5mQUk4eW5mUmt6ZThoTnFScmR0RkRNZEFXOG9hNEJEalg3R0pTK2QrdDJUdVd6czRqQ0ZqWlpZY0xaU0dZZXBoSDZ3dW04QzhTOE5seGkrMHRzQ2ZqMWRXN3VGU0NjS3FuQVBIRS9qS1JGRnhHcG85SUNTUmw2N09GV1BSR2g1V3JHRjZRSjhSSnd5NEgzek0rK0pyYzBwRjV6OWwyYUZGQjNYS2J5WUVLeDJGWkpEQTFveWRRSlFmeXQxdmsvZHI0NDhuanRHREJjL3JKd21Bc1BZdURub21YK2JoVmtWMFczbmhWVXhtUjNBME9jcExoWEs1RFdrRXRJcWpzV3g0dEtuSTlCcnVCY2lwanowU3lHMFR2WUlJUjFTeEw1MDFUczJ5SENNMmdTVGY5MXBxMURWNVh1T3J3K2V5Z0ZHdzBRUFF6dG1tdWVjSHhDakk5S2N4Q28xUmFJekN4Um1GYURDaklPQVp3b0VrZzNXeEZIT1FaZE9BcW9BNEZkcEIrQnZyU05hR3NDaW5Bc3pKc2NiT0ErMEEvTU10UzBieFBlazZIRnlGVjhCa3gyVnJmSURQdGRxekpVNjBHTENQcm5hK0RycHpRTG04bHVIZVYzVVpGOWVzd2xEaUlpd0Raek9WbWh6UUhxRUNZOVJVclVrell0cEJoUzdPNmFtRTE4UkJWMDVqTHlndU85b0xTS3hMNHZtcmM4Zy82YXJoWDZTcmhqY0NVWEdCajVpUmVNbzJPVW9LWVFTQUdxUm5VSHFWYnE0YXpWV2p1V3FrdGkvU1ZjUEs1cXB4b25OejFSaCtlelhFU25QVmFNUktJMWFhcThiVEpzMVZvN2xxTkZlTjVxclJYRFdhcTBaejFXaXVHczFWWS9qMVJWdzFvdm1xdVdvVXNBbk5WU1A5OW1vWWhlYXEwUmlGeGlnMFY0M1NXNzY1YWpSWGplNEJ6VlZqR3kyZ3VXclVEUGhEZGRXSW9tYWxxd1o0RWNRVXM3YktXMXZvcWFHVmlQbVlCK1hPa1paVFpWTXJrbW80RWU2UVRBQWk5bm1QWnowMVNLRG5zc3ZvTFpvcFRXS3NSWGpoWXEzc1NsY050RkhJcXdJTm9ybHFORmVONXFxeGthdkdBeEc0WFkxckxjeUlTWWlWaVNvS0c1RVZtdFFndEl3bkFMc3B4WUlCVkhGZG95QVU5VlNpSWU0NkZMZ21wem5kZUJpbm1uVW1HY25HQjIrdUlWaWlJRGYyaWx3MkpzWGxNUG9Da2RtOWFscjRucEhNbVdZTUd2TXlPYlJWMVk1bVJHeHEveUtySFoya3VHY0t5NlhPY3lJNE5ScDd6SkZsU2FvUjVCVDY0LzRqWUNvVWFVWmxNVDA3VEFGVGZrS0JPRTd0V0NRSEFHeWNZbEtldkRJbEk4MzVJblZRbkpndVVGS1NMaHJvUTMrNm9IZEJvWEFlOWU3d3E3QmdIUllLNk5TN1FFaHp1eG5GYmxwWXB4YW5oR2o2WmEwZzdjWlZ6WXluYmc5S25zbjQ4L0ZIWDcxKzh6NmNOazQ0T1VXWmQvT2RwYzFUc3lJQnppMUxoVGgzS0JYazNLRmNtS2N1eXdSNjZycEVxUE13U3luMTFHRmVCbmNES3BQRHFXMmhMTzVlWDRLbloyUnlhak5MdFk5YlRkSHRxVjBwNWQ0M0xxUGRVK05TNnIxL2NobjlQalF1b3VCVDR5SWFQclVzcE9GUzJ3SUNLN1dicDkxVHN5TG1iZGtneDFkak1TazhUeFl1R2ZiNG1pL2xadk5FSUdoYmxzc0dvY1BCSHI3YmZMWStLL01NN1JUcCthREJjZWx3blB4TXZ6bUo5dlRtYUM5dUpNQ0E5dENDZ1RuSGh2U0FrZVlkOUhhZHpSWEtlL0JuZ1hzb0pCQnpoS1F0bWprbkIzN0FOd1BYS2kwRFd5M24vQnhTOXhIYUN5RFQ2SlJJZEJIY0F4c3J5bEdEZTFWd2I4WVpvcHRhUTNZTjJYV3ZiOGh1OHNuWGd1ekNWU056YkM1WVE3clVTenc5WlhDek5NcXpueS82cnZaZklRelpIUTFHNzBwQXR0b3FDTmZvenFpd1p2amg0Z2ZQR05BN0M3ZzNCaFN4emlKZjhhQ3RMNjY2K0dCZURHaDIzbzR4T3FzSDZhU0VaVzdLVzQxUTdBeHpydWtvcDczaEVVbFZYRkUzejJvVDhMNWs5TmNnczY1U0s1bW9MY0tkYXpsb280aWpvNVZ4M3N4RlI2Y0hqTFFTRVZRRms4TXdaSGhJRWR5dlZrdEFrTXFXUnlSSFVEVFdySllJNDYzakU2RTBrcHJLY01GUGVNQkRFOElqSnJsQ01Ya3dncWFZblB6elFERXhNdjQweGFRcEprMHhPZEw0bVNvbUZWYzVDb1RzWm1zMFNiT3o5akcrTit2eDRtN0lLc0JjNHpsOFNYc2EwbFZWb1YwUks0b1A3a1BPT1lQRmdaZm5Bb3pLR00zZTVBRXdLbFBxbFR1ZVYwWXl6MGc3WFBWeFhDWE1uYWtmbFRwWGsrL2dNblEwZm9qUHJDSGZDUmptZWlYUFJiN0hvRWVQTUh5alFPRW9GNDExekw0N3l6R3hHcjJlOVlKTEQzakl2OGRCbEtZdkduVWYrSGVqWFltN01QZHVNUGNISmVQUDRHNlIxTi9tYnBHN05PemJzTytUeHM4VCs0NnZvd1hvVVZpMHdEZUVSS21kS3llRXo4UEdoMkdBa1p5U1JjWm9sbnJPYmovS3NZN3REWWlYNlY0bmkxTXZuWTNzN2NJdisvR0FLczRETkpyVUNOL3N6OFh2OTNYc0NZZ253L0ZTaTVLUXZQeW9tYkM4ZnJDblhscVFBK1JCZk1wMjVWckF4V3dvYkwySThYYXpNU0FQa0xvYXFVUEtXck50Q3BDSXFZa2o2QWpSeitIekVUYTM2WGh5am1WTG1pb2lWTHhBUmJna0IwaDZzUzlFNU04N0JVaUxHbWxSSTEyNy9hTkdKbExNYytjNktpUElOSEltcDVCUVdxbEtreDJFRzlaeC9CK2hNVFFYd3BlZVVHK3hDNkpZdVVGVU90S21NbTdFQlZCQ0xMWEFLRCtYemlrOTRBR1RRZUJKbGdROFArcmUreEZiTHgrRlM1Y3lHVE52ZVdaTXhrZDM5ei9mdi9tK0l5Y1NucWlSRE4vSitCUGtVUGdpN3lORk5aQWIzMVA4YWZ4RzR6Y2F2M0drOGZQa042SnpoVkkweXN2b3RjTjZTNU1VWUl6bUMwU0NJa2U0TjlOaEFvQWZwYUpCV1p5emNqU3ovVXhsR1Q0c2lFWVpJWWRuWkNJTHd5Yko4YXZlR21sTHNqU2RjL1RYOFlWY28vblB6ZFFrU1ozck1MTVAyMjg0VTdZT29Gbk9aYnhJRDNoUW53UVUxMFpTV3ROczFvdjBoSHJJSE1ibkpFTmVpNFByWXlsbXhwaVdPQ05XNTcwdE1sU09NTE9LVm1SWUdtdnRoQXlqWGhaci9iSWdjdzFBdms5L0dnNXVPTGpoNENPTm55ME9qbEhJK1hxVzRYWWUzSE8yaG90blFidmptN04rMkVwNDRyQWJrdUhXM0JDYUxKc09LczIxRWIwblplc3gxeGdMYkEyQ3k1SzQ1Z2xGVXlRQysrOTdZMnhwQ3RQUmhDaHN6bkJoT3lSZm5NczFQZU5taTVVOUxGM1oxRHVsY3pXQ25Nclp2NXlSZlg3MXdpRjBOVkZTcmh0ZURHdTFLeit6aFNsNGF6ZTVVdFVCNTBicDJXUVBkV3MyRTRYVFBsdXBwTVhTYWdicEdkMWVZa3pCd0RtRHJFUmJhaWRQRDdtdG1QbmR5cGtYNzF5OWxuYzUrWCtWdXR4TVlZalV1ZEtWMHdTdGlEMFRuVGVxVDhKZHJNdWhFZ3JZL0dHY1UvWk1BVXRCTy9kdStBUzBEb0tsenBNVFk0MmJZWnpTV2xNYnJlUmlka2RUYWk4ZTlmNm0vNFJSbHBhTlNKMWZxQ0szenZiUlZMdWhTMVB0bW1yM3BQSHpWTzIwQU1xVUlrbnZWV250dFBTUVRyNmp5TVdLQ0R6dWJOdXd3b3hxMGlzRDZPcE5HK1ByZFc5UHd1UUt4cncvY2ZLc0t1M0lDVys0SHJNTlNGYnRyTVdPSVZBOWxuU0NqR1lBUlFxTjJkb1lVcXZnaEgxaXd0aWpVcTUrbDR4d1J2SEhoQTZ3MkMwM1BlUm0xY0llVmk1c2VzaHRQd1JEdmNJQXNheWZyQklyZDkxbnJDV3lKaFJyanFseUI5anphRUlvUUJvdWZBTm9vVzVlR3h0TnF6VndJWFdBOGl3YVk2MUNHdkljVkFsSEFacTR2SjEwRGtHVzdrMTZ5czBXcTNtbzBLMDdQVndnYUtteW1SRzlOVldjd0YzcEJwNUpFNitqdyt3bzlzMmd0Q1cxWnJyaDcyL3Jkc0pwMWhxdFJmSzdKOEMwTXFjdkFrTmExZ2ZuZ2hMYXNYelgzbXE5ODZaRTdKWW9wbjVhMnVzRm1ZT2lOd0xsaHdUQXRYTTBDWVZQUFh1b2c2ZVVkYnQ2V3RwazVnT1V3ZklTNldmQ1RDaWM0by9hV3VXaFBrZ21JRUdYcTgyR0N3RFZ6bjRrUVZaSmw4R3A4NjY0akZxZWxoZEkxak53c1dHaDlzNWZGVzQ0cTNpM1NKa2x3RDJvTTQ1dlNZdGR3b1k5cDdXMzBuaVZGUEZFYVMvdVhFa1J1MWlkTU9mTFEwdEZQalFqaXRnR2hNVXFpVFdLemtRUmV5SERSOHVGbzMwS1hLdGppSDJPdWpSZ2phbjFrQTlEY0xTNHNrSVFRRHBuM21na2NYT1FiK3h4WTQ4ZnQydnNNYmRja045SFNzMEJUTktTdDY3Y3NGM0dFOWZ5SVVGSmlJcmxnTzlkdUlMcXVaRENSYmlwYUh0WXUyRHBLUjBSSitRb3c2M1VSbnFxZ3RhSjhmZ2t1WFlQaWtmOG0wUnRvRndqUDVOTFNkQTdBeXJpc2hJUWtNTUNQaTZBcEZ4L0tqbzNNQ3RVdzJhdFBVelZiQllGb09Temh1dFJWbGs1ZHFheXdBank3Q0h1SmVJQ1RUWThRM3N6S09nWUZDeTFOWjFTYlFRWW9mWkZWZzBDTlhKWklsOUZ2dDlzc2JTSGxVdWJIbkxiTHdhbXRIcTlHVURqRWpNQWdtY1ByQlRsdTdkRFZGamd5Tnl4OXFwb1FkcHdqTVlWVnUrc2pudTlyMTV2dzVZVEh6NGxsZFVMN0tZam5YTm54amJNSit3UzI0R2w5bmJCZkhTOEh0Z2pGQTNKL2MzQjRVcG4zMDR5c0NEaUt0YTJ5ZlE2T3JkbFV2RkZzekpCeUhBeGNPZHBZTWJyS0VDdE9LYVJORllnbExPWmhESFhJSExrSE5YUHlrYnl4M0doWTY4MFZZbmlteTNXOTdCcWZkTWpCc3N3WlY4K0grQld2WGV6RTBZbWcyTTNEZ2dRY1BjcklmcHdNaGlUaWt5OXFJbXAvc0Z5TENWNUdBVHdqZ2RZb09Na1lkSktMeGZBdERBeEM5bnNHajRJS2k3OWtaNXlzOEVTSDlZdWNYcEtyMVFabFcxbVlVMkNFcklBZXd0dmxHRkJMc01YV1E0QXJzQkhmN1dDZXJQRkFUdHNjc0I2OXdBZDlFQTI4Y29ZTTFRSDdEb1BmZ0hXY3RyWWNFNlZyb2pUbnQreFBhd2J0TGwxUXdtTmlnWmNoVW9ObjFCRnlRNm5DRGxidGd5MzYzbHlHVHNSODVzTjE0MnlxTEdvNW1GT0FCUjY1WHN6WHVBNGw4d3RQV0JrM3NDb1NMSGpUbjNCRGg5MHdHVUZPNXA1bzVrM21ubWptVGVlTkc3bWphN3RONE5ySlJtZkU3WkNnRU55WjBmNGNNZDJqaFY5Tkt0emV3WHRMUnc5STRRbHZsc1pIZXhNYlpCQTFGeHB4QUo2cUxkU1VOaEw5QndFQUVxYWNwMTNmM2RPb1dJQ1EvYk5RcjFsTXVOemozN3R4MzJWRGt0cWMwaFBRam5IV2hnNE42eFJNYVJYZ2tCeFVtSUltTlVXK1FFdGNGalNBY1F6SUE3dmdibmN6UHlBQWRKYjR0cU9KTkc0K2hwOFZpbWtoWkErdXVEYlJ3cEJnL1Qxa1A3NzlNT1EzZ3lJL2w3SG40Ym9HNkp2aVA1STR3OEEwZStGMnNmWDZKTENFYUZ2S2dqYis0Vm9YMnd0T2h2K1ZRYTRPcS8zT0dRZHJFdkNsS0hCM3FiSzZHbkVlVGhKT2JzQXp5c1JLM3J3b2locDdjN20vOGg0RTQzQzQySzRrNVgxNWg0VVhoSVQ0TWFTM0R0aVlldnYvaW9CdlQ1RHdsSDBudE91Skh0SUhaNEhFSjdZMkV0VTZOYS9oS0czaHQranJMSjEyVWExOEpvNGwwN1FCbEl3UXhXYVY4SW8veWpGZmsyQ2ZtOGM1eDFyYVA0bEV2UlM0TFErd1gwYW9tK0kva1M3aHVpNTVRSWF6enFUNCtGa0xPN3F5ckh4ZVdJUVpFejNhTmtRTGhVczhCQ0wrUzRESkdXZkErUEswNmVucDFSSEo2eGF5L1NZMnlHd1FLSHFTM3Fsd0FLbERWS1YzdE43MDFnbFJ6NGdCc09qdG5TNzZBWmR1YnRXZ1BOMjJGeHJDV1M5cjZZU0FNUVo3RWdwWFplUjVhYjNOa0tWdlZLOFY2b3VHUGt3K0N3QjVZUG1wQ1pkZGRMNkhLYzJSM3VUUkt3YXlWMnZQNFVEbjVVd3FZbzk1Yys0MjlwSjNpZ0hXdFpsRitsMzI4TEl1ZEdyQlpzZFUrZmtZRmdYNUVHOVQ1V0tlSjJ6SGhzcTkzdE96N2pkWWtINm5RWXJJZSswSjcxNzRKRVY0VE5nMWNpQlMxUjhyVnRrTEhuS0tvTVBTMXc4c2ZTUW15MlcrTkNwSDZoWi9WRmhZdldTZk8ySzNLMWNrVE51TlpvVTM5SG5wZ0M1SU1ac3JBZ3YyZU4xYTN2WTRyUU51eXlKYjMwSHRzNkpmTmhrN2ZuRWVpdTkyMXh5VnlkVWx4cFZIaEtScnc4RWhiaXFPYWRGMktYTmJkeTFaM2RFNEN5b2toUXJ4SEFFbUN2MllVMVB1TmxpV1E4cmx6VTk1SGJOUXR6MUkzQUdPUkZId0U3YkoxT3Zyd0N3ZkdNcGZIOWVNNTZVb05YZVlRWXVLREEyTDdIeVlCY1UvNDRwbWxTT0ZDVHQ2NVdncFN0N1dMbXk2U0g5V2FXZ0Vua09tbFIxVVhoM3ZjdVJ6KzdDR01TMEw5L2ljK1ZPUkVpOGJCOVE2a0RWZytPVXdSQXNNNlZoZGRCWnViWGxwRDVLSnNnNU5ya1pjZ3V1ajVWVFN3KzYyV0toRDF1TnBvK1Y4WUNzbG1PTXRGK1lmMEJ4UGE3RUUyaUZXTEh4K3lka1hFay9YYVhOeVd4dWM3SXhxeDNIS2Fwd1lGUmxZWVNBTDlGa0lReldRbEcweFFJbk11TTl4MHRIcEdQcjRrSk1qQVdSSE5KbXJaYTFjU0Vrbkh2c0JsWmpkaktFSEE3WHpFNnROc0tURHMyMDFFeExSeHUvZk5PU1VFb2oweTVTVzdRTEVranM1a2RtQlRtWHl3Wm9xUmFFYnBNZzc5aHNFRFFhdTNuNmkzcENMaU9FUlhFaHFIS0dIZktxT0MxMmVzaEF5TWtjMGVGdFVGN3JDVGtTU2hPSFBrY25xZitmdmJmcmtlTkdzb2IvaWpEM2s4T0lJSU1Nd005RmQrdUJMM2V3dTgvaW5VdVBMQVBHREN4QmEvLy9sMlJWQnJPa3JrcVNWZG1WWmJIN1JqTk9za2tta3p3blBrNVVhM0RrVGw2dVdvd2pUWFJCMVBkSUVCanVMYVJ3M2R0TnBocEVmVEZzZkhYOWhPMjJLeDBDcDQ2bURaUWV1WllGcHUyeEgzZXU2V3c0am1lZnJta0F4KzFHRFQ4NWR1clZFay9HZDFRMTdGaUY3WXJpV2ZCY2F1SzVsTlRVYnRDSXI4YVMra0k1TkFoK2JWWWxvbW40QkdVUjJFcGpFTURSTlEwR2kwOFpLT24vTm0vVGVDWkhkcTFEOFRLclBXMVZxZEVueVdDVjVXRnZObkJXdFlmd0lySFZsRTlqS043NnBzY1laVUZRODkzaTNnYTQrNzU4S3p5V24zMjYxWG9leldrUXRDWnMydU1NY3pCdG0wSUpRbEpJbWJ0QkQramJQWEMzVVgyOGg3M0ozOXplaEVtdVhMUHdnS3gzVmRVdGx6b2tscTFlYlNhSmh4NmxURzVlaVROSjd1aFk0Mm1MUitIOVdvTVQwZVJCVGNPUkVzeVp5QzFaaTVnaXRMcUZTRHloN3Q5aGNPbzFPUDNFNlZmam5Nbk1jYzRmS1AwT1M5U3dSQTFMMUNzUFA2WWxLdDVSYklJZTI4R0hOcW5uV1lLQmhZdGp4U0xYaDZkc1lxQjY4NnlzcmtFbUhUanlhakV5Z0JFWmQwUUhUU0xGcitXODgvZXVKYlZFUGoxMnRJSjY3bDZaN2Q2Znh5NTlzK0gyRlltbUNJNkx5VU1jU0dORklwcFN5S0JpNVNDT3FVbzNvOE01R3p5cmRUVmxSSE5iMWZxSWxRTnJVS3c0SzZFVks2ZW9PUkVOYTJvSHk1SHdoSkVVZUMxWUZwQmNLR0VHeTVvVStFK1hmZ2RZSG1CNWdPVlhIbjVNc053bVN3WUJpcUM1QjdsNVBtQ3p0a1M1WWg5SXF5OE51N2d4SkFJcDdKRUpGMU9FazlrWTcrNWNsN1JsTHkyaHpaMEI4WnQ5QXJ2RXZiS0JWalU2TUJwTmpTS3V5dTY2cU1RNWNhUVhHa3pyTFR1empWZzF4QmVLS2t6SEJyalJSSXdURkNrTU1SRUMrMGJZRzN0QTUvcFJMeUhadnBqRWxVWDZybER2aC94YnBEQklwVEErcE4rQmVnZnFIYWozbFllL0I5UWJyeDh0ZU9nY2VYTm5TekFtQTQyb2NWUzRUUURpM2pyVkJSMTBSS3lsdVA5U1hNSmEzNUJjdUJXV1R6VUQxUklLUGZYRmxvRG5vZER3RlovR0h0R3dtSnVqNGF3KzdyVytwTEZpZmFzZE9FeUNSc05oNHZmai9EWWhFMjRLRGt1UWJVVERVbFZtcHBTbWoyZVR5bUF3c2JXdHluQXBqZHBUTng2MnlidUJmYlZiQmg1K0RHbTRnWWNISG43OXp3MDhmSHk0T1huSHhidlB6U2lHQVRvRWV1Nld1bk55eGZaVWtTNjM2d09CcjZUYzZsQmxxNHdqOU9IV3loVE5iK0tOOXRGZXdPT1BYejc5OFhrR2ozQno4TWpKdXFmV1podTNhV1BWUDRqMHhNK3Znd2l5V01jbThRUGt6RUw4MkFWczB4UUdGMXRwZVVKTEh1c3N2aWZKM2JBUVRtOVA3ZzZCTzJOdDN3UTQvdjNMcDkvalZmcnJwOTlXWnZTdkl4ajhueVBzTy84M1Y3dDhDN1M2am1FR1Ryd1dKeDRZUWMwSnZPUUE5TUY5OEJWLzdHL3pYL3NlZ09oWjB3R3VuLzY1ZzVvYklEKzRTTG93d1dqcFlNSWdOVTZxM01mU2htRElsWVN2Z0s3R2hKQTdxYndOOHJNL0ZvVjNuMExLWmlGQTUyZGRuWXBSNjYzZ1k4TlM0WXBkOEZBNzZKTWtER09OYVVuQ1dQUXdsNThBenkyeFpibUh5dmd5ZmJZQy9xeGZGUG1wUytkMmZxRG43RDZNODNWclErdlp3aWI5VnB3dFZhYUUvR2oxTmFGUHQxd1YycWpsdXRCR2JWZEdidFovYmVUbXZWZUhEcm5GekpBYjFaM3doOEhWbi9MNStZYVQvakNVeWo5UWMrTG41NnJNRDhzbjEwd1ErZGtXTThTeFFiMHBJamRvTVVjYy8wSzlTV0p1VUcyV3lBMnFUUlA1NmVNQkhxbVBMM2RYU2pGb29KVzVvNVpzMWpvelJYNjBtaUNYMmRRTm9nemFUVUxHekFaeFQxNmtWbmJpTUp0NkV0OHpteWtwMzZuUEFDMGIyNkpQWHVhNVJDaE5xZzNiVGpBNXVWQWRmTjZnTkNrYWwvbnhCSUUxRjlTekNOWWlpVGVZNWhKa3R0alF5dnlTTUlFQnhWa21DUm0ycWNWcy9pTGY5aFNwTTdHdEdhcE9IanAvQVowM1dPWC9lcGEyMEdhMEJTYjBSaDE1YUl6VTZQM2xQaFlHck9ReFZUa1ZFd1I4VFlCZDdxV1R0eGpMS21ET2tUaFVsZVhWVG1iTllJdGN4SXJpMUd1eVlYSW5KNzVRSm9mK0N1S1NoUmFERE9ZeW1NdGdMbWNiRGVheWVISXdsM01OT3BpTFNhVjdWR1E5NGtpeExRNngzTkhqTXBkNDRkamc5UEpCZERzQ3ZFbm8zWGdkSFFLMVNSVXRweGtDZXBoN0N0YUVOaUg3clNjcUlndFRiT0FzVWRreDBTVVkyeFZESzBDemw3cEVVZzJCbEpzQnRoWHcyUG9OdnZFcDhoRE14VzdHWEZJdXU5ZThld1pnN3FBdUdGc2FOMU1YUlBCY2s3eWZlK21pTHFscUVxbmdBQ1VuZkx2TGhaSWZYcFB3azdIRDlGQ1h3MWo0Q3VvQ2FRYllrdG1VZXhqTTVhVHBrcmtjZmdaek9kOXNNSmZ5L0dBdWM0UHZrcm5FZThCYmplZ1N0QVF0ZVMyNW8vMHdGNXd3bE5tNGxEbmY1NlJJRUZndkpaSldCZCtOY1dJN2NVa1djUTB3QkV2N2NpMzVPRHhXdGRIQTVQcmUyaEtLN1lpNFlDUmpwTm5uSG9STml5YjJjbjRJcFZaU3NNeCtSMHg3Q2FkNytWa3dZa0doTFJqVFZvNXo2d20rOFZuNUVQek1iUmdRWnluSHJ4MTJRN0J6bVkwbWZrYVRqZnRTSGRmQ0VHcnFTZVZldXZpWm04QndLVXdianpaYkV5U3RuY3lhd0pabzVtZGc0NGRSelNwUGhZbUJ2MkpYcmZ3c0RjUU5mamI0MmVCbjV4b05mclo0Y3ZDemN3MjZZdUt3Q0JjNWc2NFRHcWViajF5cDJSQXNCR3JEVnBzeXQ2U2dMMW9SMVFFeDlUSzN3SXZxaldSMzVZMWFRcG8rakV3cFJ0M1B3Q0J3a21EZHovemlOZ3NJUWF2K0FodlRPODhDMjNiRUFWcTVOMHlPRFJRbEUyLzN4R2hTNUZFRTFlb2NUZGk0ajVyZWxOTDBUbWRIaCtXZXFGdk9YdjM3bDArZkx5YlYvOWZIZjBmY2tIREcrbzEyNlBJSVRkWVRFQzhPNEVJSzd1ckFxd2RkUGVBTGczMTlvSmNIV1RYQXFzR2RHZGkzZ3pxZnVIeWhMdlZGZHI3MG1CcmpGcFdXMExPN0ZEYTVqUERrZVBwcFRXYXdITXdsUXJ0R3ZRdmQ1akFGMFlwakRrSDRrcFZnSVdMREUyZE5yY1BaUjhFYzNiOW5SblJDcTlQcFVzR3FsMHc2VEtrMmUwM3E4VnJLOFNYR2ZKNGxYMDR0emluRlAzNzV2SkpWZkNHYitGWG0zY1MyRzdLRzF5bHZOYzJ0cHJZTmRMYUR3amJUMXViczM1YXMzNHZadml0OHQ0YmoxdkRhaTF6MkVuODliNnhjS1pXMmFxUmNHaWNsRmRqUStocUdaQzJBL014cHVKYnJXbU9GWEVhSE9PUWlqMkNDb2JVMDRuSWt2blpFWGRxQXl4UFJlaksxY2w1OXgySnVXYUhHc0daUXZHeElQR3RBYkRZY2RoZ01Uei9SL0hQaEUxMDFFTllaQnBzTWdrMkd3RVlEWUtmaHI4dmcxMlRvcXpEdzFScjJhZzE2cTRhOE5RUGV1dUd1eG1CWGJhaXJOdEJWRythcURYTFZocmc2QTV5bWtVVThPQjlvMW51cUxtU3NxcG1CMVZCanhOaTVNT1dLM3N5Nm9hMnlTdXc4RWJHaThZbk00RjF0VkdtcFFJQUtzQUZhaW5ROVhidVV6OWNzWmU3aDVUaUhlUGxyRllYSVdreXRhZUJZWlh1aTRIMHhDRmh6OU9HdnZjeUtrckdOYnhPd3BLMkpxUzRLZlh5WjN3Q1ArcmNvSktvQ3l5NlFiM3VMR0xkQktYTVZHU0JCdFk3Wnk1VnpmOTh6OTZxWFYyZm8rZisraG95MVJ0RWZadGtzNjJDZWVud1B2c3FLV0NPZzlqYmpuNXdybVJOR3JEYzFyNzVtL0cwZmo3ZStDR29UU0xWSGZFNTBjZDZwN0t3aEVsT3Z4ZmZVdlliUFY2eGg3dURsYUx3aG1rc2JUZ2FsL2g1NGYwd3dBV2RMa3E1enFaNzhIYjZqdjZhYTQvRUU5c2ZVMi95L3dUYUVWZFhZckcvODhhUXhDbmdvcGRvTkFSQzIzc1dSWitwbEhtOVZ4RkFIS200Nm1UdUNvNHVqdkdoUXYyQklQMlBhUFd0R1dLa2kyV1JHUUcrcDZHZHhXTTFCV1pvUlhCTEtuOG0rSU1GcUZrZXJOU0Z1VVMzelNwNkRYYlZ5TEt3SlpQUytkOGFoVzFNSlA3VW9RQ3E4MUdGUjhKTUx3WjhtcFF5TFFySW9tUHd6TEFyRG9qQXNDbTl1VVVnT000b0h2RUk0TU1SWXEwMVRCMW5XVFFkTnQ3eXpSWG1hZmFEcVdBN1ZyZzdXcUlzdC9pc0kxSlFPdVRYd2o3Y3NzVVlYU1RqZzRDYThBcXdDeXhGNGlzRWE1SnM3bU5teko1anZwSWg5SE5mR2poL2dmeXFQSHRkZklSUEZlOTlXTS9pWGExZmh5QUJDWEFhTnlEYU9BbEJOQXZYdG1YUkJUYzFNV2hIVEhTaDBSUURuWVpoMkVxZVM0QkljWWswQzB1MDV5K1luMWx2aStjY0oxYmhRcnJNeVZBT09lVUlYWXlFS2svQkplRjdMRnpFR2M3R2tUME40eGlrT1h3dktjRzVDTnZPR3MwSjBVY3ArU1JpNEpnMTl5Uk1vblFXbUpyVmhvNENNRVRCUkhoMEJFenNNbUdDelVpbXR3ZEloUHQ1anFqamhMYUtzWlhNdHppZExrd1A5d2xPY3Fyc1VySlZiTjFrNmJKaEVzRmc2QUM1R3RtbmpmeHdidTZBS2ZoRWRadHRXdGFrai8yMm9WUzVmSG1HWWFveUgyanBvZndaVFIxTzlzNU1QK09OUEgzNldYLzd5N3RBMGgrL2xVbWNmOFo5eE53Mmp5RENLREtQSTJ4dEY5bWo0V0Y1VmJmVFNKcE9IYXJCSjBoNitnM3ZtaXZFdnJ0a2QwMk9jUEJsTlNqYVJrMXFzczBQY1piaDc0c0Jua2Q1S1diTUdwRWQyUXRVSFJ5ZGcxdkxmbCtuNmZySnFKM01FZ3JmRmVRQjJDaVU3MzBlZTY2dHhub09KcVdCWU9oZzM2MTFhZm9LdmFvL1Z3VHdJazlkWTQ0SHl2dTVraWZMK0NmNURRdUxIaXJZNVhpakR2QThjL29rL0Q1ZzNZTjZBZWJ1RmVVUko0a2pkSk1HenFidlhiNHIva2dpVkE3MkZqSEVXME5hSzZSNW5VdTZ4T3dDcHhSWGNCZ0J4c3NYdllOZzVEalZTWVhzWi90dUdkRzI5cVhlQkMxY0tIamJnd2hxWFJHNVIwQ0Q3aVVGZDBKSUVtOWZxZ3JUQndTcjNoRGFaWDJjd3FyOXJVOXJvV28zRlpqZkZvdEhpYjM0bklVMi9waGY0NDVlZmZ2NzE0MisvLytYZC9LL0RmMDNmeEU5ZklrRDg5Y3NoQy9WQzM0Y0IvZjdwODd2LytPV1gvLzM0KzhxaitmRVRpNkY4eUVWVkRqRFVtaGxLWG9xaE9xeGQrcVBWZ3dMVE5xeWZQLzcwSVVVSkhvWUZPcXlmZjVKZmNLWEk3cVdSRFFnOE54c1FlRURnZTBGZzVDa2dGZTFaOXFZdVpPcTJKdEF3R2RCc0EyL1JRVnZFMVBMbXZnTUFQc1VhMWFBZEo4bVNvOGVybmVlci9XM1JiMGdGeWRTQUp1aHh6NGtOVysvckVTSDBiWVFRbXdzRi9Tb2poRkFtNDVXV1lDUmNWS25sNG1SaVdSaHBjWlpjdVRaWUNGTTlDMUhWVTBmQlhTcHRzVERNY3NvTjFCSkVKc3hseUN1MFhHeWNnYU1LVUg3aWVKY3BXRmRqa2gxaUxpTTJhY1FtM1NnMjZlUUlYS2tNMUpLRjVWUFpNbFgydHV3YlBGWXArTWV5ZXBRaThwQWJKMkc1ZUNxQytvMlFxU0VKQysyRXJCWTlhOWo2Rm1zRlVDcVRWU04xdFdpcGY5aFhDMGMvdHNuaU10Y2JuUG5pMEZwT3ZkeW80ZVRMejE4Ni9SWVBQQllaUDNzcVZ1anhWMm54djM0NjFnanduemtiMXp6bHVXbWw0djdpY0h6bGdGb1ozbytYanFpMURkdDdOQzVhZHh5UHVYWEZFYW5QcmZEQWRTMzlpenI2WFJyNmpjZG1ibEt2cTk0cWF0OHNhTjhoWm4rRmtIMjNpSDNYa1pvYk5oNnJ1YzNhMGJwNGFQWG9iRkRHYjFIRnIxTEVyMUhEUCs4aXV5Q3NldEpCZXdtVW5ISEhHbEJvSXRQMjJGR2tNbW1rU2xGZkRVUlFjeHpuWHJxS29DQk1BZTFzdy9LQzBsRUV4ZUxrUkwxL3dYdHJlNHFnSk5nYlNqR1ZuaW9vZHJJTEVhMzJLaWdWUy9mZ1ZWQ2FJcmEwcytXWjg4R2tYNDNjeXRJUEI3OFdwZCtLdzJnVVRCa0ZVMGJCRkcxUTV6N1RCbitPZ2lsSm5TK2U5Wm9UQlFaTnRUaVJkdldQcnkvTkhaVktPY0VFZmNVMXdtUkxvWVI0TTl0cVJjZkQvRFl1U25IMS9IWlJqYUs5VENmWVJmMTNrNlFXWkU5bFIvZndaZTJwcnNaWlByQ2lNcTRkdFBNQm1DdzRwNEdwRGl4aFYwMUVJcThLV1lhRGQ3U1dacUhkOVBFQm5GSU4yaG5LcHorNVpzTSs2ZVNBd2ptU0FFMnVZc2VydVNIYXh3a2Q4TWI3Y0FVYmdDa2VUNkUySDBON0dHemc4czhKR3hCSXY4b0dTTm5BUDEzNkhXemdmTFBCQnNyemd3M01EYjVQTnRBSVRMSXU3bXdvb2xUNGEwZkFmM241UHpBdXZuNGFtRjROcVJpSWdBdTFhbXh2TUwvV1BiY0VZM3VxRGZqR244NURJUHNWNFYvdG9CM1owK1NEMGFCUElFKzJBOWhEUlBQV3pUQWJEYStuVDJzdlhiZ2VaR0lqOHgvMGdEWlVEM3RwNXpjbE5EUkVZRTlyOGpuYXlZbGljQkJUblYvOVZRK0hNTUpjMDg0T1lMOGhzUCtZZndaK1A5OXM0UGZ5L01EdmM0T0IzeTgvM3dSd044WHB5NnU4RCtEQ2hPS2NnZ0VNd2pVWncyVitteUxERzh4dkFWTWVHUEtHeVZ0UjhCTThHS3BKbHQvcGJHNUtEdThOMUM4STZKNTAwQVBVVTBsTmRZSlFtS3NJTlZyZ0hiTld0ekFSN2J2QUQ0RFVlU3I2MzhJRU5VR1R1WXNUbkM0R2ZHMGEvRmM5SE0vSEpFWS93bkcyeE9rL2Nmb3RCbmhOTS85QTZYY0ErUFBOQm9Bdnp3OEFQemY0UGdGOExpRmdRU1dGREVNUXFxMTlvWjN0Q2QyWCsvOGFkRCt2Q0RGaDJCRUlUdWgrdnVBbG9wdGEyYXZUT1M3eHpZNG0xNHFKVTZFUm85WFVtZGpEcmlLbDd2QnhQUUw4aHhYWmV1MmdIZjY3Q1VSbTdBb2hDRnpLVUQvcFk1RkFQd1ZCOXNydkU0dllQL2dubmxoWVkvcWRpNVBvZ1A4cHFGK3VDYi9KTlZScFdPbTNSUDhqR0grZy85Y0dOOUQvdTRIK0szNW1MSmxrMnJWa2U0VE5kdHZBbFcwRDc1c3hNRElhdmFjY3VhcGlBR1UydTRMQ1M4eXlJMFMvd0dPZFcyc0tpRjdsTllDRVlWZk9samYraEI0QzM2OFVLOUFPZXN6N1JBRkRnZWJyWmFxMGs0WHV3UlMvZGMxY05XTFIxWWUwOUNIOE1IRXBCYzQrTUt6Vk5UanA1SEJpMmNtWFFKeklkWkg3QW5HWUJhN0p0NDI4Ty9ocXZWdnRZVUQ4eXo4akVHY2crWGx3QThtL0cwaSs0a2RoaUY2THZWWnZDMEZGSThtSVVJMytwM2F5ZFZJdFdDNkZaNDBsZ2RwQ3g2ZnozRVdNZmJJTVI3NVJra21OZCtKNlp6UUJCOUZDdVliaTVkNzQ3bmJGWkpiZ2JFZE1aZ2VmMkVOZy81V0NGTnJCZDVSZEN4RzNRN0dJcDJDaWFxOUVpZTJ4K1F5Y2ZYOUd5RjNTMEQzcFpLVFhQaGo0SCttMWd4VzhOcmpCQ3Q0TlZsRHhNOUpyWDVuZUxxRC9TSzg5bmMxSXI2MmZ6TDJoL1lXaUZpY2RmRWRSK3pnQmFFS3Z0UVlrOUNCN2c2eFY5QklqV2RPQTEwNUczUDZESWZzUnR6K1EvV3VERzhqKzNVRDJGVDhqYnYvY05FYmMvdDBtTitMMnowNzFUeFhYczFMU1NUdm9zZTFINEtrZnI3SGVlYWxXcEY4STdOajRtV21oT1RMV21ZMU4renc1MUpLVWJJdzlmdGt0QkFBNURWWDlBeFpDbDhCTy9Qdk9lcjRtc01kUEpEQmk5OTl0eVFCRzdQNWdBSzhOYmpDQWQ0TUJWUHdVa0JJQVZPN2JJRmlQRHh5K3YwUUF2UVRBc09yTEdROGVjRWVvTXRLVGtCVUtEeHdnb0pIT2FVWVM0RFhjUjhDTFBMRDlmNG5ZOXNSbzd2QjVQUVFGcUtoZm1Edm9vUUFRTk0vRFdCUzRXUEQ2cEpQQ0FDUXlaTlFzV0JBVzd6ZGxBSFlDYjBuL29BUG05c2grVEIreW5TM3Zsa3lBdnVBZUo2YUVGZmFWMHZJQkNBWURHQXhnTUlCdmh6d1l3T0s1d1FBdU5OaGRkSStaQ0ptOElocXlRR1pYQVQ1Ni8rOEFaMTB4Q3dmS1FzUmJkNVQ0YnAyTlJNeHBOVWRSTEhrYmRvV1BMVWRDbzJIVUpCQ2tGbkI4UGRNQzJmWkVBZDcrKzNvSUJyQmRPVjJNREo0MHdOOXo1QUFkeFhSakx6Wm9scXhOdWIzVjRUUjlQb0NJazhHcTR6RXkrM3JSb2NJQWNBS1cyWE5oSFROM2lYZW1zVndYM2g5WDNzSUlBdHFTQUl6YzNyVm1BK2VYNXdmT254dDhsemgvZVN0MlJvd3Zic1FkQWY1azlESWFaU0ZDREgzMVN2MlVTczlyWWlWSGFMcVZSZnpsankvTkx4QmtJc0haUWlnSXdmY0JaUmY3Y1dIMnpxTURjQzJVSUhmMGRLdVZmNzdCeXVlT1h1WVJCZFVra2NpYnNEbEM2bjNxaUNmd0paZ2FneWRvRS8ydmY4TmRlejdWVDFKOEJzUklmWHZoOW1TM1oyc254NGgzR25FZjkxVGNrMzBmTVU1TVFZcm9Kb2FtcXRlNW82ZGJMZkZ6SXdGOE9Td0dFbURKUHdCenFLTGNzWXRyMys2Mm03WFpsNGVSdE9rcmRHSXA3TWdCU3hQN1VyOGJ2SFhVSjdnQWRxSlNDNDVUb2VNZDFRR1Awd3plYUNxTmQraTU4N1l4eUg3ZXpVZ2tPN0kvMlpUR0h1WjNnRWpCOUpuWjRwMXFVQ1BlMEhJd081S1hBNDdIaUlZWGVnYWl2cGVaYXVGd1VLT0k4VUE3ZXB2Z1U3ekdQTTBRNzVET1cxRW1NRER2Q292RU85SkJTWk1NR3ZRYzRnM0hmZTh5NHNtSUlCVXJSUnhJT3pLYjNwT3VQSVQ5MUc4b2ZtNE42QTREWWV3SW9jWU02VFVPdzdGRHJvNUY2TEtmb2sxZmc2WS9nalBWY1IvRmZHb25aelgzTVk0YWVpS280OXlOMFZ1bEw0V1NQSTdvaVMyTnB4L3liNG1lSUkyZStKQitoMVgxZkxOaFZTM1BENnZxM09DN3RLclNKRlFjWlI1OUNIMlFjM2xmN3NpNDJpNWdRUkJVRGQwR2czdWlleEVSZW1EbG9oNnQyMEU2WHU5c2xqaXRXMG9RTTVJODRBd1F2MFdrUWUvOGR2QnRQUVFUQ052RlVrT0MvMEhwUGdlbzFpVlpaRlBHOVY4WVdaaXdIbFgzeXFsRUZEL2JycXh6d2JYWFFlS0pRbFowUE5wL3dXRlBMTFdibkFRTFYzQ0JOQkNCUVFZMkpRTVBFa3FkM0hXREQzdzk1TUVIRnM4TlBuQ2h3ZTZpcVpPVjAyakdqZ21HclcxekhOVEQvejdQTElNRWxhUXp6aEZUbitoSUNtbTJDdWVNR1BKTlBwTGMwMVBqSWovZllwRnpUMGZmckJHSmFFTFh3OFNyMlllK0dBTkl5MW1FcUFPeVlkd3F5S0RuNVlkREphSVpnSHZBVHZVU210Q2dnaUIwaHB1RVduSkhUNGNsUSsrdFpzbUJOYUhaTTM3Y0VvUTJxSTNiRURlSHdMd2NsZ2lzaENWSGFRL0tlWDlZb3FSRFBtK0dTRXdsdEowREcrOEZpYXRkdnFFQXhOeTg4ditZV1oyaGVjWEllQmRhSW10eVIwL0h6QVlvL3F0ZzRzblU3SWgvUG96SUpxK21XZ1VnUjFsMWJJWmJyTkZ4TTZSUmxBZ3RObTV2bThGQjBIbDZjbjE3SWVsZWl2cGJ4Tm1tU2dhNW42ZGJMZnp6SVI3QWhhRFoydVFpNzJvZTBjdU5WdWo5OVN2MEJqZUU5MUlxRGtlaWF6dURZUlkyZ2hZVFRlN2g2VVlyL255alBUbnZBQ0VOamd4NDJLQjlXNEFXaWcvc3Q5c0NQU2JWNUd2VkVGQlBudnNnQXNEazdHeUpqRDJ5M1NybXF5djJkbUVJNnpTMTVoQUwzUTdPTnFsdDVINmViclRlejlldmQrN241ZXFWZVgvc3dlWXFGWWVWa1Vnd05ydnNlamI0MWE4ZUorZTlxc21oQVpZMm1ML3gzbzRjRHhYQ2loWDBmVEZ3bU1wUktZNENGeHoyOGJ1cmx2ejVCa3VlTzVxM2Q1elQ4VjZLZE04MUw4Mzd3M2d3VWxDTlN2Wm9UWnRiYk5zOVRqbktSL0ZtY0xZdnBDelZRVUt3WENLNWJlQ20rT3V0TjN1OFN5UG5uZ0ZMdkpUSjk1Wkx1M2FxdWErbkd5My84dzNIOUhJTWY4ZmlzM0hZSG82Zk4vNWZrNFJXRUh1OCtmNTZrRUgxb2JHdXdjNEMxSzgyMmoyRVgxRzJ5OURtaEdNVnhNZ2NkZDBXWVlnVFcwMWpzc3p6ZGJOaC9UVkR4Vmx1VEx0VEVTUHE4cUtlU1d1ZDZTcTlUQ20wZFQ3RnVnSU1zd0hzTkVSeE9CVy9UNmZpaUREOFpzakRvN2g0Ym5nVUx6VFluVWN4VWcwUjlaQ2t0SisyckxKdC9ZazBKZmVaUnRWWTczMmY2YmhoV2JwOGh0Y3RZKzduWlhieTZVMXRTQXh6SDRWTXN1eVJRaFlsMFJESTdjb1luQ1ZZbFZ1QjkyUTczKzBFNUZnelVDTHJGakdtbDF0ZHYrRzYwbmh0U285RFhRMG1TMzMyc1gwazhXSktoQ3VpU3M1YjdFdlFUdm1nWHBYTkVFSGNubFFXSXFzZ1VnWWRPVENadnFCVG41aXVXbXJKQ0ZHZnhmY1dLLzk4ZzVYUEhiMGNXWXlnYXJZRm9BNHYvUHRqQkxNeitvMmdqVVI2VDZiZnRCZEtWWTZBUG5UNnZDRWt2bFlTVTluc1NHcDdRY1k3WFJ0MklsdUtsMUFxY1A5bm1oNVBnYldzaXJjMmE5ZnRabnJ4ZFBDcUl1Q2RtUFpvcEZrNVRzMHBPMG9Dd0dTK1Y0Kzh0MEsrejhFWWtnOVdCYllwaU4zVHRRTXlHVmIzb0Rjc29jOHV6Wk9QR0ZNOUh5S2hMNlRpRnV2K2ZQMjY1MzVlYm5VTnZqOWN6TTRTNnNWTThZTGZreThtMVdWVzhSTVRIRnZwOUtpbnQrOUw1S2FudVNEc1RyYjg1RmlLRmQwRk5LWjNwa2t2Q010TXhmaE9ySFdEeFgrK3hlTG5ubzZPbUVRK3RTZHZmYTh2Sm80SnBlZ0tPWXNlTjl2NVhjSEdiMnJxeVAwODNXd25QdDlzSng0ampTTlU5NnFiWTVBTnRvdTJITis3b3pJN2pneDRDK2ZibmIxVmFEYlV3M0FwMG5UZVovRktsZXJTSE1WZEZkbVhrMFhFc2NXdDNWVTRGWlUvNnp4MnlBbW5QbENuamk3TVFXek5naGpPQkhXZGRmaXIwampLdHo3OFZjTmZWZFZvK0t2T05Ccitxc1dUdzE5MXJzR2IxQk5KeE5kcGlRb0RFYVEyWmVOc0xJR3h2UDRmdUtLSW02d1BxdlVnRWxlOHQzaTRsYUIrS0JiWVRpYTVyd0M4ZDZBWkNjWjJTZ0F1NGRxT3pHSHRvV3FwcXR5TUFzbGFoMjA2eHJ1YXpTM09pa2NJdlV0YUpSdVJHWnZFU1F0cGRuYjJiN1dTR1IrMFJIZ2tNd3diRjBpUEpMYkV6U0VnVkVjTUxzbE1KTkVscGxWY3FLN29ja0ptQUttSUJQYVJHUklhWkdaTE12TnovbFV5d3pPWCtlalM3K0F5NTVzTkxsT2VIMXhtYmpDNHpPWG45MU1CZlhuRGQxZEF4Nkk0aFFaYk0vSTIxbXhIRWxPSVRBRFhOODBsaU5rVHhFODEvd2dMeURYQnBEaWtUckxHZ2JTeWhrZTNKNDN2clQ2dmg0RDR1Qm5FbDhsUy9DcVU4ODBTbkcyaWZUQUYwdktIYU1uejVnaS82SVZic01LMkdlSHpGSnhUblJtd2tTWmdCOEsza3dlUkt3QyttMlJSaFhFQS9GSDhjTmxvQVBrempRYVFYenc1Z1B5NUJqMUFQZ25DQ3FuV1drckNsRDVFdFF1TUh5YnhyRkdmNGt6ZzNuSnBLYkJrdnV0QU5LdDFIekZpU3lqVEs3N2hmYWwxU05ZM3hTYm5mbzd5UXBGMStDSzhFa0o3WHNBeHNTaGlldzAvQkdGMmZabEZWNjNOVVpYQ0N1SkNESUhOWnZxREhadjgrcGVmMUR0RTM3NDQ2KzJlSWlEalYydzBibDRza2V1czVMVEE2cjNpV1Zjc3Rlb0poU0tiNVlNMHhSYm1qbFEzeXhSbG9xVGoxUndKL2Y2YVZkbGNiV0p5UUtRdVN1TWl0K29VSVltdkRVVXplcnp3M05FKzluY3J2MC9mZ3dwQmVZZkI5c1d1cDdxZjRxaDRDVk14cGI2c1A4bW45YndiNDZrUGZidTZZU25lejErQnd5Szk2ZzN1U2ZVdDJhZ0ttakxrblBRRkU2UXFXMEhQUUJPM3MyOUs5TnkrTXUwYkE4ZjgvTk90MXZnb0M0U0lwUGw2Qm9LWDltemF1VFl0Z3l0eDdSZzNwdlFkejdkTmE3MjNOWSsycThFeDJXQkQyWUFrSGY1NmlsZGhoSnFhUkJDRXFOb3kxbGVOajlPcFZmQUFDbmJJNVhDOEs5VjZIYi9FckJQWWJNOUwrVXRvWjhqZFY0OVA0ampDU1EvRG9IZGJnNTZBNU5kNzlOaVRoaC8vMDZYZlllazczMnhZK3Nyenc5STNOL2hPTFgzR0JKdmkyb3A2Q0xOdjExNStwWndkUlpLOFZYR096bXAyQVZXNFZaenpEeHlmdk1RNTNUcTdJR3JPNGdoVEg5blp2WVJzZTVyR3JyNnZoL0QwMjgyNEFVM0FUdDBBQUZha28xUzN6WEttV3BnbmtFSGN0a0FmMnNrV09CMUNtQ3NCTlpJRGoycWFjYzVZMTBNT2t0MnlpTHowaGZNYUtMYWFRUTYrSlFldFZHRDQ5dGVhRGNSZm5oK0lmMjd3WFNMKzVTWFlHKytLaS9KQlpBeFJXNUxVcmtwd0w2L3pQUUhIUnlRbE85aGJlNEs0UDM3NTlNZm52My81OVBuU1FmZkRmMzM4ZHp4ZTAzRzgvdUVmdWp5ZTRQOXp0QnllYXhBbmNHa0E1d2QvSHB1N2RXeGVoY3RQYW1aajBQZ09hMFN3SmxWdEtXeWZ4Rk5OQ1lWMTl1alZ2WHcvMTBMeFJjaHRMbkUyRStZVTRWc2xiTEtBNEM1eU50VTBjWWhnYTRqRGFYMXN0Z0MyQVg2ZjJPV3pTbE5MYmV4YTJGMER1ZGZoOWtXbzNRV3pPeUYySzd5dWhOYjFzTG9aVWpmRDZRNG9mUVdNN29iUXpmQzVFanEzd09ZV3lGd0ZsMnVnY2gxTXJvWElUZkM0Q1JvM3dlSW1TTndFaCt1aGNBdStxc1ZXbFppMkhsTnBNVFc5SEZ2d2xKWVJkbDV6VW9CVGtraXR0YVVTUjNYTUoxZk9tM1BSTExaUGEzbmYxd0wyamVhVG9rUEVnWWJmR1FNZXBVbjFXRVZ6MFJTSmFFTldhbUh2VmxPNzhmZXgrdWRYTWZrS0hyOEFaMWR4ZURVR3I4YmZGN0QzNndNOXdkeTU3WXk1K1RMbVhzWGJKM1drS0dnVkkwbTFwTmMwN3BaMmI1d0VOTTNTUTVBMU9ZZ2FpTDJBMTVSRFdWV0Jqenl0d2VzQ3JTbEU0amgvUDJ3clRQSmZGWWdDd1Zxajlva3hHK0pJQzZSZitXWnIwUFFha3I2TW9uK0lPKzczdUpWLy9mVGJoZEgvNjhjdm40K2crUEltdnRqYldiVGVqTlMvUmVrWFlWNGRqRzZDMEUzd3VSRTZkOExtTHNqOE5WeHVaenYwd1gzd0szL2tiL05mT1h0VXI3NmhXdnhkaTcxWGNmY2E1ajV2OVBBM04zcmdaQWhMU0hzS1Y0WWFqOTR5NGRoTjFtb1pXbkl5dzQ1Yld6MHcxYWtKTTRvVUVrYzErZEduamtjTDg2M0RTS1pHRS9YVTUyaWdsUFJ1TlhyNHlhTWxHVWFQcG1QQTVKOWg5QmhHajJIMGVPWGh4elI2SkhsRG8zcnJXYSsvSlRuajN0YVFTUmkxeG9hd0MwMTFsT1lNR3N1ZU5ZT0dESEs0TTlWZW9vRjJjd2pZU1Vwd2tIQ29ybUM5bFpGbjhxR1VCMGlKdjAwWmljZFpMZUROL1kwOHlJWVZheG5BUTYzdjloY1ZSTVhoaFMzQkE5bDQ0bHNGcnpBUTRvL1V5dGh1dDgvZTVqQzdwK25xTENrSk55Y2xjUTBqVHRlaVNvWUlDS29jbkNlc3hMR1o3VERFeVFDOURTdHhrNWhpU1E0d1o1bzJzQklPemlvck9XenVKbG9TcnhMeXhyZEltMzdGUzBMUmtoaTg1T3pQcVhraS93eGVNbmpKNENXdlBQeVl2T1RrNm1tSHdIZGpKRmVPT3lKQ1ZsVndzVWpWeGErMmc3cEpDRUl2Y0RCaXFBUHBMbERBL2NGN0FDeXlNVVl3aU90dzBGSkVNOG85Z3hPb3JtcTZBL0NlNUVFY2FVVXBZeVB5cWE0cnVkbWIyZnliM3lWd2w1c0RkeitsbzBPRitnT3MrazF6KzRMYXcwVEJhUVFseENOZ293aEt4TWtVb2M5QWJIMVZzT2VQQzNlcktCRjNnRVJWQTEyQWRvbzhGa0l2WnJmSlR6d0NLSWN2WVc0d01QdkE3SzgrL0IxZ2RoQW1GWlkzeU5aMllFVVhJWm5YVWpWc2ZOYlZxd1FtbTRCNk41RVBRVXZFbzNXMlJXZndodkNrWi9STE1OQ0JxcWFBekNvQmFTUWlYVk9ya2JjRG9MdEVNdmRuSGlUSVJWYlBPQXc5SHF1NEh5TjJuN3RoQ2xacVJmVTJtOXI5UC8wOVludXFLS3JjaU8zREJQRUFtdGNvcnJrY0Y3b0IzTWZ6UzlrQmlJQjFXNEY3UXEyWEhpd2JxaWxKc0FEM0dGdVJ4bEpTVml0b0F2YzIwb3VGeGtFenVFZGZKQVFIdUQvN013enlyellaNEg2QSsyOGVmbFJ3SDQveW9DZHBSRElNMEI3RndaUEUrMGF2QkFqejdYVTNjTy9qR1cvY2ZNY0VzVjB4UlBjQ1hrczAwQVB1S1FuNmw5Z25BZjlZNEw0Z21idUQrL3QvSDd0RXdCV1ZlSnZEVW9SUmloZ3ZzWlcxcktYY1E0SEFQQ0U2alIrUCtOZllxbGlQSG9VQVFNMEdva0FoVklYMUZ3anM0eDdIa3NjRW5tdDBoNytLU2dsZ3BUZGFuaVlBZEMzcVhBTUVEeEJjbWd3UVBFRHdOdzgvS2doZTNEdzljTXQ1WTRvcEZaeUgrdERzamVKVnJwcVJpNmduT00xU2QwNUNiWldORGNNN3hKZXNaQ01FYkZzcVRjMUFyQ0NFZTBQTHBtRURlaTI5S2NGYWMrOFgwdmFCTUFlLytFSk1Eby80TTJ5b3UxSEV1eDVhdTZRa0ZaV0RXelhMcHNUM1NrVXFGT0JHMFRKd2sxaFF1NzRIdTVGVkhsSjJFTS9tZitNdGVtemtKSklLWWMrVVJKQ2hhcVFubElRbEdOOXJsL2VUZU1NdDVZRUhKUm1VcERRWmxHUlFrbThlZmxSS1loeWg5NXFMU0FIWXROUTV1M3NPTC9raW5pOXg5RjEyYkcrRlNsVTFjbkIzWmJNRkpPaElCSENUeVVEbG1BbGc1ZTdSNVpPTjYycExVSEVBMzFLelF1ZWxLT2VCYUZVY3RuY2x0ekRjUDFIM0RULzdYV0w0aW5xQnpSaWVBNEF1S0VjSUxsWGhLa3UzQWdYU1JIZXdtY3B1QU9IREZLUkU4RkFhYVpVRFpPbFZzS3lCTlV3eUZ4ZHNnZkRCR2lmWTcxVVE4TU9yTU9MbUI0UWZFUDdTdzM5NkNCOHZIbSsxSEpnazdaWU84K0prdlFOTjJUS3hSK1I2eUxnUnRDODNhanNFWGw2bTk0YUtrd0dJZUt0RWJuTncwbFN5YmZhWGhOakxiTGdTSUs0dVpyRURGSHczRS9ZZXZwQmRvdUNLeW5pdEtEaE1OcWdhbG84N3ZhWmE5aGxSNENwTTJZeCtaU0owTWcrUkhGbHV0RisvSXRGYkQzeGxRa3VtdCtCR216eHdiajF3N3pCZGE1T0Jld2Z1L2ViaEI4VzlQQVd2d1NNQzJKVUtKNEZVUHdCSTZrc1cxNExlbHorK3RFM0xUOVphVU5PdFlydzI4R3NocTVJY0xVbngzMDJsNko1dXNNRFBWeTV3N3VSbFhoS25OVEVrQWkvVGhKM2ZIN0Z6TUVRNkVtOGFUT0oxTDdIblhaTndtUmdZMzU3MWlEeGgwY0JnUUtpTzJjbWRQTTFMakNxRUlmSGZwdjFsK3dtRVhLa1A0N2w2aVhNbkw3ZFlrL2RYcmtuMXkyNGxJZW03THRYaUxUbHUvNjZUeUtDcWhYRDhETUs5TlRQenZxR3liM3o3SVJ3aFA0dVdvQk94M3Q0d2FhRnpWb202ekNOeWtmaTFHeUMrWlRMM204K0NsWFZNSk9ra0YyZWlqejkzRGdxOGJqNDhHYWV4UTVDcUg5NzZJK3E0QjVBMCtVY0l1M0xmQWRTRkRlbndyVTNxejUwOFhiV3V6OWV0YSs3ajVUZ0M1NC9uQ1V6R3pLazViVGM5QlRZelIwN0pKdzNLd2hzZC9pbjczR3JLVWNBZ0hZTFB0ek9ndFc3UXRpamNnQzZvbEs0QndYenZ0ZTdGYTVmc3VXSGdMOGRRVmJCZWlncUZEN2J0T250Zis1WTJ3cE1KRTZUUVJ2WHFXOFBVSTJrZlAwRTJHdU1KNllYV0J1M21icDRhMXY3NU5wdm0rQW9SR0YwWk9mQ3NBZEwwQ3VQMUg4OFFYVWRnbStIQWZjK1FlL1BkWFpxd055Z2duWFMwdmFySWVBc2RObXhMS2drb0lZUnRRckZUSElmUnNIRWlscXFCTGczWlhDSXdqTXRGalpxTTJXa0V4RmNZc3hGVXIyY1lzOC8rakNDT1Y1c01ZL1l3Wm4vejhHTWFzdytJdzRzaU4zRWRwc0Q3UldIN2FXa3Y0VnpFb2htYklIajF5d0tpdUZ1YmdUcDR1UzloRzZraW9yUnJjcmhFNk1NQ2MvbHFPcG83VWZ1czQwVjVFdHNXclhzMHhoTXN0Tmp4VUdpNjNUNTcxWm9jS2JwakJuM1hjVml1WGpkbU0vdXN3cjZPR3VJOFJSeFVhbEltSmVuNzJ6RDc1N09Fc1BjMlhuS2k0cnIxVGR6QjdZWnpDeWwwcWlRMng5UDF6cHFYS1pVaDZNY1lVdW42OW9Dd1hIUklDd1p4cElRM1B6UGJZNjJZOUtBeVFvNU1lN0FWcHRlbDd6eWVVNDd2ckN1VjVzVkY2a3JJbXpiRHdpRnMzU2RkZ1BtZGV3L3UzcUdKTFlQbmVLTG9xdzFwT1I1STdBdmpQa0t0R213RHVVZGFlNU9xREpBcjlqR2VoWnp1aDQ3ZUNyUG1aenNzaWhTL3JtSUxUWm5xOVk2QTNNL1JwRWdtY0NnbVJVL09kcGdVYndKczdtQmhzeHVrU3RrSnFaUzVJMkZzdExEbCs4RVYwMVU4U3JjcE1CS21aTDJiRFZ4RUhFSmJxbFNjS3hpMXVDWWl3SzBpeEg0Q0NMNVhmdzJTcmZpcm1vTER5UFphczZXUkxaajArNWQzLy8zcmI3OUh1aEwvOVo4ZmY0bi9aVmplY3BOaGVSdVd0MjhlZmxUTG0yTXFZcDRaeGJRVHNmdFozbWhpS0hWckhXT0h3emZlVWQ1VGtmUlBCcGw3bTk1U1pTeU5ZSlhrMVc0M0tkckpXMUUzTG9KMzJCRWFTWk40eFJvU1psTlZpK1V0QWg0SHBkaTEyRmt6cWNueWR1V1N2RCtNSkhKcHRieWhzYWFoUnVSR2xyY0ZIT3l3dkVFRVdNVXlHbGs2M3JwZWZkZmVWY2RxZkZIVUlhMndoTGdkc2R1OWEvbzhPMmFGZGFkNVY1MW1tUHQ0dWNVaXZPOWRoTTIyYVRwcDFZNGZUMXJYRVppZlhPNVdKUjRrUlhIY1cyQXgzbi9lbDl4VWt1QTdVbE5UQ0NOcXJSTS9xK0RmMFRyUk1uaU9iMFVERVR5amxTYkh5TUU0TVlHTlRLOFlIRVJNanY5dC9QamlTa0pScC9PQlppVy9KcXRGdzBjV1p4K1B6ZmtFalV6YU5KeWcyM3hycmFxZjRveWFvWkJOd0h2RGw3ZENsZm5aRHRzWU9zUlNsUTNBdWZZVFB2WmlQV2hLUTdhTStTWmIvNE5ieGpaSW44YkpGb2huUGJGcExFMkF5WEduVnMvNGxua2pHVkNZeW9tWmtsbE1XK0hkZU9qRSsxUDFTb05EYnBVUTRyVC9GRlEzMjhWUzhKbjd2b1BQZnZ6eTA4Ky9mdnp0OTcrOG0vOTErUC9UbWZqVGw3KzhlLy9ybDQ4ZmZ2LzEwMi8vNXk5eXNldkRtSDcvOVBuZGYvenl5LzkrL0gxbEpOcWttTndzLzVKL3ZqVzVIZi8vOVVNaS9mMm1NWUpwSGFVeHA2T0VtNDl5R0JDSEFYSCs4OE9BZUxIbm5SZ1FJZDRlZ2pQUkRkYXoyNllDMkRiMlE1aTg4MFVwMUFUcDBjWWhmOUNQbkwzVFNZai8zbGFZQlpicVVGQ2RUQ2lwdHNZR1M5V1VOdmZ5ZEJ3REZwM3lTQTdGZHVRd1RaWWpGRlNjSFh1RTZyemYzTTNMVmVzeHA4U0FCTFVSRzhLazVYOXZrOHhWcjNnSmxlOGQ0d2JaNmxDUzNnazZoQUJ3QXRHUFVJS2dQRkNFQzRRVUdqWGo4WkNpVSs4ZG9mZFdCL3M5RTZ0Ky9QTHBqODkvLy9McDh6bHM4TU4vZmZ4M1JDRUpzVnkrUHc5ZEhRRk9mUEsvLy9QLy9kOVhINDZEUGZkSFh4L281VUZXRGJCcWNHY0c5dTJnVGt3Q3VjMXNFcmlRam5iUkZGQk1BQ2lUS1NtY2lBWXZGdWhlVUg4blNVZWhoTldnWEtUVWE1eS9jSDJYWEZZa3l0VU5IbDFnWjRha0pKOGxEcU5FcDVyZ0xzVytMTGs5Mk5qeUszWis1czB1RThva2ZxWXVWSEQ2TlM1L2ljT2Y1KzQveEszeis0RXhueG5wdjM3ODh2bEl3Yy92d3JPOXZHb1RhTElGZkdzRE9FdUQxaWxtTmJXc3BwUU5WTEtEUWpaVHg2OHA0Mm9jMGFucTNBZjN3Vi9vL0c5ejc2K2VrUmRYdjRaejFuRE5peHp6RXJjOGZ3THlaYVBvcWtGMGNSTDZaTDlVWDVsbHY2YlR1TXpCemNWOVN5WGNlQnF1R1VKcmpLQUxBNmlieUtnajNTR1R2WFJPYStQRFFXVW5aQldqc29abm9ZRkxlM0Z4T2xLRWk1cjR1OGJYVGs3SStJYzl1VXFyWjQzRmM4M2FlZG5TZWRiSzJXemhiRGpaRG90U1pkdHBNWjQxR2M0YWpXYWRCck11WTFuenFaY2JOWng4K2ZsTHA5L2lnWXNuWEtYbHJkYnF0bXB4VzdPMm5UOFYvYzFkUmN2VEVScjFDUlpuNHpZYXU2OGRVTldxQks4Y1VmVk9vYmFqY2RHNjQzak1yZjkwVHFGMXUvandQVnpyZTZnNlVuUER4bU0xdDFrN1doY1BQYjV6NDZ4M1Bxd2Z1Ym1EbW1NM1A2aEhiOEtUekZ3TXNxbWFUbzM3TzNkVHp1R2tuaUphTWdnQ3pXRzNGZSs0OGtqT3orcXhuTUxwVUxPVXZhRFlHdWx6N1dST0RYYWk5V3lEVDBMNHRhTStLUUJrVFp4eGkzYk1vb3RqZUsrMTRxVGh0TTQ5Vko3WStteUZIVy85NU01UFhUcTk4d005Si9oaG5LK252THg3Ly9Ieng5OStQamlyczdXaDljejVZTkp2UE9uaXR4MjdCWmtkM2o5VCtxMDRqS3I4MmZuUjZudEZuMjY1VzdSUnkvMmlqZHJ1bU55cy81N0p6WHZ2R2gxeWk2ODdONnE3RWc2RHE3OFc4dk1OVjhOaEtMWFF2dUtLeU05VitjQ1hUNjc1d2ZPekxiN3dZNE42ZjNodTBPSVRQLzZGZXIvNDNLRGFONTRiVlB2SDg5TmFCVDJlOVNvVURBYU5hNG1IekYzOTQrdExzeWt1dnM1L25oK3RkaFF0WjdqQUJDMit5T1hNYkJFSGlEZXpwYWE0M3pvbjJCM25WN2tmTjU1SDY2Q1RlajdZRXVUSzNyVUZoMi85WG5id1pkVzVYOWVjbUNjUG5UK296enN6ODM4OXl3ZGtNejRBa3dXbnlwekdnU1dzTWNua1hnb2RvRlNLcytRUGNQRHVLQ0swR1IvSTRTbXE2SkgrNUpvTis2U1RBd3BQdXFTYUs4UXBBN0dMRG5qam01TGNGejBjSTNiaThSUnFuSDhuUFF3MmNQbm5oQTBJcEY5bEE2UnM0Sjh1L1E0MmNMN1pZQVBsK2NFRzVnYmZKeHRvQkNhUVRHeXF3V0tDcmM1T3ozMXNDL3lYbC84RDQrTHJwNEhwMVpSb0h3SFhGcVM2TDl5L0JHTWJnT0czbXNhMW44NGpJUHVVS3JRUnNxZkpCNk9GRUlBODJRNWdEeW1BWExYYjBMRFVRK1F1WEE4eXNSSE42QVcwb1hyWVN6dS9RWTM2Q3hIWUgvUGQyNEE5SkpGNkxadmJBK3hkSEFkNk80RDloc0QrWS80WitQMThzNEhmeS9NRHY4OE5CbjYvL0h3VHdOMFVweSt2OGo2QW0wUnhuQXBCQVFhcHJ2OSttTitteVBBRzgxdkFsQWVHdkNHSmZpbjRDUjVNbTNyUnZtWnpVM0o0YjZBT0d3TDFZRXErQ0ZDQXFscEl1Wk9sQlQ2VkpWQWxtWWoyWGVBSFFPbzgrYUlMeHdRMVFaTzVpeE9jbnVTSytDb0R2QTlrUmpqT2xqajlKMDYveFFDditoTWZLUDBPQUgrKzJRRHc1ZmtCNE9jRzN5ZUFUNVlkWjJHK0w0MWhDRUl0S2VlNXN6MmgrM0wvWDRQdVZaQ0tDY09PUUhCQzl5b2FHZEZOaS9Ka21lTVMzK3hvY3EyWUdDZjBSZktWaVgyMUVzVmJ6T1llSDlkRHdIL2NEUDY3cERXcmhjMUNFS2lSemN0OUxQTG5weUNvd3B1QWlVWHNIL3dUVHl5c01mM09CZWtKeDA5Qi9YSk4rQTJta0VVYVZ2b3QwZjhJeGgvby83WEJEZlQvYnFEL2lwOFpTNUlweFpNNHd1YW1lbGE1by8wZy8vYkFEbVJVbGF5SStHZk40bjJBeDhiWkxESExqaEQ5QW85MWJxMHBJUHBGaFZoaDJKV3o1WTAvb1lmQTl4V1Y0bklIUGVaOW9xQks0eEdhejlKMlRRRGZUdkZiMTh4Vkl4WmRmVWhMSDhJUEUzc05zR2NmR0M0cFozM1R5ZUhFc3BNdmdUaVI2eUwzQmVJd0MxeVRieHQ1ZC9DaHBaUmM3bUZBL01zL0l4Qm5JUGw1Y0FQSnZ4dEl2dUpIWVloZWk3MVdid3RCTlNQSmlGVFhyYytkYkoxVUM1Ylp6Q1k1WTBtZ3BmaGFtZWN1WXV5VFpUanlqWkpNYXJ3VDF6dWpDVGlJMFlyUUZDLzN4bmUzS3lhekJHYzdZakk3K01RZUF2dFgxTUxKSFh4SDJiVVFjVHNVaTNnS0pxcjJTcFRZSHB2UHdObjNaNFNPMmQwanZmYlBCLzVIZXUxZ0JhOE5ickNDZDRNVlZQeU05TnBYcHJjTDZEL1NhMDluTTlKcjZ5ZHpiMmgvb2FiRlNRZmZVZFErVHFsazZpemZiZzFJNkVIMkpoZTlQQ0o3RHFzYThOckppTnQvTUdRLzR2WUhzbjl0Y0FQWnZ4dkl2dUpueE8yZm04YUkyNy9iNUViYy90bXAvcW5pZWxaS09ta0hQYmI5Q0R6MTR6WFdPeS9WaXZRTGdSMGJQelAweXNPc014dWI5bmx5cU5WaDJSaDcvTEpiQ0FCeUdxcjZCeXlFTG9HZCtQZWQ5WHhOWUkrZlNHREU3ci9ia2dHTTJQM0JBRjRiM0dBQTd3WURxUGdwSUNVQXFOeTNRYkFlSHpoOGY0a0FlZ21BWWRXWE14NDg0STVRWmFRbmdZMXlnSkRLcHZkTk01SUFyK0UrQWw3a2dlMy9TOFMySjBaemg4L3JJU2hBUmYzQzNFRVBCWUNnZVI3R1lnU2kxUnIwaFFGSVpNaW9XYkFnTFA1U3FlbVRYcm9ZZ0ozQVc5SS82SUM1UGJJZjA0ZHNaOHU3SlJPZ0w3akhpU2xoaFgybHRId0Fnc0VBQmdNWURPRGJJUThHc0hodU1JQUxEWFlYM1dNbVFpYXZpSVlza05sVmdJL2UvenZBV1ZmTXdvR3lFUEhXSFNXK1cyY2pFWE5helZFVVM5NkdYZUZqeTVIUWFCZzFDUVNwQlJ4Zno3UkF0ajFSZ0xmL3ZoNkNBV3hYVGhjamd5Y044UGNjT1VCSE1kM1lpdzJhSld0VGJtOTFPRTJmRHlEaVpMRHFlSXpNdmw1MHFEQUFuSUJsOWx4WXg4eGQ0cDFwTE5lRjk4ZVZ0ekNDZ0xZa0FDTzNkNjNad1BubCtZSHo1d2JmSmM1ZjNvcWRFZU9MRzNGSGdEOFp2WXhHV1lnUVExKzlVaitsMHZPYVdNa1JtbTVsRVgvNTQwdnpDd1NaU0hDMkVBcEM4SDFBMmNWK1hKaTk4K2dBWEFzbHlCMDkzV3JsbjIrdzhybWpsM2xFUVRWSkpQSW1iSTZRZXA4NjRnbDhDYWJHNEFuYVJQL3IzM0RYbmsvMWt4U2ZBVEZTMzE2NFBkbnQyZHJKTWVLZFJ0ekhQUlgzWk45SGpCTlRrQ0s2aWFHcDZuWHU2T2xXUy96Y1NBQmZEb3VCQkZqeUQ4QWNxaWgzN09MYXQ3dnRabTMyNVdFa2Jmb0tuVmdLTzNMQTBzUysxTzhHYngzMUNTNkFuYWpVZ3VOVTZIaEhkY0RqTklNM21rcmpIWHJ1dkcwTXNwOTNNeExKanV4UE5xV3hoL2tkSUZJd2ZXYTJlS2NhMUlnM3RCek1qdVRsZ09NeG91R0Zub0dvNzJXbVdqZ2MxQ2hpUE5DTzNpYjRGSzh4VHpQRU82VHpWcFFKRE15N3dpTHhqblJRMGlTREJqMkhlTU54Mzd1TWVESWlTTVZLRVFmU2pzeW05NlFyRDJFL2xRM0Z6NjBCM1dFZ2pCMGgxSmdodmNaaE9IYkkxYkVJWGZaVHRPbHIwUFJIY0tZNjdxT1lUKzNrck9ZK3hsRkRUd1IxbkxzeGVxdjBwVkNTeHhFOXNhWHg5RVArTGRFVHBORVRIOUx2c0txZWJ6YXNxdVg1WVZXZEczeVhWbFdhaElxanpLTVBvUTl5THUvTEhSbFgyd1VzQ0lLcW9kdGdjRTkwTHlKQ0Q2eGMxS04xTzBqSDY1M05FcWQxU3dsaVZwQSs0QXdRdjBXa1FlLzhkdkJ0UFFJVFlMTmRMRFVrK0IrVTduT0FhbDJTUlRabFhQK0ZrWVVKNjFGMXI1eEtSUEd6N2NvNkYxeDdIU1NlS0dSRng2UDlGeHoyeEZLN3lVbXdjQVVYU0FNUkdHUmdVekx3SUtIVXlWMDMrTURYUXg1OFlQSGM0QU1YR3V3dW1qcFpPWTFtN0poZzJObzJ4MEU5L08venpESklVRWs2NHh3eDlZbU9wSkJtcTNET2lDSGY1Q1BKUFQwMUx2THpMUlk1OTNUMHpScVJpQ1owUFV5OG1uM29pekdBdEp4RmlEb2dHOGF0Z2d4NlhuNDRWQ0thQWJnSDdGUXZvUWtOS2doQ1o3aEpxQ1YzOUhSWU12VGVhcFljV0JPYVBlUEhMVUZvZzlxNERYRnpDTXpMWVluQVNsaHlsUGFnblBlSEpVbzY1UE5taU1SVVF0czVzUEZla0xqYTVSc0tRTXpOSy8rUG1kVVptbGVNakhlaEpiSW1kL1Iwekd5QTRyOEtKcDVNelk3NDU4T0liUEpxcWxVQWNwUlZ4MmE0eFJvZE4wTWFSWW5RWXVQMnRoa2NCSjJuSjllM0Y1THVwYWkvUlp4dHFtU1ErM202MWNJL0grSUJYQWlhclUwdThxN21FYjNjYUlYZVg3OUNiM0JEZUMrbDRuQWt1cll6R0daaEkyZ3gwZVFlbm02MDRzODMycFB6RGhEUzRNaUFodzNhdHdWb29makFmcnN0MEdOU1RiNVdEUUgxNUxrUElnQk16czZXeU5najI2MWl2cnBpYnhlR3NFNVRhdzZ4ME8zZ2JKUGFSdTduNlVici9YejlldWQrWHE1ZW1mZkhIbXl1VW5GWUdZa0VZN1BMcm1lRFgvM3FjWExlcTVvY0dtQnBnL2tiNyszSThWQWhyRmhCM3hjRGg2a2NsZUlvY01GaEg3Kzdhc21mYjdEa3VhTjVlOGM1SGUrbFNQZGM4OUs4UDR3SEl3WFZxR1NQMXJTNXhiYmQ0NVNqZkJSdkJtZjdRc3BTSFNRRXl5V1Myd1p1aXIvZWVyUEh1elJ5N2htd3hFdVpmRys1dEd1bm12dDZ1dEh5UDk5d1RDL0g4SGNzUGh1SDdlSDRlZVAvTlVsb0JiSEhtKyt2QnhsVUh4cnJHdXdzUVAxcW85MUQrQlZodXd4dFRqaFdRWXpNVWRkdEVZWTRzZFUwSnNzOFh6Y2IxbDh6Vkp6bHhyUTdGVEdpTGkvcW1iVFdtYTdTeTVSQ1crZFRyQ3ZBTUJ2QVRrTVVoMVB4KzNRcWpnakRiNFk4UElxTDU0Wkg4VUtEM1hrVUk5VVFVUTlKU3Z0cHl5cmIxcDlJVTNLZmFWU045ZDczbVk0YmxxWExaM2pkTXVaK1htWW5uOTdVaHNRdzkxSElKTXNlS1dSUkVnMkIzSzZNd1ZtQ1Zia1ZlRSsyODkxT1FJNDFBeVd5YmhGamVyblY5UnV1SzQzWHB2UTQxTlZnc3RSbkg5dEhFaSttUkxnaXF1Uzh4YjRFN1pRUDZsWFpEQkhFN1VsbEliSUtJbVhRa1FPVDZRczY5WW5wcXFXV2pCRDFXWHh2c2ZMUE4xajUzTkhMa2NVSXFtWmJBT3J3d3I4L1JqQTdvOThJMmtpazkyVDZUWHVoVk9VSTZFT256eHRDNG1zbE1aWE5qcVMyRjJTODA3VmhKN0tsZUFtbEF2ZC9wdW54RkZqTHFuaHJHWGFVMnAxT0I2OHFBdDZKYVk5R21wWGoxSnl5b3lRQVRPWjc5Y2g3SytUN0hJd2grV0JWWUp1QzJEMWRPeUNUWVhVUGVzTVMrdXpTUFBtSU1kWHpJUkw2UWlwdXNlN1AxNjk3N3VmbFZ0ZmcrOFBGN0N5aFhzd1VML2c5K1dKU1hXWVZQekhCc1pWT2ozcDYrNzVFYm5xYUM4THVaTXRQanFWWTBWMUFZM3BubXZTQ3NNeFVqTy9FV2pkWS9PZGJMSDd1NmVpSVNlUlRlL0xXOS9waTRwaFFpcTZRcytoeHM1M2ZGV3o4cHFhTzNNL1R6WGJpODgxMjRqSFNPRUoxcjdvNUJ0bGd1MmpMOGIwN0tyUGp5SUMzY0w3ZDIxdUZHK3BodUJScE91K3plS1ZLZFdtTzRxNks3TXZKSXVMWTR0YnVLcHlLeXA5MUhqdmtoRk1mcUZOSEYrWWd0bVpCREdlQ3VzNDYvRlZwSE9WYkgvNnE0YStxYWpUOFZXY2FEWC9WNHNuaHJ6clg0RTNxaVNUaTY3UkVoWUVJVXB1eWNUYVd3RmhlL3c5Y1VjUk4xZ2ZWZWhDSks5NWJQTnhLVUQ4VUMyd25rOXhYQU40NzBJd0VZenNsQUpkd2JVZm1zUFpRdFZSVmJrYUJaSzNETmgzalhjM21GbWZGUTRUZTBXWmt4aVp4MGtLYW5aMzlXNjFreGdjdEVSN0pETVBHQmRJamlTMXhjd2dJMVJHRFN6SVRTWFNKYVJVWHFpdTZuSkFaUUNvaWdYMWtob1FHbWRtU3pQeWNmNVhNOE14bFBycjBPN2pNK1dhRHk1VG5CNWVaR3d3dWMvbjUvVlJBWDk3dzNSWFFzU2hPb2NIV2pMeU5OZHVSeEJRaUU4RDFUWE1KWXZZRThWUE5QOElDY2swd0tRNnBrNnh4SUsyczRkSHRTZU43cTgvcklTQyszUXppeTJRcGZoWEsrV1lKempiUlBwZ0NhZmxEdE9SNWM0UmY5TUl0V0dIYmpQQjVDczZwemd6WVNCT3dBK0hieVlQSUZRRGZUYktvd2pnQS9paCt1R3cwZ1B5WlJnUElMNTRjUVA1Y2d4NGdud1JoaFZSckxTVmhTaCtpMmdYR0Q1TjQxcWhQY1Nad2I3bTBGRmd5MzNVZ210VzZqeGl4SlpUcEZkL3d2dFE2Sk91YllwTnpQMGQ1b2NnNmZCRmVDYUU5TCtDWVdCU3h2WVlmZ2pDN3ZzeWlxOWJtcUVwaEJYRWhoc0JtTS8zQmprMSsvY3RQNmgyaWIxK2M5WFpQRVpEeEt6WWFOeStXeUhWV2NscGc5Vjd4ckN1V1d2V0VRcEhOOGtHYVlndHpSNnFiWllveVVkTHhhbzZFZm4vTnFteXVOakU1SUZJWHBYR1JXM1dLa01UWGhxSVpQVjU0N21nZis3dVYzNmZ2UVlXZ3ZNTmcrMkxYVTkxUGNWUzhoS21ZVWwvV24rVFRldDZOOGRTSHZsM2RzQlR2NTYvQVlaRmU5UWIzcFBxV2JGUUZUUmx5VHZxQ0NWS1ZyYUJub0luYjJUY2xlbTVmbWZhTmdXTisvdWxXYTN5VUJVSkUwbnc5QThGTGV6YnRYSnVXd1pXNGRvd2JVL3FPNTl1bXRkN2JtdWUycThFeDJXQkQyWUFrSGY1NmlsZGhoSnFhUkJDRXFOb3kxbGVOajlPcFZmQUFDbmJJNVhDOEs5VjZIYi9FckJQWWJNOUwrVXRvWjhqZFY0OVA0ampDU1EvRG9IZGJnNTZBNU5kNzlOaVRoaC8vMDZYZlllazczMnhZK3Nyenc5STNOL2hPTFgzR0JKdmkyb3A2Q0xOdjExNStwWndkUlpLOFZYR096bXAyQVZXNFZaenpEeHlmdk1RNTNUcTdJR3JPNGdoVEg5blp2WVJzZTVyR3JyNnZoL0QwODJiY2dDWmdwMjRBQUN2U1VhcmJaamxUTGN3VHlDQnVXNkFQN1dRTG5BNGh6SldBR3NtQlJ6WE5PR2VzNnlFSHlXNVpSRjc2d25rTkZGdk5JQWZma29OV0tqQjgrMnZOQnVJdnp3L0VQemY0TGhILzhoTHNqWGZGUmZrZ01vYW9MVWxxVnlXNGw5ZjVub0RqSTVLU0hleXRQVUhjSDc5OCt1UHozNzk4K256cG9Qdmh2ejcrT3g2djZUaGUvL0FQWFI1UDhQODVXZzdQTllnVHVEU0E4NE0vajgzOU9qYXZ3dVVuTmJNeGFIeUhOU0pZazZxMkZMWlA0cW1taE1JNmUvVHFYcjZmYTZINEl1UTJsemliQ1hPSzhLMFNObGxBY0JjNW0ycWFPRVN3TmNUaHRENDJXd0RiQUw5UDdQSlpwYW1sTm5ZdDdLNkIzT3R3K3lMVTdvTFpuUkM3RlY1WFF1dDZXTjBNcVp2aGRBZVV2Z0pHZDBQb1p2aGNDWjFiWUhNTFpLNkN5elZRdVE0bTEwTGtKbmpjQkkyYllIRVRKRzZDdy9WUXVBVmYxV0tyU2t4Ymo2bTBtSnBlamkxNFNzc0lPNjg1S2NBcFNhVFcybEtKb3pybWt5dm56YmxvRnR1bnRienZhd0g3UnZOSjBTSGlRTVB2akFHUDBxUjZyS0s1YUlwRXRDRXJ0YkIzcTZuZCtQdFkvZk9ybUh3RmoxK0FzNnM0dkJxRFYrUHZDOWo3OVlHZVlPN2Nkc2JjNFRMbVhzWGJKM1drS0dnVkkwbTFwTmMwN3BaMmI1d0VOTTNTUTVBMU9ZZ2FpTDJBMTVSRFdWV0Jqenl0d2VzQ3JTbEU0amgvUDJ3clRQSmZGWWdDd1Zxajlva3hHK0pJQzZSZitXWnIwUFFha3I2TW9uK0lPKzczdUpWLy9mVGJoZEgvNjhjdm40K2crUEltdnRqYldiVGVqTlMvUmVrWFlWNGRqRzZDMEUzd3VSRTZkOExtTHNqOE5WeHVaenYwd1gzd0szL2tiL05mT1h0VXI3NmhXdnhkaTcxWGNmY2E1ajV2OUpDYkd6MXdNb1FscEQyRkswT05SMitaY093bWE3VU1MVG1aWWNldHJSNlk2dFNFR1VVS2lhT2EvT2hUeDZPRitkWmhKRk9qaVhycWN6UlFTbnEzR2ozODVOR1NES05IMHpGZzhzOHdlZ3lqeHpCNnZQTHdZeG85a3J5aFViMzFyTmZma3B4eGIydklKSXhhWTBQWWhhWTZTbk1HaldYUG1rRkRCam5jbVdvdjBVQzdPUVRzSkNVNFNEaFVWN0RleXNneitWREtBNlRFMzZhTXhPT3NGdkRtL2tZZVpNT0t0UXpnb2RaMys0c0tvdUx3d3BiZ2dXdzg4YTJDVnhnSThVZHFaV3kzMjJkdmM1amQwM1IxanBSNGMzTlNFdGN3NG5RdHFtU0lnS0RLd1huQ1NoeWIyUTVEbkF6UTI3QVNONGtwbHVRQWM2WnBBeXZoNEt5eWtzUG1icUlsOFNvaGIzeUx0T2xYdkNRVUxZbkJTODcrbkpvbjhzL2dKWU9YREY3eXlzT1B5VXRPcnA1MkNIdzNSbkxsdUNNaVpGVUZGNHRVWGZ4cU82aWJoQ0QwQWdjamhqcVE3Z0lGM0IrOEI4QWlHMk1FZzdnT0J5MUZOS1BjTXppQjZxcW1Pd0R2U1I3RWtWYVVNallpbitxNmtwdTltYzIvK1YwQ2Q3ZzVjUGRUT2pwVXFEL0FxdDgwdHkrb1BVd1VuRVpRUWp3Q05vcWdSSnhNRWZvTXhOWlhCWHYrdUhDM2loSnhCMGhVTmRBRmFLZklZeUgwWW5hYi9NUWpnSEw0RXVZR0E3TVB6UDdxdzk4QlpnZGhVbUY1ZzJ4dEIxWjBFWko1TFZYRHhtZGR2VXBnc2dtb2R4UDVFTFJFUEZwblczUUdid2hQZWthL0JBTWRxR29LeUt3U2tFWWkwalcxR25rN0FMcExKSE4vNWtHQ1hHVDFqTVBRNDdHSyt6Rmk5N2ticG1DbFZsUnZzNm5kLzlQZkpiYXZLS3JjaU8zREJQRUFtdGNvcnJrY0Y3b0IzTWZ6UzlrQmlJQjFXNEY3UXEyWEhpd2JxaWxKc0FEM0dGdVJ4bEpTVml0b0F2YzIwb3VGeGtFenVFZGZKQVFIdUQvN013enlyellaNEg2QSsyOGVmbFJ3SDQveW9DZHBSRElNMEI3RndaUEUrMGF2QkFqejdYVTNjTy9qR1cvY2ZNY0VzVjB4UlBjQ1hrczAwQVB1S1FuNmw5Z25BZjlZNEw0Z21idUQrL3QvSDd0RXdCV1ZlSnZEVW9SUmloZ3ZzWlcxcktYY1E0SEFQQ0U2alIrUCtOZllxbGlQSG9VQVFNMEdva0FoVklYMUZ3anM0eDdIa3NjRW5tdDBoNytLU2dsZ3BUZGFuaVlBZEMzcVhBTUVEeEJjbWd3UVBFRHdOdzgvS2doZTNEdzljTXQ1WTRvcEZaeUgrdERzamVKVnJwcVJpNmduT00xU2QwNUNiWldORGNNN3hKZXNaQ01FYkZzcVRjMUFyQ0NFZTBQTHBtRURlaTI5S2NGYWMrOFgwdmFCTUFlLytFSU00OTJqVW02em9lNUdFZTk2YU8yU2tsUlVEbTdWTEpzUzN5c1ZxVkNBRzBYTHdFMWlRZTM2SHV4R1ZubEkyVUU4bS8rTnQraXhrWk5JS29ROVV4SkJocXFSbmxBU2xtQjhyMTNlVCtJTnQ1UUhIcFJrVUpMU1pGQ1NRVW0rZWZoUktZbHhoTjVyTGlJRllOTlM1K3p1T2J6a2kzaSt4TkYzMmJHOUZTcFYxY2pCM1pYTkZwQ2dJeEhBVFlaSmhabXNsYnRIbDA4MnJxc3RRY1VCZkV2TkNwMlhvcHdIb2xWeDJONlYzTUp3LzBUZE4venNkNG5oSytvRk5tTjREZ0M2b0J3aHVGU0ZxeXpkQ2hSSUU5M0JaaXE3QVlRUFU1QVN3VU5wcEZVT2tLVlh3YklHMWpESlhGeXdCY0lIYTV4Z3YxZEJ3QSt2d29pYkh4QitRUGhMRC8vcElYeThlTHpWY21DU3RGczZ6SXVUOVE0MFpjdkVIcEhySWVORzBMN2NxTzBRZUhtWjNoc3FUZ1lnNHEwU3VjM0JTVlBKdHRsZkVtSXZzK0ZLZ0xpNm1NVU9VUERkVE5oNytFSjJpWUlyS3VPMW91QXcyYUJxV0Q3dTlKcHEyV2RFZ2Fzd1pUUDZsWW5ReVR4RWNtUzUwWDc5aWtSdlBmQ1ZDUzJaM29JYmJmTEF1ZlhBdmNOMHJVMEc3aDI0OTV1SEh4VDM4aFM4Qm84SVlGY3FuQVJTL1FBZ3FTOVpYQXQ2WC83NDBqWXRQMWxyUVUyM2l2SGF3SytGckVweXRDVEZmemVWb251NndRSS9YN25BdVpPWGVVbWMxc1NRQ0x4TUUzWitmOFRPd1JEcFNMeHBNSW5YdmNTZWQwM0NaV0pnZkh2V0kvS0VSUU9EQWFFNlppZDM4alF2TWFvUWhzUi9tL2FYN1NjUWNxVStqT2ZxSmM2ZHZOeGlUZDVmdVNiVkw3dVZoS1R2dWxTTHQrUzQvYnRPSW9PcUZzTHhNd2ozMXN6TSs0Ykt2dkh0aDNDRS9DeGFnazdFZW52RHBJWE9XU1hxTW8vSVJlTFhib0Q0bHNuY2J6NExWdFl4a2FTVFhKeUpQdjdjT1Nqd3V2bndaSnpHRGtHcWZuanJqNmpqSGtEUzVCOGg3TXA5QjFBWE5xVER0emFwUDNmeWROVzZQbCszcnJtUGwrTUluRCtlSnpBWk02Zm10TjMwRk5qTUhEa2xuelFvQzI5MCtLZnNjNnNwUndHRGRBZyszODZBMXJwQjI2SndBN3FnVXJvR0JQTzkxN29YcjEyeTU0YUJ2eHhEVmNGNktTb1VQdGkyNit4OTdWdmFDRThtVEpCQ0c5V3JidzFUajZSOS9BVFphSXducEJkYUc3U2J1M2xxV1B2bjIyeWE0eXRFWUhSbDVNQ3pCa2pUSzR6WGZ6eERkQjJCYllZRDl6MUQ3czEzZDJuQzNxQ0FkTkxSOXFvaTR5MTAyTEF0cVNTZ2hCQzJDY1ZPY1J4R3c4YUpXS29HdWpSa2M0bkFNQzRYTldveVpxY1JFRjloekVaUXZaNWh6RDc3TTRJNFhtMHlqTm5EbVAzTnc0OXB6RDRnRGkrSzNNUjFtQUx2RjRYdHA2VzloSE1SaTJac2d1RFZMd3VJNG01dEJ1cmc1YjZFYmFTS2lOS3V5ZUVTb1E4THpPV3I2V2p1Uk8yempoZmxTV3hidE83UkdFK3cwR0xIUTZIcGR2dnNWV3R5cE9pT0dmUmR4Mkc1ZXQyWXpleXpDdnM2YW9qekZIRlFxVW1abEtUdmI4UHNuODhTd3Q3YmVNbUppdXZXTjNFSHR4dk9MYVRRcVpMWUhFL1hPMnRlcGxTR29COWpTS1hyMndQQ2N0RWhMUmpFa1JMZS9NeHNqN1ZpMG9QS0NEa3k3Y0ZXbUY2WHZ2TjRUam0rczY1VW1oY1hxU3NoYjlvTUM0ZXdkWjkwQWVaMzdqMjRlNGNtdGd5ZTQ0bWlyemFrNVhnZ3NTK00rd2kxYXJBTjVCNXA3VTJxTWtDdTJNZDRGbks2SHpwNks4eWFuKzJ3S0ZMOHVvb3ROR1dxMXpzQ2NqOUhreUtad0tHWUZEMDUyMkZTdkFtd3VZZUZMZHpld21ZbnBGTG1qb1N4MGNLVzd3ZFhURmZ4S04ybXdFaVlrdlZ1Tm5BUmNRaHRxVkp4cm1EVTRwcUlBTGVLRVBzSklQaGUvVFZJdHVLdmFnb09JOXRyelpaR3RtRFM3MS9lL2ZldnYvMGU2VXI4MTM5Ky9DWCtsMkY1eTAyRzVXMVkzcjU1K0ZFdGI0NnBpSGxtRk5OT3hPNW5lYU9Kb2RTdGRZd2REdDk0UjNsUFJkSS9HV1R1YlhwTGxiRTBnbFdTVjd2ZHBHZ25iMFhkdUFqZVlVZG9KRTNpRld0SW1FMVZMWmEzQ0hnY2xHTFhZbWZOcENiTDI1Vkw4djR3a3NpbDFmS0d4cHFHR3BFYldkNFdjTEREOGdZUllCWExhR1RwZU90NjlWMTdWeDJyOFVWUmg3VENFdUoyeEc3M3J1bno3SmdWMXAzbVhYV2FZZTdqNVJhTDhMNTNFVGJicHVta1ZUdCtQR2xkUjJCK2NybGJsWGlRRk1WeGI0SEZlUDk1WDNKVFNZTHZTRTFOSVl5b3RVNzhySUovUit0RXkrQTV2aFVOUlBDTVZwb2NJd2ZqeEFRMk1yMWljQkF4T2Y2MzhlT0xLd2xGbmM0SG1wWDhtcXdXRFI5Wm5IMDhOdWNUTkRKcDAzQ0Nidk90dGFwK2lqTnFoa0kyQWU4Tlg5NEtWZVpuTzJ4ajZCQkxWVFlBNTlwUCtOaUw5YUFwRGRreTVwdHMvUTl1R1pQYlc4WndzZ1hpV1U5c0drc1RZSExjcWRVenZtWGVTQVlVcG5KaXBtUVcwMVo0Tng0NjhmNVV2ZExna0ZzbGhEanRQd1hWelhheEZIem12dS9nc3grLy9QVHpyeDkvKy8wdjcrWi9IZjcvZENiKzlPVXY3OTcvK3VYamg5OS8vZlRiLy9tTFhPejZNS2JmUDMxKzl4Ky8vUEsvSDM5ZkdZazJLU1kzeTcva24yOU5ic2YvZi8yUVNIKy9hWXhnV2tkcHpPa280ZWFqSEFiRVlVQ2MvL3d3SUY3c2VTY0dSSWkzaCtCTWRJUDE3TGFwQUxhTi9SQW03M3hSQ2pWQmVyUnh5Qi8wSTJmdmRCTGl2N2NWWm9HbE9oUlVKeE5LcXEyeHdWSTFwYzI5UEIzSGdFV25QSkpEc1IwNVRKUGxDQVVWWjhjZW9UcnZOM2Z6Y3RWNnpDa3hJRUZ0eElZd2FmbmYyeVJ6MVN0ZVF1Vjd4N2hCdGpxVXBIZUNEaUVBbkVEMEk1UWdLQThVNFFJaGhVYk5lRHlrNk5SN1IraTkxY0YrejhTcUg3OTgrdVB6Mzc5OCtud09HL3p3WHgvL0hWRklRaXlYNzg5RFYwZUFFNS84Ny8vOGYvLzMxWWZqWU0vOTBkY0hlbm1RVlFPc0d0eVpnWDA3cUJPVFFHNXpOQW1ra0lGekpvR0xwb0JpQWtDWlRFbmhSRFI0c1VEM2d2bzdTVG9LSmF3RzVTS2xYdVA4aXlDWWVMOFgvVHlPRnlOZnNrb1VraC9paWVSa1BwRThrVHQ2ck02TWFFSHV3Y1laZkVYUHo3emFaVWFaeE8vVWhRcFN2MGJtTDVINDgrVDloN2gzZmo5UTVqTWovZGVQWHo0Zk9majViWGkybDFlTkFrM0dnRytOQUdkNTBEckhyT2FXMVp5eWdVdDJjTWhtN3ZnMVoxd05KRHFWbmZ2Z1B2Z0xuZjl0N3YzVlEvTGk2dGVRemhxeWVaRmtYaUtYNTQ5QXVHd1ZYYldJTG81Q253eVk2aXl6N05lRUdwZEp1TG02YnltRkc0L0ROVXRvalJWMFlRRjFFeG4xcER0a3NwY09hbTE4T0tqc0ZCdW8vZFR3ckRSd2FTOHVUa2VLZUZFemY5Y0kyOGtKR2Yrd0oxZHA5cXd4ZWE2Wk95K2JPcythT1p0Tm5BMG4yMkZScW93N0xkYXpKc3RabzlXczAyTFdaUzFyUHZWeW80YVRMejkvNmZSYlBIRHhoS3MwdmRXYTNWWk5ibXZtdHZPbkl0N2NWN1E4SGFGUm9HQnhObTRqc3Z2YUFWVXRTL0RLRVZYdkZXbzdHaGV0TzQ3SDNQcFA1eFZhTjR3UDU4TzF6b2VxSXpVM2JEeFdjNXUxbzNYeDBPTjdOODY1NTFOZzFkcVJtenVvT1hiemczcjBKanpKek1VaW04cnAxUGkvY3pmbEhFN3lLYUkxZ3lEUUhIZGI4WTRyaitUOHJCN0xLWjRPTlUzWkM0cXQwVDdYVHViY1lDZGEwRGI0cElSZk8rcVRDa0RXeEJtM2lNY3N1ampHOTFvclRocE82OXhENVltdHoxWVk4dFpQN3Z6VXBkTTdQOUJ6Z2gvRytYck95N3YzSHo5Ly9PM25nN2M2V3h0YXo1d1BKdjNHa3k1KzI3RmJrTm5qL1RPbDM0ckRxTXFoblIrdHZsZjA2WmE3UlJ1MTNDL2FxTzJPeWMzNjc1bmN2UGV1MFNHM09MdHpvN29yNFRDNCttc2hQOTl3TlJ5R1VndnRLNjZJL0Z5VkUzejU1Sm9qUEQvYjRndy9OcWgzaU9jR0xVN3g0MStvZDR6UERhcWQ0N2xCdFlNOFA2MWwwT05acjByQllOQzRsb0RJM05VL3ZyNDBtd0xqNnh6bytkRnFUOUZ5aGd0TTBPS01YTTdNRm5XQWVETmJhZ3I4cmZPQzNYRitsZnR4NDNtMERqcko1NE10VWE3c1hWdDArTmJ2WlFkZlZwMy9kYzJMZWZMUStZUDZ2RGN6LzllemZNQnV4Z2Rnc3VCVW10TTRzSVExSnBuY1M2RURsR3B4bGdRQ0R0NGRWWVEyNHdNNVBrVWxQZEtmWExOaG4zUnlRT0ZKbUZTVGhUaWxJSGJSQVc5OFU1Yjdvb2RqeUU0OG5rS044KytraDhFR0x2K2NzQUdCOUt0c2dKUU4vTk9sMzhFR3pqY2JiS0E4UDlqQTNPRDdaQU9Od0FTU2lVMUZXRXl3MWVucHVZOXRnZi95OG45Z1hIejlOREM5R2swQlpRSFhGcVc2TDl5L0JHTWJnT0czbXNhMW44NURJSHUzR2JLbnlRZWpsUkNBUE5rT1lBOHBnbHpGMjlDdzFFUGtMbHdQTXJFUlRla0Z0S0Y2MkVzN3YwSFNDSm9JN0k4SjcyM0FIcEpLdmRiTjdRSDJMbzREdlIzQWZrTmcvekgvRFB4K3Z0bkE3K1g1Z2QvbkJnTy9YMzYrQ2VCdWl0T1hWM2tmd0UycU9FNlZvQUNEVkJlQVA4eHZVMlI0Zy9rdFlNb0RROTZRVkw4VS9BUVBwazIrYUYrenVTazV2RGRRNXcyQmVqQWxYd1FvUUZVeHBOekowZ0tmNmhLb2xFeEUreTVjeWxnNTZlYU9TSjBuWDRUaG1LQW1hREozY1lMVGsxNFJYMldBOTRITUNNZlpFcWYveE9tM0dPQlZnT0lEcGQ4QjRNODNHd0MrUEQ4QS9Oemcrd1R3eWJMakxNejNwVEVNUWFnbDV6eDN0aWQwWCs3L2E5QzlLbEl4WWRnUkNFN29YbFVqSTdwcGtaNHNjMXppbXgxTnJoVVQ0NFMrYUw0eXNhK1dvbmlMMmR6ajQzb0krRjlSckRWMzBBNy9YUktiMWNwbUlRalU2T2JsUGhZSjlGTVFWT1ZOd01RaTlnLytpU2NXMXBoKzU0TDBoT09ub0g2NUp2d0dVOGdpRFN2OWx1aC9CT01QOVAvYTRBYjZmemZRZjhYUGpDWEpsT3BKSEdGelUwR3IzTkYra0g5N1lBY3lxa3hXUlB5emFQRSt3R1BqYkphWVpVZUlmb0hIT3JmV0ZCRDlva1NzTU96SzJmTEduOUJENFB1S1VuRzVneDd6UGxGUXFmRUl6V2R0dXlhQWI2ZjRyV3ZtcWhHTHJqNmtwUS9oaDRtOUJ0aXpEM3lzbWRtRThPM2tTeUJPNUxySWZZRTR6QUxYNU50RzNoMThhS2tsbDNzWUVQL3l6d2pFR1VoK0h0eEE4dThHa3EvNFVSaWkxMkt2MWR0Q1VORklNaUxWaGV0ekoxc24xWUpsTnJOSnpsZ1NhS20rVnVhNWl4ajdaQm1PZktNa2t4cnZ4UFhPYUFJT1lyUWtOTVhMdmZIZDdZckpMTUhaanBqTURqNnhoOEQrRmNWd2NnZmZVWFl0Uk53T3hTS2Vnb21xdlJJbHRzZm1NM0QyL1JtaFkzYjNTSy85ODRIL2tWNDdXTUZyZ3h1czROMWdCUlUvSTczMmxlbnRBdnFQOU5yVDJZejAydnJKM0JuYXk0V2lGaWNkZkVkUit6aWxtcW16ZkxzMUlLRUgyWnRjOWZLSTdEbXNhc0JySnlOdS84R1EvWWpiSDhqK3RjRU5aUDl1SVB1S254RzNmMjRhSTI3L2JwTWJjZnRucC9wbml1dVJsWkpPMmtHUGJUOENULzE0amZYT1M3VWkvVUpneDhiUERMM3lNT3ZNeHFaOW5oeHFlVmcyeGg2LzdCWUNnSnlHcXY0QkM2RkxZQ2YrZldjOVh4UFk0eWNTR0xINzc3WmtBQ04yZnpDQTF3WTNHTUM3d1FBcWZncElDUUFxOTIwUXJNY0hEdDlmSW9CZUFtQlk5ZVdNQncrNEkxUVo2VWxnb3h3Z3BMcnBmZE9NSk1CcnVJK0FGM2xnKy84U3NlMkowZHpoODNvSUNsQlJ2ekIzMEVNQklHaWVoN0VZZ1dpMUJuMWhBQklaTW1vV0xBaUw5NXN5QUR1QnQ2Ui8wQUZ6ZTJRL3BnL1p6cFozU3laQVgzQ1BFMVBDQ3Z0S2Fma0FCSU1CREFZd0dNQzNReDRNWVBIY1lBQVhHdXd1dXNkTWhFeGVFUTFaSUxPckFCKzkvM2VBczY2WWhRTmxJZUt0TzBwOHQ4NUdJdWEwbXFNb2xyd051OExIbGlPaDBUQnFFZ2hTQ3ppK25tbUJiSHVpQUcvL2ZUMEVBOWl1bkM1R0JrOGE0Tzg1Y29DT1lycXhGeHMwUzlhbTNON3FjSm8rSDBERXlXRFY4UmlaZmIzb1VHRUFPQUhMN0xtd2pwbTd4RHZUV0s0TDc0OHJiMkVFQVcxSkFFWnU3MXF6Z2ZQTDh3UG56dzIrUzV5L3ZCVTdJOFlYTitLT0FIOHllaG1Oc2hBaGhyNTZwWDVLcGVjMXNaSWpOTjNLSXY3eXg1Zm1Gd2d5a2VCc0lSU0U0UHVBc292OXVEQjc1OUVCdUJaS2tEdDZ1dFhLUDk5ZzVYTkhML09JZ21xU1NPUk4yQndoOVQ1MXhCUDRFa3lOd1JPMGlmN1h2K0d1UFovcUp5aytBMktrdnIxd2U3TGJzN1dUWThRN2piaVBleXJ1eWI2UEdDZW1JRVYwRTBOVDFldmMwZE90bHZpNWtRQytIQllEQ2JEa0g0QTVWRkh1Mk1XMWIzZmJ6ZHJzeThOSTJ2UVZPckVVZHVTQXBZbDlxZDhOM2pycUUxd0FPMUdwQmNlcDBQR082b0RIYVFadk5KWEdPL1RjZWRzWVpEL3ZaaVNTSGRtZmJFcGpEL003UUtSZytzeHM4VTQxcUJGdmFEbVlIY25MQWNkalJNTUxQUU5SMzh0TXRYQ3lOc1BCdkdBODBJN2VKdmdVcnpGUE04UTdwUE5XbEFrTXpMdkNJdkdPZEZEU0pJTUdQWWQ0dzNIZnU0eDRNaUpJeFVvUkI5S096S2IzcENzUFlUKzFHNHFmV3dPNncwQVlPMEtvTVVONmpjTnc3SkNyWXhHNjdLZG8wOWVnNlkvZ1RIWGNSekdmMnNsWnpYMk1vNGFlQ09vNGQyUDBWdWxMb1NTUEkzcGlTK1BwaC94Ym9pZElveWMrcE45aFZUM2ZiRmhWeS9QRHFqbzMrQzZ0cWpRSkZVZVpSeDlDSCtSYzNwYzdNcTYyQzFnUUJGVkR0OEhnbnVoZVJJUWVXTG1vUit0MmtJN1hPNXNsVHV1V0VzU3NJSDNBR1NCK2kwaUQzdm50NE50NkNDYmd0b3VsaGdUL2c5SjlEbEN0UzdMSXBvenJ2ekN5TUdFOXF1NlZVNGtvZnJaZFdlZUNhNitEeEJPRnJPaDR0UCtDdzU1WWFqYzVDUmF1NEFKcElBS0RER3hLQmg0a2xEcTU2d1lmK0hySWd3OHNuaHQ4NEVLRDNVVlRKeXVuMFl3ZEV3eGIyK1k0cUlmL2ZaNVpCZ2txU1dlY0k2WSswWkVVMG13Vnpoa3g1SnQ4SkxtbnA4WkZmcjdGSXVlZWpyNVpJeExSaEs2SGlWZXpEMzB4QnBDV3N3aFJCMlREdUZXUVFjL0xENGRLUkRNQTk0Q2Q2aVUwb1VFRlFlZ01Od20xNUk2ZURrdUczbHZOa2dOclFyTm4vTGdsQ0cxUUc3Y2hiZzZCZVRrc0VWZ0pTNDdTSHBUei9yQkVTWWQ4M2d5Um1FcG9Pd2MyM2dzU1Y3dDhRd0dJdVhubC96R3pPa1B6aXBIeExyUkUxdVNPbm82WkRWRDhWOEhFazZuWkVmOThHSkZOWGsyMUNrQ09zdXJZRExkWW8rTm1TS01vRVZwczNONDJnNE9nOC9Uayt2WkMwcjBVOWJlSXMwMlZESEkvVDdkYStPZERQSUFMUWJPMXlVWGUxVHlpbHh1dDBQdnJWK2dOYmdqdnBWUWNqa1RYZGdiRExHd0VMU2FhM01QVGpWYjgrVVo3Y3Q0QlFob2NHZkN3UWZ1MkFDMFVIOWh2dHdWNlRLckoxNm9ob0o0ODkwRUVnTW5aMlJJWmUyUzdWY3hYVit6dHdoRFdhV3JOSVJhNkhaeHRVdHZJL1R6ZGFMMmZyMS92M00vTDFTdnovdGlEelZVcURpc2prV0JzZHRuMWJQQ3JYejFPem50VmswTURMRzB3ZitPOUhUa2VLb1FWSytqN1l1QXdsYU5TSEFVdU9PempkMWN0K2ZNTmxqeDNORy92T0tmanZSVHBubXRlbXZlSDhXQ2tvQnFWN05HYU5yZll0bnVjY3BTUDRzM2diRjlJV2FxRGhHQzVSSExid0UzeDExdHY5bmlYUnM0OUE1WjRLWlB2TFpkMjdWUnpYMDgzV3Y3bkc0N3A1UmoranNWbjQ3QTlIRDl2L0w4bUNhMGc5bmp6L2ZVZ2crcERZMTJEblFXb1gyMjBld2kvSW0rWG9jMEp4eXFJa1RucXVpM0NFQ2UybXNaa21lZnJac1A2YTRhS3M5eVlkcWNpUnRUbFJUMlQxanJUVlhxWlVtanJmSXAxQlJobUE5aHBpT0p3S242ZlRzVVJZZmpOa0lkSGNmSGM4Q2hlYUxBN2oyS2tHaUxxSVVscFAyMVpaZHY2RTJsSzdqT05xckhlK3o3VGNjT3lkUGtNcjF2RzNNL0w3T1RUbTlxUUdPWStDcGxrMlNPRkxFcWlJWkRibFRFNFM3QXF0d0x2eVhhKzJ3bklzV2FnUk5ZdFlrd3Z0N3ArdzNXbDhkcVVIb2U2R2t5Vyt1eGorMGppeFpRSVYwU1ZuTGZZbDZDZDhrRzlLcHNoZ3JnOXFTeEVWa0drRERweVlESjlRYWMrTVYyMTFKSVJvajZMN3kxVy92a0dLNTg3ZWpteUdFSFZiQXRBSFY3NDk4Y0labWYwRzBFYmlmU2VUTDlwTDVTcUhBRjk2UFI1UTBoOHJTU21zdG1SMVBhQ2pIZTZOdXhFdGhRdm9WVGcvczgwUFo0Q2Exa1ZieTNEamxLNzArbmdWVVhBT3pIdDBVaXpjcHlhVTNhVUJJREpmSzhlZVcrRmZKK0RNU1FmckFwc1V4QzdwMnNIWkRLczdrRnZXRUtmWFpvbkh6R21lajVFUWw5SXhTM1cvZm42ZGMvOXZOenFHbngvdUppZEpkU0xtZUlGdnlkZlRLckxyT0luSmppMjB1bFJUMi9mbDhoTlQzTkIySjFzK2NteEZDdTZDMmhNNzB5VFhoQ1dtWXJ4blZqckJvdi9mSXZGenowZEhUR0pmR3BQM3ZwZVgwd2NFMHJSRlhJV1BXNjI4N3VDamQvVTFKSDdlYnJaVG55KzJVNDhSaHBIcU81Vk44Y2dHMndYYlRtK2QwZGxkaHdaOEJiT3QzdDdxL3lHZWhndVJack8reXhlcVZKZG1xTzRxeUw3Y3JLSU9MYTR0YnNLcDZMeVo1M0hEam5oMUFmcTFOR0ZPWWl0V1JERG1hQ3VzdzUvVlJwSCtkYUh2MnI0cTZvYURYL1ZtVWJEWDdWNGN2aXJ6alY0azNvaWlmZzZMVkZoSUlMVXBteWNqU1V3bHRmL0ExY1VjWlAxUWJVZVJPS0s5eFlQdHhMVUQ4VUMyOGtrOXhXQTl3NDBJOEhZVGduQUpWemJrVG1zUFZRdFZaV2JVU0JaNjdCTngzaFhzN25GV2ZFUW9YZGhNekpqa3pocEljM096djZ0VmpMamc1WUlqMlNHWWVNQzZaSEVscmc1QklUcWlNRWxtWWtrdXNTMGlndlZGVjFPeUF3Z0ZaSEFQakpEUW9QTWJFbG1mczYvU21aNDVqSWZYZm9kWE9aOHM4Rmx5dk9EeTh3TkJwZTUvUHgrS3FBdmIvanVDdWhZRktmUVlHdEczc2FhN1VoaUNwRUo0UHFtdVFReGU0TDRxZVlmWVFHNUpwZ1VoOVJKMWppUVZ0Ync2UGFrOGIzVjUvVVFFRjgyZy9neVdZcGZoWEsrV1lLelRiUVBwa0JhL2hBdGVkNGM0UmU5Y0F0VzJEWWpmSjZDYzZvekF6YlNCT3hBK0hieUlISUZ3SGVUTEtvd0RvQS9paDh1R3cwZ2Y2YlJBUEtMSndlUVA5ZWdCOGduUVZnaDFWcExTWmpTaDZoMmdmSERKSjQxNmxPY0NkeGJMaTBGbHN4M0hZaG10ZTRqUm13SlpYckZON3d2dFE3SitxYlk1TnpQVVY0b3NnNWZoRmRDYU04TE9DWVdSV3l2NFljZ3pLNHZzK2lxdFRtcVVsaEJYSWdoc05sTWY3QmprMS8vOHBONmgramJGMmU5M1ZNRVpQeUtqY2JOaXlWeW5aV2NGbGk5Vnp6cmlxVldQYUZRWkxOOGtLYll3dHlSNm1hWm9reVVkTHlhSTZIZlg3TXFtNnROVEE2STFFVnBYT1JXblNJazhiV2hhRWFQRjU0NzJzZitidVgzNlh0UUlTanZNTmkrMlBWVTkxTWNGUzloS3FiVWwvVW4rYlNlZDJNODlhRnZWemNzeGZ2NUszQllwRmU5d1QycHZpVWJWVUZUaHB5VHZtQ0NWR1VyNkJsbzRuYjJUWW1lMjFlbWZXUGdtSjkvdXRVYUgyV0JFSkUwWDg5QThOS2VUVHZYcG1Wd0phNGQ0OGFVdnVQNXRtbXQ5N1htZVdPMnE4RXgyV0JEMllBa0hmNTZpbGNoaUhZU2IyZWlhc3RZWHpVK1RxZFd3UU1vMkNHWHcvR3VWT3QxL0JLelRtQ3pQUy9sTDZHZElYZGZQVDZKNHdnblBReUQzbTBOZWdLU1grL1JZMDhhZnZ4UGwzNkhwZTk4czJIcEs4OFBTOS9jNER1MTlCa1RiSXBySytvaHpMNWRlL21WY25ZVVNmSld4VGs2cTlrRlZPRldjYzQvY0h6eUV1ZDA2K3lDcURtTEkweDlaR2YzRXJMdGFScTcrcjRld05PZkZWYzI0Z1kwQVR0MUF3QllrWTVTM1RiTG1XcGhua0FHY2RzQ2ZXZ25XK0IwQ0dHdUJOUklEanlxYWNZNVkxMFBPVWgyeXlMeTBoZk9hNkRZYWdZNStKWWN0RktCNGR0ZmF6WVFmM2wrSVA2NXdYZUorSmVYWUcrOEt5N0tCNUV4UkcxSlVyc3F3YjI4enZjRUhCK1JsT3hnYiswSjR2NzQ1ZE1mbi8vKzVkUG5Td2ZkRC8vMThkL3hlRTNIOGZxSGYranllSUwvejlGeWVLNUJuTUNsQVp3Zi9IbHNqdXZZdkFxWG45VE14cUR4SGRhSVlFMnEybExZUG9tbm1oSUs2K3pScTN2NWZxNkY0b3VRMjF6aWJDYk1LY0szU3Roa0FjRmQ1R3lxYWVJUXdkWVFoOVA2Mkd3QmJBUDhQckhMWjVXbWx0cll0YkM3Qm5LdncrMkxVTHNMWm5kQzdGWjRYUW10NjJGMU02UnVodE1kVVBvS0dOME5vWnZoY3lWMGJvSE5MWkM1Q2k3WFFPVTZtRndMa1p2Z2NSTTBib0xGVFpDNENRN1hRK0VXZkZXTHJTb3hiVDJtMG1KcWVqbTI0Q2t0SSt5ODVxUUFweVNSV210TEpZN3FtRSt1bkRmbm9sbHNuOWJ5dnE4RjdCdk5KMFdIaUFNTnZ6TUdQRXFUNnJHSzVxSXBFdEdHck5UQzNxMm1kdVB2WS9YUHIyTHlGVHgrQWM2dTR2QnFERjZOdnk5Zzc5Y0hlb0s1YzlzWmM5Tmx6TDJLdDAvcVNGSFFLa2FTYWttdmFkd3Q3ZDQ0Q1dpYXBZY2dhM0lRTlJCN0FhOHBoN0txQWg5NVdvUFhCVnBUaU1SeC9uN1lWcGprdnlvUUJZSzFSdTBUWXpiRWtSWkl2L0xOMXFEcE5TUjlHVVgvRUhmYzczRXIvL3JwdHd1ai85ZVBYejRmUWZIbFRYeXh0N05vdlJtcGY0dlNMOEs4T2hqZEJLR2I0SE1qZE82RXpWMlErV3U0M001MjZJUDc0RmYreU4vbXYzTDJxRjU5UTdYNHV4WjdyK0x1TmN4OTN1aGhiMjcwd01rUWxwRDJGSzRNTlI2OVpjS3htNnpWTXJUa1pJWWR0N1o2WUtwVEUyWVVLU1NPYXZLalR4MlBGdVpiaDVGTWpTYnFxYy9SUUNucDNXcjA4Sk5IU3pLTUhrM0hnTWsvdytneGpCN0Q2UEhLdzQ5cDlFanloa2IxMXJOZWYwdHl4cjJ0SVpNd2FvME5ZUmVhNmlqTkdUU1dQV3NHRFJua2NHZXF2VVFEN2VZUXNKT1U0Q0RoVUYzQmVpc2p6K1JES1ErUUVuK2JNaEtQczFyQW0vc2JlWkFOSzlZeWdJZGEzKzB2S29pS3d3dGJnZ2V5OGNTM0NsNWhJTVFmcVpXeDNXNmZ2YzFoZGsvVDFWbFM0bTVPU3VJYVJweXVSWlVNRVJCVU9UaFBXSWxqTTl0aGlKTUJlaHRXNGlZeHhaSWNZTTQwYldBbEhKeFZWbkxZM0UyMEpGNGw1STF2a1RiOWlwZUVvaVV4ZU1uWm4xUHpSUDRadkdUd2tzRkxYbm40TVhuSnlkWFREb0h2eGtpdUhIZEVoS3lxNEdLUnFvdGZiUWQxa3hDRVh1Qmd4RkFIMGwyZ2dQdUQ5d0JZWkdPTVlCRFg0YUNsaUdhVWV3WW5VRjNWZEFmZ1BjbURPTktLVXNaRzVGTmRWM0t6TjdQNU43OUw0TTQzQis1K1NrZUhDdlVIV1BXYjV2WUZ0WWVKZ3RNSVNvaEh3RVlSbElpVEtVS2ZnZGo2cW1EUEh4ZnVWbEVpN2dDSnFnYTZBTzBVZVN5RVhzeHVrNTk0QkZBT1g4TGNZR0QyZ2RsZmZmZzd3T3dnVENvc2I1Q3Q3Y0NLTGtJeXI2VnEyUGlzcTFjSlREWUI5VzRpSDRLV2lFZnJiSXZPNEEzaFNjL29sMkNnQTFWTkFabFZBdEpJUkxxbVZpTnZCMEIzaVdUdXp6eElrSXVzbm5FWWVqeFdjVDlHN0Q1M3d4U3MxSXJxYlRhMSszLzZ1OFQyRlVXVkc3RjltQ0FlUVBNYXhUV1g0MEkzZ1B0NGZpazdBQkd3Yml0d1Q2ajEwb05sUXpVbENSYmdIbU1yMGxoS3ltb0ZUZURlUm5xeDBEaG9CdmZvaTRUZ0FQZG5mNFpCL3RVbUE5d1BjUC9OdzQ4Szd1TlJIdlFralVpR0FkcWpPSGlTZU4vb2xRQmh2cjN1QnU1OVBPT05tKytZSUxZcmh1aGV3R3VKQm5yQVBTVkIveEw3Sk9BZkM5d1hKSE4zY0gvLzcyT1hDTGlpRW05eldJb3dTaEhqSmJheWxyV1VleWdRbUNkRXAvSGpFZjhhV3hYcjBhTVFBS2paUUJRb2hLcXcvZ0tCZmR6aldQS1l3SE9ON3ZCWFVTa0JyUFJHeTlNRWdLNUZuV3VBNEFHQ1M1TUJnZ2NJL3ViaFJ3WEJpNXVuQjI0NWIwd3hwWUx6VUIrYXZWRzh5bFV6Y2hIMUJLZFo2czVKcUsyeXNXRjRoL2lTbFd5RWdHMUxwYWtaaUJXRWNHOW8yVFJzUUsrbE55VllhKzc5UXRvK0VPYmdGMStJWWJ4N1ZNcHROdFRkS09KZEQ2MWRVcEtLeXNHdG1tVlQ0bnVsSWhVS2NLTm9HYmhKTEtoZDM0UGR5Q29QS1R1SVovTy84Ulk5Tm5JU1NZV3daMG9peUZBMTBoTkt3aEtNNzdYTCswbTg0WmJ5d0lPU0RFcFNtZ3hLTWlqSk53OC9LaVV4anRCN3pVV2tBR3hhNnB6ZFBZZVhmQkhQbHpqNkxqdTJ0MEtscWhvNXVMdXkyUUlTZENRQ3VNa3dxVENUdFhMMzZQTEp4blcxSmFnNGdHK3BXYUh6VXBUelFMUXFEdHU3a2xzWTdwK28rNGFmL1I0eFBHMkI0VGtBNklKeWhPQlNGYTZ5ZEN0UUlFMTBCNXVwN0FZUVBreEJTZ1FQcFpGV09VQ1dYZ1hMR2xqREpITnh3UllJSDZ4eGd2MWVCUUUvdkFvamJuNUErQUhoTHozOHA0Znc4ZUx4VnN1QlNkSnU2VEF2VHRZNzBKUXRFM3RFcm9lTUcwSDdjcU8yUStEbFpYcHZxRGdaZ0lpM1N1UTJCeWROSmR0bWYwbUl2Y3lHS3dIaTZtSVdPMERCZHpOaDcrRUwyU01LdGhWVnMxdFJjSmhzVURVc0gzZDZUYlhzTTZMQVZaaXlHZjNLUk9oa0hpSTVzdHhvdjM1Rm9yY2UrTXFFbGt4dndZMDJlZURjZXVEZVlicldKZ1AzRHR6N3pjTVBpbnQ1Q2w2RFJ3U3dLeFZPQXFsK0FKRFVseXl1QmIwdmYzeHBtNWFmckxXZ3BsdkZlRzNnMTBKV0pUbGFrdUsvbTByUlBkMWdnWit2WE9EY3ljdThKRTVyWWtnRVhxWUpPNzgvWXVkZ2lIUWszalNZeE90ZVlzKzdKdUV5TVRDK1Blc1JlY0tpZ2NHQVVCMnprenQ1bXBjWS8zLzIzaTVaY2h0TEU5eUtMT2VsZXFhVGlmT0RBOEJNOVhEdmpVcFptVlYxeVRLejBpb2ZRNkZRbHlaVkNsbGtxSzE2SzcySVhzRXNaeDVtR1FQQW5RZThFZTVPSERxdjAwT2kzNGVVVWlRSWdDRHduYi92VXlLTWxQL1oyVjkyR0NDUmIvb3dRYnFudURieXRNYWN2THB5VHJwZnR0VUlLZDkxVTR0bjhtTC9yZ3ZKb0xLRlNQNE00dGFjbVhYZFVGczN3YjRKWjhndlNTWG9VdUxBS3hZdExCeFZNVjNHSHZscytOa2RFSjlhTXR1TloyS1ZMUmhJNFVsdXdjU1FmeHNuQlY0M0hobWMxOXdoS09xSGEzOUVDODRCSkMzK1NZU0xhdDhCTklRTlpmUHRMZXF2alR4Y05hK1AxODFyYmVQcDJBTWZqdnNKRE02TnBUbTJrNTZpdU5GR0xzVW5CbWJoRjlyOFMvVTVhOGxSeEpnV0VENnY1MEN6TGxCYkZtNUVINVZLMTBIQ2V1NVoxK0sxVS9abzZQalRNVlVWT0tUR1FoRWkyNDZ6VjcxdjZZWHdaTUVFS2JoVzJzWk9hQW1sZmY0RXhXbU9KNVFYMnB1MFc1dDVNTXo5NHpxTDV2Z0tFUVI5NnpuSXlBRmllb1g1K005N2lNNGpDRmM0c08wZXNyVzllNWN1YkZqZmhWMTR0SU95eU9SSExQQmhNeWtsWUlveHZrd3Fkc25qY0pvMlRpU3BxNk5UUjdhMERBem5xNmlSeVpsZGVrQnloVE1iUWZsNmRtZjIyZCtleEhIeWx0Mlp2VHV6UDduNDgzUm1IeEJIU0lyY2tsL2dDdHd1Q3pzTVUzK0pWQkVMTXpaQkNCcVhCY1RrMTNZRExiRExRMHZiS0lxSXljN0o0WXRCSHllWUszU2JvN1VSOWM5Nm1jaVRzQzFiOStpTUo1aHdzZU5CYU5ydW43MXFUbzRtdWhjQmZkZTVXNzZmTitiRi9MTUsreFpvaU11UWNWRFRwQ3hNMHR2N01KZVBad3BodDNaZVNqSEZkZW03dklMdGpuT0dranJWQ3B2ejdyb3g1MlVwWllqNk1jWWlYVzlQQ0t1aVF5b1lKTmtrWEgzUHRPZGFDZWxHNVJKNWN2WmtLeXl2Uzk5NTNxZThiTXdyVmNZbGplb3FVWEEyeDhJaGJUMFVYb0R4blljQWZ1dlVSRXZuSmU4byttcGptWTdQaU93TDh6cENWUTNtU1A1em1udFhWQWJJTi8rWWpFUk8yNkdqVzJIV2V1MENqeUxscjZ2NVFrdWxlbjhnb0xaemRDbVNpeEtiU3pHUTV3VXV4VldBelJZZU5semZ3OFlEVXBPNW95Um85TERWODhFMzExWGVTbDlHWUNRT3hYczNPcmlJSkVaYnFWUWVLemoxdUJaRFFLd2t4R0VBaUdFcC94b1VYL0ZIbW9LN2srM1ViVk1uVzNUbDd6ZGYvT243SHo5a2N5WC8weC9lZnBmL3krNTVxN2ZzbnJmZDgvYkp4WityNTgwTE5UTFBpbUxzaHRoMm5qY2FCSnB1clJkY0VQRE5aMVFJMUNqOWkwTm1hOWRiVWNiU0ROWlVvdHAybHlJUGdaT0djUkdDeHdXcGtUU2tvRmdqeGRGVlpmRzhaY0Rqb1lsZEp4NDVrMHlldHl1bjVOV2hKOW1XVnM4Yk9uWUdqY2dYOHJ4TjRPQUN6eHRrZ05VOG85bEt4N1gxNmhldFhRMnM1aGRGQzZnVnBoQjNRZTcyMGpsOUhBT3pTWFNsQmQ5ZFpsamJlRnBqRWw0dG5ZUVhXNlpscDFVL2Z0NXAvWUxFL0JKeVo2VjRTQ1dMWTJ1Q3hYeitoZEJxVXluRnNLQTB0YVF3b21xZGhKRUZmMFB2aEtYemt0K0tKaUlFUVU2bXdNakJPVEVBWjB1dk9SeFNjalgvMS9qeDVabUV4azRYSW8xTWZpYXZoZUVqeTZQUDIrYTRnMlpMMmhsMjBKZjUxcXlzbjhrN2RVT2h1SWhidzVkYm9jcDY3UUxmR0hyRXBzb0c0TDE5aDgrdGNBQXRhYWllc1dEeTlYL21uakZhM3pPR0F6ZUl4NEhFR2FVSnNBVHUxT3VaMzdLOEVBMG9ERzNITE1Vc3ppYThtemVkZkg0cVgybjBLRllLSVNuclQwRzEyUzlXa3MvOHJ6djU3S3YzcjcvOS91MlBIMzd6eGZoUGgvKy83SW12My8vbWkxZmZ2My83NXNQMzczNzgrOStraTAwZit2VGgzVTlmL010MzMvM3Q3WWVabnVndHplWEc4bDM5ZmVweU8vNy84NXRFZWI2cGorQ3N2WFR1ZVM5aDlWN3VEc1RkZ1RnK2ZuY2dYbXo1VGh5SWtFK1BoS09oR3ptSWZ4a0ZzSmZ4SDhJUWZHaE1vUzZtSmR3NEZBNzhrV04wdWhEeGIrMkZtV0NwQlF5cWc0dXQxTlp4Wk9vMmFXc3JEOGMrWU9NcHo4Wmg0Z1UxVEFOTGhvS0tzM09MMEYzM1c1dDV1bW8reHBJWVNGRjl4STZ3Y1BsdjdaSzU2aFZQb2ZMV09XNVF2UTZ0NkoxZ0FSRUFEcEQwSTB3eFlmcU1NbHdnbHRTb0VZL0hrcDI2ZFliZXJUYjJMUXVydm5yLzd1ZWZ2bjcvN3FkejJPRExQNzc5SWFPUWdsZ3VuNStIcG80QUoxLzVwei84NnorY3ZEaDM5dHhEVDNmMGNpZTdPdGpWdVRNZCs3UlR6MXdDOVo3UkpjRG5YUUlYWFFITkJZQ1NGMzlvQVJxQ1MreGtFOHVmWkJEVURESEM0SUF1V05SekpuOHo5VDFYWHZYUjFzK0grMUZIKzB5WG1vMGZCM0lhT1FPaHl3Vm1VOXNlYU1oUVJEcHMrMmMyZlg0Z1lJK3d4NXd0ZjhtR1AyKzdmNW1Yem9lRHhYeW1wMy85NnYxUFJ4UDgvQ284MjhwSm40REpGL0NwRCtDc0dUUnZZbmFibHQwbXBjR1VYR0JDbWszSGowM0cyVHlpNTZ4emIveWJjS0h4MzQydG45d2pMODUrajgzWlkydGV0REV2Mlpibm5hTCtzbE4wMWlIYWRzSTBKQ0psd2lveUR6RG5ZNXdLSWtGSjE5UE1QWmZHMlArRk45TGhCWjE0UU1NZ3BHbDU0a053Y3p5U2JXdjArWWJVMktnOGU1aXJ2WjF1ajF3aU5yM3lSOU1kTWo5WG9nYjc1dkI3ajhkenp0dDUyZE41MXN0cDluQ2V5L3I3NHRYYm45NysrTzNCWDFjMzNON3Y5NXY2bDNlSi9CM2w1cXFzY3ZYMWZZdmw3OEtIUGV2QzYzUGZmYlMvbHFqTmpIdmI0TGt6ZXUwV2V1d1dlZXRNbnJvT0wxMnZoNjdYT3pmcm1adnp5czE3NUhxOGNkMmV1RzR2WExjSHJ0djcxdTE1Ni9PNjlacVZvMXNxQVdOTGJZaE9tSHZ5cmpwOGJaM3VLSTBHYytFMUd6dml2WUhWVWYxUnlLcHo1SktqME05STBoa2dIdDFOQzJldE5uR01ETHNZZld6c1BTNG1DTEY3eEVlUFU2R1dVRHBCRjFGY1Y4MUxWN2pZOHZyeVFTOU9CZU5EQUtSZTc4elJNek5FQmswR1FPK2szM1YySkVNQ0lvMjBBMlRicU5jVmNVd3FHU0I0VGM4QlIvM3UyYWZERkNBNTdVREFFTHNqL2NkTXJwSVRwSm1ZK2JYR3ZnOXg1VmNaeXpyU0VqYWcwVTNkK3lhcEVLUWxCWlhCeDI0Qy9vZmo4MTJUUTQwdXY1UGViTkxEaTZUNklhaU1Wb0NFM1hWZ1QxZk93UEZGSm9lYTVZUmVuTi9vVFFJa2FBTUoxTzJkKzNJc2pJblRmRDd1cjloK3VISWlqem5CTHJUNk5QSUpvTHNEVDlmT3dLdmxNL0FDMjJ1SVNXY3lIeE1qTFVIM201eVlldDBlNzRkcnAvRHh5a1UwdmtQdnRiZ3dXMmF1Ty9kUzMyRTJCWldPUWNKNjc3RFBxWDRVTlpDQW9TVU0wMWlkYXZnWWNjSjY3VWk2a2g1N2ZPZVdwVGgxT2ZRR2xBNERTSVZLcTRVdkxKeVREOWZPNE9NVk0xZ2JlRm84OW5FTkFrMm9EREs0WGUxSU1DM0NwUzhQQjR5aThCd2RWRnEwRFZZZkgwaHZqbEhBaEVlaTNYNGpJYVNnTmU3Z1MxYWRjUlV1bU1MSEs2YXdOakF1dnloak5EYWpKTjg5OU1NYUxKdHYwMDRNeUs0SDRhNjlCckhVSzZqTmdua2Y2QzNSR1UzV2JCd0NOVlBSWmJ4SlcyeUZtT0ZOeTJZdkJPckJkaW92SDBwdDQrSEs2WHhjb1E5UGh6NzRiRzQzNHcyOTdZVCtiUkdMY29mcCs4UGhYN1A5RjJKWGlkM2E2L01HcnBPTHZia1l5YjRReFQ0VEdENGJoWkRWb2hEWmNwWldQKzh5d01PTEVkbDY5eVFNZ1NYNVg3VldNUWFZeTNPMmhTRksvZHVrZWlNajZWbUdnZ2tEYURiTEV6VkJBU1MwaENIYzRLTlQxUWhMSEVJS3hXOHZLY0VlaHJpbk1NUmNpdjBlZ3pqZGlUMEc4WXVLUVJSL2ZHSU5NRHNFRHQwTWJqMjVZVDFCQ01QSlB6M0hiTlpSVFF2bXhuMVdvRXRYMVdvUEpMV05nRjFxSEpnbEE5Vm1IazNPNGo3d3RXci9lN0VYd0NCZVhieEpJcXhtalZwNmU0TUZmaGRRTWF3R0ZVUHh3R2hOVzBuQU8yWjc5eUZGS1pYMm1tWW5WT3ZyVmtTS2hVZXFNVCtJaDB0WmZIcnJpQk1KTlFOZDhsY0ljMldGVTV4SUJWcHFKcTBGSnhaQm1oQnhCNHFuZnp0UVBIMzVEaFFuajl5QjRwWkFVVEx1aW5xYVJ3K2NiSEhLbTZMRTZSRm1SWWtjWUVyREVFTG9qQXl2aWxzS0QwblNUSWVVUWpKR29tQndYak1WOGluSlBSSCtyYURpQkRQY002TGx2UERUdURSaXlVVFpZR1ZJaVloUTBDL1J1ZjZNSkkzeGFXV0dMMmxBMjR6aVpmZVR1d0RsY1QzL2JkbUxZc3NpcDhSelpMTlRVSjVYYmxUM0xUc1pJMnFyWlpIN1FhSUtxUHE4S3FFZmxSY3IyT205QVNQTldnd1RWRjRrSTluSkFsUmVKYXAzNysyWjN6TlEvcmIrZHV5OVkrOGRlMi9ocElXWUNNWXQwdVYvUGJnVDdoVi9UMDhyYXc1TFBxajBJSUhLNUhCN2RKSUt5WUVHeTFQaWJwR01oaFRqWitHaXBhQnlNa0VvYmdFRmI3Szg3d0lPcHZYZ1lCcGk4NElHR3ZQWXU5QWdoaUpLcklVQUhzSTg0TEtoUVNuWjFlTzZFbkkwUzZ2MnpFa2JKNVlyTXNDYzFNQVVEdVpQMTNtL3BLZ1FLSDhDMGt1bDl1dkdnN3VUVmkvZmdlTGtrVHRRL0J3cUNtc0FXWFhKWE1nZ2kvdFExcm9GaFpUUElhL1ZnS1cwcmo4cHNaZVd4bFEwdUhSaWFndkhtc0ZFM0lUak9FQ3dWYk1VRDBpaTVuOEd4N1JhQ3JEbDVmQlF0T3ZIa1NDb2dIaS9LeDNRTVdpeFp4NUlJTEVWbWwyelFoNDczL3pUNFVISkpjM0tnSlI3YXFzZW1BT2c2eWJBUWl5VHF3VTd3R0xNc1M4Q0Nra0xOVUFneFMxcUJhWTQxbVppU2VHOTFaV0JPSEkyZDllaVhqR0RqMWZNWUczZzZUaDJybXdleDBRZ2lQM1ZzRWNSaktJcW9KSzh3YTlYVjJ4WmlvdGZJWlljRENWdERCeFoxaW9Sc1BRL2IvcWc1U3JpaEtOdG41dWFVeHNZKzlmMzN3K1lXdkZmWG9aYmhMVWcxSktyVnZpRlJwZExtbXJwaFh6eWRFbmpyaitLcFBYbHlYRmlXMnd1VHdKNlZRL0h5TWliYk10U2RrUU56bEczRHZxNE54ZVdCODBneXl1cVg0anA0Y3BwZkx4aUdtc0RUOWVlRHE4T1V5QUp0VUllbVp6dlE5aHJGM0xseWROc0JuREVaUHlzQnZCYVdWSFFYSVJORnVSQUNSc3FEZzZqbVhrRWhMU3lOZThPT0hMOTkxZHhMWi9MeHl2bXNqWndXSlZGQzcwVjhTU0hOaTRTS1BjME5tQktzbDUxb1lsSTVvWHQxTnJDdzlYcjV2SHFkWE0wQ2VWNDAzSGFnVkdNNWZGRE5rY1VLWlg5c0kreFkrN04zY2p4WFZRUVZuSjhaN0RpOUgwbUlrbHNjSHhubTdZcUFSK2drbUNRMlRveG0rTWJCNDlLckpJUERVQ1Q0enZmMjdLVG8rUFpHcnNwMTJoK05xZ0ZhM0o4NHdEVU1vSjJ4L2RIamV5SkVMdC8rL2pJM2IrOXBYOGJmTjdpMUNVcGtFSS9mZGU0eFNhVmV5cnlwYkNXMjl2bU1IRk9LNTE5a2RlekRXSnlpbTNnYjVpY3dFWlRJZzZSVlk0ejQxaUdEWEtTRjNkZmhoaWNTaFJuSE9tMkliU2dvZEF3NkJvV1R6YmpuSXNSNFpwS2NrQWpBK09TR1h5OFlnWnJBMC9ISndPT3ZDNzVJK3FIOHE4T21hSWNSTjBhaU42bnZqZTROc0dQbzZqK3RxS05aOHp0dnlyWHBWNWlXWENTSWExVEl5d2JNdHh2ZFI2dE9HSlFWUkNYaW5Lc2xjOW4rWXlab2tDU3Z5MVFHaktVSVAwY2JodEVnU1NiR0xGOVVENFMyYzdEalB3cEtHZWR6KyttU3pGMnEzUzFNR0RTeW9kc1cvRUc1ZHVGT2xPcDlvQ1NZeU81VlN5YXFwcHl4NkZMNUhYMS9NWkFUVzA4ZjF0V25ydXFhNkZKVmg2cGt3ZDE3Vkg0NWg2aW1LeEpnNXpoSkRhaXNlaGozT1psY0hDVFlhQVIxZEtRRUJVUzVQMnJLcUhkUFBSUlFuaGE5NDNKaUdwNWdEd04rbUZWbWE0TjBHRWVoTlBJUlVTSnhzemZrQSs3cExtVmRPQ1l2ZmtvWVBBcTF4YWw4SUVhQitHanB1TVNJSFdhU2FzUEl2bzJDclRXdWVYandnZjlMRUxlbzNBRGUyTXptL1VlTXA1THJHRWx4Mi9KcUhjNkR4RFJIV01YWFo3ZmJEUWxWaDQ0eUlaSG1tVitNTXVvcUF0VmZPd296MnNDVXdVSTZER1VJVTQwWlR6andPeDRVY2J6a005TTJCMi9aMzdQSEw5dlhQazdsZkZNNVcvM0NPOGU0ZDBqZkhPUGNEOFJxUE1oeGRDMGZUMUc2Z1A3cXpwL3A4ZVlrWm5pbHFnbGQxT2NVeHJ1NUFQWXpGektoNndtRUVHc3h1SVdwbnFsYURqNkN5aWdWU2Fqb1laN0x1TWJQRXVqM0hJWlROeHhiNi81Rk84QzArSnFtTFlVbkttZEJobkVKUU1sTHc4T3FWR0Z1eFQ5eXBCVzh2SlhWNWVnaklJV25aaTJaR2NvcG8wZUxWUnJHWmxHaWt1U0dVbzJMT2ppMmpIdHg0MU1NZTIzMzVRL3hiUXlRdHEzVVA1MlNMdEQyaDNTM2kra3ZTVnNuWnhVWnRaZElEY0p1a3JhSXVCQlk0MzhFYzhpR2QzVHVRRWY0emlNUkl5Yk9CTXI5YjZxQVh1VWZ0MjF2M3dNR3JiQWlFUHh2RWxvTllFcFExZGpBa00yTGFoRjBESkN2K2VZNWVmQVMxR3ltMWRDdEhHZ3dCcEFKMENNRnBXSmJMMjBTcVI4cS9ESytia3lDT2tEQkIxenY4cUVESzVRcEdpWXpTYzNTNkwyVE93YVlpQllBR245Z054VXRuZEkrM0VqZTM3dURsMlBqOXloNjdaRVpaenRmTkJ5bThwa1lQTWIzcGdtT0FtQjFweDZGL3ZyY2tabmcvT2FQd1VKbkZzTFZkbEVaTnVwYTZWYlkrR295bVRFb2IrSWZaUWVuWVFRVTRqUmRZZTNSOG9OWVlWemtFUjhENXlyRFR3dEh2eFJBeGloZWFrUm5MZ3RDdWlYdjcxS3M5ZHFwajFYeHRtYkw3LzhHVG1uQ1o2Smlid04wVTl4bjFYNWRzSGNxZEJvVUZNcVZjVXg0N29EVDAycHRHanUybkpGcmFOZVhVUnZZTyticUp2elRNRW9qcGluWDd6eUpJWnMyWVcxYkxHWHFDY3RDNVhVaUE4ZVkxY0dhVzNnd0NOVVJPdWJUOXlWa0JMWXBKWmpLZDVRZ3N1OFg0SnQyWFdNOWRXNFBJT1dJdWIzNG5BTFNlV3lRNlhvbE0vUHVhS0VhVXZrS2dzVmdGcjVLNmJndHFpOWVIRjhVNjk3V0dIZWpyS2hwYnFqMVU5bit6TjF6VnR0NGxpN2pJVE9xNzhtYjVrdTNUSWwvbFl1RUY0eHFKY1hxNTRMUUs2eWVmVW5xbEgwU2p6aEVqTE9Wd0hiZkNCNTQ5TzBTaWVlSlJscWxGT1JtdGY5M3JzajRPaU42b1dGMUp4Vmxud1A2cDM1UGZPQXZQYmxUNE42NU1hbzNoc3NmN3RyWkhlTjdLNlJEVndqUlM3YlY3cUs0NEVPNFdBLzNLdDNwS1JQeGRSeXdNaGJOWWdLbndWcFlVdkkxczRHTWJQcGVXeWI3ZWxaZk1jSlZUaUFtL0NHSURKdEk3UjVnd1YrRitFeXY2SXFPN21wS252MFBFOFlNd1dMaGF4UHdYa00rUTNNNGpFVFdPUlM0aGcweWF5NENBekNQbW5BeG9FV1VyRFZOWlE2Q2hjL1VzM3N4WXZaVnFJZEw1NzVQY09Mc2Y0MXZLaUZEZDlRK2R2eDRvNFhkN3g0ZTd6WWpiSHkyYS9NY0VTZXUzaVFWMWRsYitmWUhWYzFMTzlteGxnUWs0cVNDSS9wekhlSkNLZTQ0STZCNitLMWV4Y29VRllzYlEyUlZDNEg4ci9JYktMOWhOUndLRHc2aWlFRlkvTHJlZ3p6RTFUMTFKWEsxakNiMDlVd1lCZ3lhRlNQb2NlUkw2TzN0cFVTQ0MrQ2dPQkJFdzEzQ1BoeEk4OXFXOStXdjFiYlNscmJlaWdRMkNIZ0RnRjNDSGhyQ0hoZ0dtcjhGU0Y2VzZ4eGVqSnNVT3BxZ0FFc0tnWE4rYmhZTFl2RmhnM0ZONXF6NkVlRWQ1ZElkZ29acklUdVNDMEh3dWYxZ1J0NEN6ZFkyM2NCR3NPS1lXWk9wRjVmSUlmUkZHYm0xTGpzWGZLZVpsMXpWajRVRE9QN0ZXWXdLRUFTRHpHb2xFZnlpR0RCakZCNHFCU3cyakJqNExTSG1VODFVQnZadzh3bkw5OHg0K1NSTzJiOEhOeUd0dzRrNjFGbEJpdXhTZktTaE5ERlZmd0NZRVY4QzRRSEsxM205TFRkcHVvU1NwbWxKbEE2WnZUR3lsRWN3SXRXQ2dnSXd4MTdRRCtMT0hKY000NE1ZU0l0bEdCTVMrNU5Pa3lweVFwaHhQbktSaHNhVElVZHI4bVZrOGYrdXNzTUI1UFcyS1Jzc1FRTEdxeHNmT0pwRVJ6TU1ITDNJSjc1N1VIazA1ZnZhSER5eUIwTmJwMTBtRzFoSC9Wa2NGNGtzSzNJc1NpZ3RmSnpZdXBpNzE4L3dneWdKS2NwZVIvdU85Q3M1N0UxMEl5YU1Tays4QnJFYU5iZTk0ZVpGVFpzZzJvM1hOeDNBU0RUbWlIb0ZCUUNRb2dKTExwNlExNm5LaW5qc3NVV1ZnNUJWMEZZVmZzV2lkeWZoa2hVdExFVlFEb2ZIUnREMFBFakdOaUxIeEc4Mm8wN2dQeTRrVDBFZmZMeUhVQk9IcmtEeUsxRDBLSWNvd0ZGako2djZjbHcxeUZva0thWXdhRUdnVGFJUUdlSXE1U3BnWWhzTHJwYlI2QVZNWmlkdXRKSVUwcEdXS2MwK3ZwTzNkc3U3YTB3NDFmdjMvMzgweEV6eW5wU3pLRlFSbWd4TUFxTnhjQjlYRzg0WkJQT04rQ052TG9pQjZDcTJBaEY1djYwUlpDQkcrTUFjNFQ1K1BnRU0xSmUxc0V0Q1VGTFNUM1JOSlE3d0l4ZnYzLzNJWi9BMzcvNzhVTHYvM3JFZ244K29yN1R6N25ZMUV1QzA4dXdab2VIRjdzMmdZY0hrRCszTzA1aFBiM3hiOExNUTM0M1B1V1hoRHZQMmV3eW80aFViNTdiZyt0RmsrQ1BEMDF5RFBGQWRIdHhvNnNOdEwwNER1a1FXVDJjaGNCdXJvcXdOdEN4SGRmckpvbmtjRWcwT3V6NXp2dFpsU1J0NE1nMzVDSW01ZTlrVEhOeHFuci9zM0JRaUVtdzE1eWYzSDdreitVWWZTOFZaNzI3WTR2VzYyWmczT1d0dWw1eGJoZXQvOUc2a3g3NmRkclV0K3dDNHNyZnpDNHdhOGZYeTdvMmE3MnlkOFBXRzNvM2JiMmhmK091dHl6YnZPdXRTelp3N1dhdmpWOXZtTjl2RHgzcTIzUHJ0WjM3N3VIeEhRM1A3Yi8xbWxuYmYzclZKZnUvWHRmckF6aGUzT2NIcUJmMytnS09MZmY1QThhTHUzd0M5ZUl1djBDOThyaVRSb0NrN0prZUdMbzFnbW9ydlh4WTh5NkJlbG1YN1RmcHZxR1RSUmFhY0xRR0FrdGZHdEtoOTMwMnFiWDNSWFEzcVBRemVlZWNmZktuNTM0MzcrTExER2dLWW5yZENXMGdNcVRvdE40L2hPQzdLZ2xmZGp6WTByT1RjRXE5Z2FrMnJDTHJrejh5RGF4QXFaN2IrRVhkN3JPZmQvZGNjcGs4dStEMEVYRGFkVkwveTFuNFBpUCtWRysyd1hjZUNDWXlTNFV5Znk2MlZSdDRsc3hQcEdKdEdNaUZPZHI4Mm9JWnYvTVFVMlAzbDBUUnozbDh0SUcvakg0UnB3d3hHSjJiemVXcURUd0x4NEZQM1NSeWs3dkhESCtRN3BCY3ZYdkg3OGZmanQ5My9MN2o5eE1YZjU3NG5hcm90R3AwaHVKWitYemdPNVlNS3hWMzl5VGN6VGsrNlgzRzhyRnB6Q05Fb0o3QTMyRmNMd092RE4ySFFrQ3RGYXVsVHE2YnpmckZRSzhMR2hFaWptbkJTNW1pbVkyeExnMFp3MnR5V0NnWTNnNTFTMUZoQ3lYbENVTHNGamg0bVdGTkVhZmQxaXJTUjhoSzYrWTQ0MDNaMkJ5KzJWNTJsemJKakh4WHZka2FVcUJRZDVORE9tQmlqM09NTkxXQlNYaDNBQ0xsN25QSlFjMmhlNUdnZ2hmUmQwOUNZYllRV2h0UW1zK0pCa3BobXA1TFhxd05QQzh5aVFMZ0Yxb2xyZ3dod1c2VzdHR0YzU3paelpKTEYvL2l6Wko4Zkh1T09LRXpUdHlyc0ZKYitYekNDbm1uVDhpTm93elJiK3kxTG1ZRXNrNCtBb0hyMVJ5WmppdDVJaVgyaSt4aUY2UFBDdzRzbTBxaDhSaUhLREhheHpYRk5KdUhTeHBBV3dMaG94Q29HN1JnNTdCNVFPdFduLzFkUXZnWitabDZzdzNDNHhESXd6aWZGRU9ZbGFHcERUUUluODNFNkNhbFVaR3B5MWx2UnZDRmVxc1Y2RUNpS0hOa1FkckF5RTJRRFl4V3ZjUUkxcnlnUXg5Nk16WW5kNS9vd0k3ZnovNzJzTUxKVzNiOHZ1UDNUeTcrUFBGNzNraTl5TGdWY3BJbGlTa0Zlb3FuNW1Nc29xTDl6dTBYUWZaNVlMa2JiV0JFM1JYb2JXQXdKSEt0MEloZGlCdjc3S2M0d1Q0ZUhDSzB1bUhKYndrM3owOWhMQWhpQkFOZVVyUUhJYWJZWitzQm1aYVhPSW9LK3FRSThtejlPb1JZSmdyVDZIaEJvRzVETzJ2ejNXeExnNldXam4zOS90MVBaOHRuLy9qMmgzd3FseFA4OG5seWFPcDQ0Rit1RXpyNzBETzFiaGM3MmRYQnJzNmQ2ZGlublRwZmZIZEJPZXFpZVRjeDY2VHN1S05SaG81QUxtV0xUYlBFSkZ2VmFtVVJCbmVSVlhYT2pHdm1XeXhjdktxa0xVaitJam5ETTIyQVVHbm9EbU1wMnZPWFFrVFB6RFVhdUlualhqTFhubVYveFlFQVE0ZVpObWVlWFRMTHpwdGpsNHZwYWlIZFYrOS9tcW1sdTFCSGQ5TE1NNWwzaHRxNWVadXIyOWJxdHJFTXR0VUNtOHBzUzVucjR5eTFjUmZyNG1hTXNSNGpyTWY0dW1oMFhUSzJ6bnU2MXBOTlNSbExrd0p5Q283Qm9KMEgrV2duVlJZaGx6ek8wZ3BhNjQrRjFPVmM2QVZjZi8yeHp6ZTB6QlB3N0dFdXBYZTZQZktRUk1JU3prTmZ5SFZ3NTZ3NTgzdjJBWDlUL3hwbmpaSWVmb3ZsNzhLWC9US2NOZmtNOVRNdXkxOW1YZkpPVzNPNnU3OVcycHB1bHVBaEFhUHVkaTQ2R1VraXJxZXBlZnI1dllHbzBYTktJelozM3BOUWIzeFNjMEdSbFNETkpVZUdHcldIemtsN3ZHclNhaE5QaHlaY2pEN3FlRjFNRUxvRHNsKytPbmFqSlAwMlhUSVVKMzFLSnZOdnh2VHk4am12TlRFaEFKS1ZSeVl5T0EyNSs2S2liSHB4TlN6ZDVPTks5WDV2NVBUd1JxSHc0NUY2ekJ4SmQ3VCs2VEFCU0U0elhJdVlTK2lXem5sMTlFRkdOZVl3djlUWTl4R3UvQ0lydTRES2YwUWdrZTZKSEZPWG8yajZzd3UrUysrODN2OXc3RUQralVzaE9rLzlKTzJQaHc2VTcyQjhFeGdnZFluNzFBYWVycDJDNDZ0TURsWFJHcjI0TGcva0M3ekxVcVdZZENDQnZPMWRRcmtyS3VHczUzNlAzY08xTS9sNHdQQXVnSkp5a0U5am5XWC91MXcrQmErV1Q4RUw3SzhoSm15NU8xeDVnQzJ2Y21McWRUdnpINjZkd3NjclY5SDREcjNYclRFYlpxNmYzM1o4aDZrZFR5a2JoYXU5UXdQWldxSC9SODBHVDRHQ2tXd055cm5BT2d4WGp2NlZPT01zUzNIcWNyQ1IzdVVaU0tqRU1iSEFQZE5LdkdZR0g2K1l3ZHJBMCtLeGoyc1FTSGV5bUhFYnJYWW1tQmJoMHBlSFJZWkd5Y2ZSUVg2WG02dyt4cVJLdjRrVEJwdG9IaFRPUnFVVGdJekEwV1lqTEpyQ3h5dW1zRFl3THI5U1luRjRkT0g2N2g3NnEyUGczYlBTUFVMQWtlUHF0bXN3ZzMzeXVoMWozZ2Q2ZzZHanhacU5ReUNkU09jeTRxUXR0a0lzVXRDaGxVNW1nOVBJVnJwNEtMV05oeXVuODNHRlBqd2QrdUJkazFKRWo5NTJRdjgyUHphNHcvVDk0ZkN2MlFRTUVmcElSZGRkbnpmd25Od0RjNzZzcDhOWnFJTkJ2d05YTTJCbS9melBhRkFkcFhGTEpvd0JWaFp2THgzVURJYUNwT2QxUWx1RU5sdm1TWFdsQkpIUUVvWndnNDh1eGlWeENCa2NwT2Z4M1QwTTBScTU1ekRFcjVNYmRZOUJuTzd1cnpZR1VSenlpVVdkM0FnY3VxdlNOMURwbkI1a1JtbWxiSXRrNEtSZ29HQ1hyclRXMVFuMGdaMGVHaW1pUzBabStzbGhmTWU2U3dDRGVQWHlKb213bWpscTZlME5GdmhkWU1YMVpEcERjY0UwSXppNGpLRU5VRkdHRk5UOFp5Rk82MmFzaEFFQWxERWZ4Y01jNmNNenBFaElXcjdua29kWk92OW5oUGtaWE9JU29CZ0hqa0VkWXp0Uy9MaVJIU21ldkh4SGlwTkg3a2h4UzZRb0dYaEZQVWFqQjA2MlVPVk5ZZUwwRExQQ1JBN2cxVlBtc1BEMGJpRG5ua2VBeWtHYVVrakdVQlFNcm9YazhpSEpHMmhGZFVQRkNXYTRaMFRMZWQwbmpiT1diSlFORm9hVWtJaEc3TDF6L1NsSkd1TUxtanBiTW9HMkdjVEw3aVozZ2NuWFV6NkZzaE1wZnFSQWFWYVRaSXJKODhLTjZyNWxKMk5FYmJVc2NqOGN1RW9PaXlxdnluN2hVM1NWRmwwWEpNWlpBb2NwSnZlREsvYjBBa3dlQm1iZW5iZG5mczhnK2R2NjI1SDNqcngzNUwyRmp4WmlJdERLM1B5dkIyZkN2YUx2NldsbHpXSEpCMVdjVUhxNnVJSHFac3B3Vk5URmxCSkhvNGQyY3Q3ZU01NnQvRnlhc2lnVXQ0Q0NOMW5lOXdBSHczcWlwcENHaWVKSzZORFNtNkJCRElNblZlSUxIc0k4NExLaFFTbVplNlBwU1k3Y2JNWGoxRU1iSjNZck1vQkYwalIvdWE0RkhTeG9FQW83cy9ScTV2MjY0ZUR1b2RYTGQ1dzRlZVNPRXorSGVzSWFQbGJ4WmhjSzhXa2Z5RnEzbkpEeU1lUW55YTZSKzNNU2UvbDJURFdEU3llbXRuQXNHVXpFb3ZRbGpnTUVXelZMOFlBa2F0NW5jRXlycFFCYjNnNFBoV0szY2V3eVNIZTUzS2pBZ0k2VjI5UGxnWVJhMzJMSW5MMW1pVHgydnZxbnc0T1NTeXJaQ3luMzFGWTlNQWRBMTAyQWhWZ21WM1g3Z01XWVk4OURua25sZEFhQkZMZW9GWmppV0p1SkpYbEplcTBrUmpSSUtUNWNPNE9QVjh4Z2JlRHBPSGIycWdpUllyWjZiRnNGbDdSeTVRbUM0TmNyTExZc3hjV3ZFRXNHaHZKdkI0NHNhNVVJV1BxZmQzM3dZeS9FQ1VmYlBqYzFwell3OXEvdnZ4OHd0ZUsvdkF5M2lHcEJLQ1ZYMmdzM01qUjJ1MXhTL1JxMHV0c3g5aDJiYTQ4aVlXemxhNXpZRnB6THM0QSt0VklSUnQ1a1g1YXlKV3Awam9LdC9rY3F6WU9tYU9VbDFWVW1VaHQ0dUhZZUg2K1l4OXJBMDdYbnc2dkRIRWhDMVo5Q0p1ZjdRUGJhcFZ4NThzWjVBRWVqTW05L01SNTRMYTBvY0M3Q0pndHlvS1JucFFzT281bDVCSVMwc2pYdkRpak9WaXAveFV3K1hqR1R0WUhEa2h4Q0RLMkdKem0wY1pGQXVVZmxGTEtwSStzVkY1cG9aRjdZVHEwdFBGeTdhaDZ2WGpWSGkxREtUYUt6RG94aUxJNGZzakdpT0tuc2hYMk1IWE12N2xadWIxak43WjJoU2w0U2Vpd1FTV0tEM3p1YnRJRVZLUWtHbVMwVHMvbTljV2g0UEI4WWdDYS9kMTRYTFRNNU9wNnRzSnN5amVaSGYxeUoxdW4zeGdHbzVRUHRmdStQR3RuVElIYjM5dkdSdTN0N1MvYzIrTHpGdGNnZ3BORFAzelZ1c1ZVWjk4aExFUkRXOG5yYjNDV3VnYkRna3dNYkljSDBGTnZBM1RBOWdvMldSQndpeTNqQ2hTQU1HNlFrTCsrL0ZNVmVWaUhyU0c0YlJnc2FnbE83c2xTMmtjMDQ1MkpHT0tWWFNRR05GSXlMcHZEeGlpbXNEVHdkSHcwNEx2NzhJZlhEK1ZlSFhGRU9vbjZOSW1TWStsN2gyaFEvamxvNkxvbEx4dVQrcTdKZDZpV1dGU2NaMVRyMWRHZGpodnNOejZNaFI5eDByMTBTNW1SbDlGaytZNlk0a09TUEM1UnZHeVZJUDR2YkJuRWd5V1pHYkZFUUg0bHNaMkpHL3hSUUZhSHp1MGs5c3U5YkpheUZBWnVUT050WHZFSDlkcUhQYktxVVFNbXhrZDhxRGw0VGpjb0M2eElqV2ozRk1aQWJaNUppdERMZFZXVUwxYWp3U0oxa3FHc1B3amU5MUx4RFdOTUdPVU5LYkZSajBjZTR6YnRndGNETFBtY0V0alFrUkUyNEF3RWZOcWkwaHhMRDA3cHZURVpjeTBVUlU3MTlFQ0J0UWM2QWVSQ09OZktCRW8ycHY2SG9yMmx5SmJrK3lkcTFSd0dERDdxaW9oUkdVT01vZk5UOFp3S2tUbE5wOVZGRXJ6ekRndFpLdDN4YytLRGZSY2g3Rkc1Z2NXeG10OTVGempPdTV2d3RPZlZPMmVjaG9qdUdMN3FjdjlscVNveVQ4TTBJL2RjVVVnbWdKR1ErZGxUb3FmY1hEdkxXSTQ1TEZFMVp6MWcwR2hVR21yeS9RejQwWWZmK252azk4LzYrY2VYdlZOWXpsYi9kTGJ5N2hYZTM4TTNkd3YxY29NNkhGRlVCc0NSTlJlcEQrNnQ2Z0tmbm1KR2E0cGF3SlhmeklDTjZySUh6QVd4bUx1VlR0Z2tMeEdvdGJtR3JrelNIQVFXMGFtVTAySERQbFh5RFoybWtXeTVJSnkvdkpyMjk1bE84QzFCTHE0SGFVblFXTkxjRE1vcExCbHBlSGh4U1M0OTNLZnFWUWEzazlROGo1aGFVVWRTaUU5U1dGQTBGdGRHamhXd3RROU5JWGVLcGt6dkh4Q0VBWFYwN3FQMjRrU21vL2ZhYjhxZWdWa1pNK3hiSzM0NXBkMHk3WTlyN3hiUzN4SzNUbzhyTXZBdmtKbkZYU1Z1RVBLZ1d5bXVKUVVJeXVxaHpBNzZ4SENWaTNNU2ZXUG4zVlNIZG8vVExyLzNsWTlTd0JVb2Npdk5OV2wxZ3l0alZtTU9RYlF0cUliUU0wZTg1YXZsWmNGUHdhcEEyRGhRYTN6SUJZclFvVFdUenBWVWo1VnVGVjA3U2xVRklIeURvbVB1VkptUndoU1pGSTIwK3VWa2l0V2VDMXhBRExlRVA5Z055b3AyZDRzeHZ6OUxkb2V2NHlCMjZia3RXeHRuT2I1SkxsYzNBNWppOE1WRndFaFVGVHQ3Ri91S2MwZGZndkNaUVFRTG4xc0pVTmlIWmR1aGFHZGRZT0tvd0dISG9yMk1mMVVkVFVCOVJDakc2N3ZqMlNMc2hMSTN6VGNUM29MbmF3TlBpd1I5MWdCR2FseHJCaWR1aWhuNzUyNnRNZStwankwZzY4RnBsenpieDIrUWNhclVzRTNrYm9KL0NQcXY0N1lLNVU2M1JvRzdDVkVYSGpPc09QSEZiK2VTakxWblVPdXJWZGZRRzlwNlVaZHg1cG1EVVI4elRMMTdycEVPU3NZSGJMc0JlVzZ3c1ZGSVRQbmlNWFNta3RZRURsMUNScm04dWNWZENTbUJUVzQ2bGdFTTVMdk4rQ2JabDF6SFdWK1B5RENyMG50K0x3eTFVbGNzT2xXSkxGblhaL1BmSmxzbFZGaW9BdFJwWVRNRnRVWDN4NHZDbVh2ZXd3cndkbFVOTGZVZXJvYzdtWitxYXQ5ckVzWUFaQ1N0M3dhR0p2R1c2ZE11YytGdDVRUHlLUWIyOFdMWFFHTWhWUXEvK1REV0szclV5ZjJTY0x3VzJ1VUR5eHVjMVBkU0paMG1HU3VWVTVPWjF3L2Z1aURoNm8zclRaOXRTMVlvMitSN1ZPL043NWdKNTdjdWZSdlhJaldHOU4xaitkdC9JN2h2WmZTTWIrRWFLWnJhWDFJNTBDTm1DV0RjTGJPV2dIMCtVUTFJaWI5VWhLclFXcE5HQWtPMmREV0ptMHhQWk50dlQwL2lPVTZwd0FEZWhEMEZrMmtaczh3WUwvQzdpWmJLaU5EdTVxVFI3OUR6UEd6T0ZpNFd4VDZPcE1lUTNNQXZJVEhDUlM1R2prckZCY1JJWTFIM1NnSTBHTGFSZ3Eyd29sUlF1THNvQ2d5RmJTN1RqeFRPL1ozZ3gxcitHRjdXMDRSc3FmenRlM1BIaWpoZHZqeGU3TVZZKyt6V0ptTWh6RnhueTZzcnM3Unk3NDdxRzVkM01HQXVpY3F5SjhKalBmSmVJY0lvTDdoaTRMbDY3ZDRFQ3c0clZyU0dTMG9OQ09KU3Q5SUpBSEFxVmpwSk1Dc2JrMS9VWjVpZWs1TlJuV0twYncyeGFWME9CWWNpd1VaMkdIa2ZPak43NlZrb2d5MEFnZUFoeEI0R25mOC9yVzkrV3YxYmZTbHJmZXFnUjJFSGdEZ0ozRUhockVIaWdHeG9kYUFGRDlMWjQ0L1JzMktEYzFRQUVXRlM1amZOeHNWb21pdzBkU2ozWWp1bkhmc1I0ZDRsbHA2REJTdXVPMVBJZ2ZGNGZ1SUcvY0lPMWZSZXdNYTRZYXVaRUtra1A1RENhUXMyY1FaMkc5cFAzTk91Y3M1S2lZRkJVSzh4Z2tJSWtIbUx3TFRjVEVTeWdFUXFyMWlMSUdEanRjZVpURGRSRzlqanp5Y3QzeURoNTVBNFpQd2UvNGEwanlYcFNtYkZLYk1xOEpDRjBFUmEvQUZhUmRocWxZS1hNbkI2MjI1UmRRaW0wVkRFVHg0emVXRHFLQTNqUllnRUJZYmhqRitobkVVaE9hd2FTSVV3VWhoS01tY205ZVlkSnZkc3VZY1Q1MmtZYkdFeUZJYStKbHBQSC9zckxEQWFUbHRta2JMQUVDeGFzaEh5TklNZWFkcGgyQitLWjN4NUZQbjM1amdZbmo5elI0TlpaaDZWQ0ttb1ZnUE1pZ1cxMWprVUpyUldnRTFNWGcvLzZJV1lBNVRsTjZaQkpmcS9ldWVsNWJJMDBvNlpNaWcrOEJqZWF0ZmY5Y1dhRkRkdWcyZzBYOXowQXlPaldqRUdub0ZnSFFreGdrZGNiOGpwVlhSbVhMYmF3Y2d5NnFzSXEzWjFJNVA0OFJLS2lrSzBBMHZubzJCaUJqdXBudGVGSEJPOWhCNUNuZjNzRSt2VGxPNENjUEhJSGtGdEhvS1ZKMXFHSTBmTTFQUm51T2dJTkdXeXBmbXVvUWFBTkF0QUFHcmZDUUVRMkY5MnRBOUNLR014T1hXbThLU1VockZNZS9RV2N1amRkMmx0aHhxL2V2L3Y1cHhFenJpZkpIQXByQktweWhkQllEdHpIOW9hRGI5d3hHWGdqcjY3S0Fhak1rMEtSdVQ5ckVXVGdSanJBSEdFK1BEN0JqRlRVb0QvUzF1akRqRkl5VDdScS93NHc0OWZ2MzMzSUovRDM3MzY4MFB1L0hySGduNCtvNy9SekxqYjFrdUQwTXF6WjRlSEZyazNnNFFIa3orMk9VMWhQYi95Yk1QT1EzNDFQK1NYaHpyTTIrNHdxVXIxNWJnK3VGMDJDUHo0MDNURkVpbUZPZnFnMjBQYmlPS1JEWlBWd0ZnSzd1VExDMmtESGRseXZtMlNTWjN0WU9UVEplVDhybEtRTkhDbUhYRVF0TVJYR05CZW5xdmMvQ3dlRk9LRjk2OG53bTI3UFhJcWlmUzhaWjcyN1k0dlc2MlpnM09XdHVsNXhiaGV0LzlHNmt4NzZkZHJVdCt3QzRzcmZ6QzR3YThmWHk3bzJhNzJ5ZDhQV0czbzNiYjJoZitPdXR5emJ2T3V0U3padzdXYXZqVjl2bU45dkR4M3EyM1BydFozNzd1SHhIUTNQN2IvMW1sbmJmM3JWSmZ1L1h0ZnJBemhlM09jSHFCZjMrZ0tPTGZmNUE4YUx1M3dDOWVJdXYwQzk4cmlUUmdEbGgvREEwSzBTVkJ2cFpjU2E5d2pVeTdwTXYwbnZEWjBzeXRDa2hrNWc2Y3RDT3ZTK3p5UzE5cjdvN3JZY1YvTE9PZnZrVDQvOWJ1YkZseG5RRk1QMGVoUGFRR1JJMFdtOWZ3akJkMVVTdnV4NHNDVm5KK0dVZXVOU2JWaEYxeWQvWXhwWGdWSTd0L0dMdXRsWFArL3N1ZVF3ZVhiQjZRUGd0T09rL3BlejRIMUcvYW5lYkFQdlBCQlV2ZVJqV2gxaW5JdHMxUWFlWmZJVGFYa21GbTN2T2RyODJvSVp2Zk1RVXlQcmxVUlZvZGVBM290WHhDbmxLRWJuWmpPNWFnUFBnbkhnaysrVk81M2NQZWIzZzNRSDVPcmRPM28vL25iMHZxUDNIYjJmdVBqelJPOVVWYWRIbDA4TXhhL3krYUIzTFBsVnJ0VXdDbmVUams5Nm42RjhqRjREYmhDQmVzSitoM0c5RExveWRCOEtBL1VZS01CU0k5ZE5aLzFpbU5jMU9nK09hY0U3bVlLWmpaRXVEUm5CNndTSGd1RHRTTGRVRkxZNFVwa2Y3Qlk0ZUpsaFRRR24zZElxeWtmSSt1VTV6bkJUTmphR2I3YVYzYVZKTXFQZVZXKzJ4aE1vVkhtN1F5NWdZbzl6ZkRTMWdVbHNkd0NpcUhacmNoRFRTMFVVdklqbUVwQlFtQzJDMWdhVTVIT2lnVko0cHVjeUYyc0R6eXRNb2pSZWJLdFI0c29RRXV4V3lSNVQySzJTM1NxNWRQRXYzaXJKeDdmbnFIaEpFQlAzS3F6VVZqNmZvRUxlNlJOeTR5ZEQ5QnY3cklzVmdZeDZGZ0tCNjlVY21ZNHJlU0sxQXlLNzJNWG04NElEeTVaU3lWVWNrWHlVR08zam1tS2F6WU1sRGFBdGdmQlJDRnJtWThiT1lmTncxcTArKzd1RThEUHlNL1ZtRzRUSElaQVNGaFRsNjFrVm1ucC9RL0RaU294dVVoWVZtYnBjOVdZQVgxaTNXbkVPSklveVJ4T2tEWXk4Qk5tK0dLMC9DSXhnelFtcWZlZ3RFSi9jZk9MNU8zby8rOXRqQ2lkdjJkSDdqdDQvdWZqelJPOTVIeTBWdUdQU2ZKSWxTU2tGZUlxbjVtRXNrcUw5bnUwWHdmVjVZTGtiYldCRTNjWG5iV0F3SkhLdHhvaGRUU2ZZRW5aTlVJSjlPRGhFQ0kwU1BiOGszRHcxSlJzdkZMV0kyVXVLOWdqRUZQbHNQU0RUNmhMWHhrNVN0SGkyZmgxQ0xKb3FWS1FrZVVHUWJrTWphL1BOYkV0cnBSYU5mZjMrM1U5bkMyZi8rUGFIZkNpWEEvenljWEpvNm5qZVg2NFFPdnZRTTFWdUZ6dloxY0d1enAzcDJLZWRPbDkyZDBFMDZxSnRON0hwcE95NG8wbUdqa0F1WllwTk04UWttOVJxWXhFR2Q1Rk5kYzZJbXhodlVFaEtSazlDcElnWGpiZEoxQ1VNTVNxZFEvR3IrRXZ4b1dmR0dnM3N1bFNobm1WK3hZRUFRNGVWTm1lZFhiTEt6bHRqbDh2b2FnbmRWKzkvbXFtaXUxQkJkOUxLTTFsM2hxcTVlWk9yMjlUcU5yRU1wdFVDazhwc1Nwa3I0eXhWY1JjcjRtWnNzUjRick1mMnVtaHpYYksxenJ1NTFsTk1TUmxLRTQ5N0FBWEhZSkROZzN5MGs0eG5Ncm5rY1paUTBGcDVMS1QrNWtJczRQb3JqMzIrb1JFU2dXY1BjK204MCsyUmg1UlJDM1U2czZaYnBDKzBPcml6MVp6NVBmdUF2NmwvamExRzZRNi94ZkozNGN0K0diYWFqQWY4ak1meWwxbVJ2QlBXbk83dXI1V3dwcHNmZUVqQXFMdWRpMDVHZW9qckNXcWVmbjV2b0dqMG5KSlMySGxQUXIzQlNjMERSVlptUkpjY0djclRIam9uN2ZHcVNhdE5QQjJhY0RGT0tmdGlndEFkamYzeTFiRWJKZUZYdFN1eTFlR2tUOEprL3MyWVhsNCs1MFhqcUFHUXJBd3lrY0dOYnc1OUVWQTJ2YmdhazlhQVBaUzYvZDZ3NmVHTlFtSEdJdzJlT1pMdVVQM1RZUUtRbk1adGk0cEw2TmJNZVhWMFFUYUpYOHd2TmZaOWhDdS95TW9yb01JZkVVaWtleUxIdk9Vb2FzKzY0THVrenV2OUQ4Y081Tis0RktMejFFL1AvbmpvUVBrTzFOa1dJSFdwK3RRR25xNmRndU9yVEE2YmZwSVgxK1dCZklGM0NaQTBHN080VEx6dFhVSzVLNDYrZ3VTNTMyUDNjTzFNUGg0d3ZBdWdkQnprMDFoajJmOHVsMC9CcStWVDhBTDdhNGdKVytJT1YzbzB5NnVjbUhyZHp2eUhhNmZ3OGNwVk5MNUQ3M1ZyeklhWjYyZTJIZDloYXNkVHlrYmhhdS9RUUxOV2lQOVJVOEZUb0dDa1dZTnlMckFPdzVXamZ5VzJPTXRTbkxvY2JIUjNlUVlTS21WTUxIRFB0Qkt2bWNISEsyYXdOdkMwZU96akdnVFNuU3htM0Vhcm5RbW1SYmowNVdFUm9HbWNqQTVxUUd1RDFjZVlWTU1pY2NKZ1U4dUR3dGFvVEFLUUVUamFiSVJGVS9oNHhSVFdCc2JsVitvckRvOHVMTi9kUTM5MWpMdDcxbGdEQkJ6WnJXNjdCalBZSjYvYk1lWjlvRGNZT2xxczJUZ0Uwb2wwTGlOTzJtSXJ4S0lCSFZyWlpEWTRqVHlsaTRkUzIzaTRjam9mVitqRDA2RVAzalVOUmZUb2JTZjBiL05qZ3p0TTN4OE8vNXBOd0JDaGowNTAzZlY1QTgvSlhYRG1yeWZBV1VpRFFiOERWek5nWnYzOHp3aFFIV2w2QkdFTXNMSnVlK21nU3FjWEpEMHZFTnJTYXJObG5wcDhKeUtoSlF6aEJoOWRqRXZpRURJNFNMMzV0SHNZNHA3Q0VMOU9WdFE5Qm5HNnU3L2FHRVJ4eUNjV2RYSWpjT2d1U2Q5QW4zTjZrQmxGbGJJdGtvR1Rnb0dDWGJxeVdsZW56Z2QyZW1pa2lDNFpPZWtuaC9FZEt5NEJET0xWeTVza3dtcm1xS1czTjFqZ2Q0RVYxeFBvRE1VRk05RjJjQmxERzZDaURDbW8rYzlDbk5iTldBa0RRSFV5SDFrUVBNd3hQanhEaW9SSzZpd3VlWmdsOG45R2xaL0JKUzRCaW5IZ0dDTHVTUEgwYjBlS3B5L2ZrZUxra1R0UzNCSXBTZ1plVVkvUjZJR1RMVlI1VTVnNFBjT3NNSkVEZVBXVU9Td1V2UnNJdWVjUm9QS1BwaFNTTVJRRmcyc2h1WHhJOGdZcVVkMVFjWUlaN2huUmNsNzNTcFFjU3piS0JndERTa2hFSS9iZXVmNlVKSTN4QlUyZExabEEyd3ppWlhlVGU4RGthVDNOVXlnN2tlSkhDcFJtMVVpbW1Ed3YzS2p1VzNZeVJ0Uld5eUwzdzRHbzVMQ284cXJzbHp4RlZ4blJkVUZpbktWdm1HSnlQN2hpVHkvQTVHRmc1dDE1ZStiM0RKSy9yYjhkZWUvSWUwZmVXL2hvSVNaU2VVQ1gvL1hnVExoWDlEMDlyYXc1TFBtZzBsQWNKSFp4QTczTmxPR29xSXNwSlk1R0QrM2t2TDFuUEZ2SnVUUmxVU2h1QVFWdnNyenZBZzZ1SjJjS2FaaUlyWVFPRmIwSkdzUXdlRklPNHVBaHpBTXVHeHFVa3JrM21wN2t5TTFXUEU0OXRIRml0eUlEV01STTg1ZnJXdERCZ2dhaFVETUw3WER3OUcvMzBKNitmTWVKazBmdU9QRnpxQ2VzNFdPVmJYYWhzSjcyZ2F4MXl3a3BIME4ra3V3YXVUOG5zWmR2eDFRenVIUmlhZ3ZIa3NGRUxFcGY0amhBc0ZXekZBOUlvdVo5QnNlMFdncXc1ZTN3Z0l4SzBvVEFJTjNsY3FQOEFqb0dMZmJNQXdtMXZzV1FPWHZORW5uc2ZQVlBod2NsbDFTc0YxTHVxYTE2WUE2QXJwc0FDN0ZNN2ppMUNWaU1PZlk4NUpsVVFtY1FTSEdMV29FcGpyV1pXSktYcE5kS1lrU0RpdUxEdFRQNGVNVU0xZ2Flam1ObnI5SVZLV2FyeDdaVmNFa3JWNTRnQ0g2OXdtTExVbHo4Q3JGa1lDajVkdURJc2xhSmdLWC9lZGNINVI4V0p4eHQrOXpVbk5yQTJMKysvMzdBMUlyLzhqTGNJcW9Gb1pSY2FTL2N5TkRZN1hKSjlXdlE2bTZYRDY5TlJwRXd0dkkxVG13THp1VlpRSjlhcVFnamI3SXZTOWtTTlRwSHdWYi9JNVhtUVZPMDhwTHFLaE9wRFR4Y080K1BWOHhqYmVEcDJ2UGgxV0VPSktHS1R5R1Q4MzBnZSsxU3JqeDU0enlBbzFHVXQ3OFlEN3lXVmhRNEYyR1RCVGxRMHJQU0JZZlJ6RHdDUWxyWm1uY0hGR2NybGI5aUpoK3ZtTW5hd0dGSkRpR0dWc09USE5xNFNLRGNvd3lJMmRTUjlZb0xUVFF5TDJ5bjFoWWVybDAxajFldm1xTkZLT1VtMFZrSFJqRVd4dy9aR0ZHY1ZQYkNQc2FPdVJkM0s3YzNydWIyemxBbEx3azlGb2drc2NIdm5VM2F3SXFVQklQTWxvblovTjQ0TkR5ZUR3eEFrOTg3cjR1V21Sd2R6MWJZVFpsRzg2TS9ya1RyOUh2akFOVHlnWGEvOTBlTjdHa1F1M3Y3K01qZHZiMmxleHQ4M3VKYVpCQlM2T2Z2R3JmWUtvdDc1S1VJQ0d0NXZXM3VFdGRBV1BESmdZMlFZSHFLYmVCdW1CN0JSa3NpRHBGbFBPRkNFSVlOVXBLWDkxK0tYQytyaUhVa3R3MmpCUTNCcVYxWkt0dklacHh6TVNPYzBxdWtnRVlLeGtWVCtIakZGTllHbm82UEJod1hmLzZRK3VIOHEwT3VLQWRSdjBaUk1VeDlyM0J0aWg5SExSMlh4Q1ZqY3Y5VjJTNzFFc3VLazR4cW5YcTZzekhEL1libjBaQWpobWFISldGT1ZrYWY1VE5taWdOSi9yaEErYlpSZ3ZTenVHMFFCNUpzWnNRV0JmR1J5SFltWnZSUFFUV3BmWDQzcVVmemZhdUV0VEJnY3hKbis0bzNxTjh1OUpsTmtoSW9PVGJ5VzhYQmE2SlJXV0JkWWtTcnB6Z0djdU5NVW94V3BydXFiS0VhRlI2cGt3eDE3VUg0SnBhYWR3aHIyaUJuU0ltTmFpejZHTGQ1RjZ3V2VObm5qTUNXaG9Tb0NYY2c0TU1HbGZaUVluaGE5NDNKaUd1NTZHR3F0dzhDcEMzSUdUQVB3ckZHUGxDaU1mVTNGUGsxVGE0azE2ZFh1L1lvWVBCQlYxU1V3Z2hxSElXUG12OU1nTlJwS3EwK2l1aVZaMWpRV3VtV2p3c2Y5THNJZVkvQ0RTeU96ZXpXdThoNXB0V2N2eVduM2luN1BFUjB4L0JGbC9NM1cwMkpjUksrR2FIL21rSXFBWlNFek1lT0NqMzEvc0pCMjNyRWNZbWlLZXNaaTBTandrQ1Q5M2ZJaHliczN0OHp2MmZlM3pldS9KM0tlcWJ5dDd1RmQ3Znc3aGErdVZ1NG53dlUrWkJpVURjRWVJelVoL1pYOVFCUHp6RWpOY1V0WVV2dTVrRkc5RmdENXdQWXpGektwMndURm9qVld0ekNWaWRwRGdNS2FOWEthTERobml2NUJzL1NTTGRja0U1ZTNrMTZlODJuZUJlZ2xsY0R0YVhvTEdodUIyUVVsd3kwdkR3NHBKWWU3MUwwSzROYXllc2ZSc3d0S0tPb1JTZW9MU2thQ21xalJ3dlpXb2Fta2JyRVV5ZDNqb2xEQUxxNmRsRDdjU05UVVB2dE4rVlBRYTJNbVBZdGxMOGQwKzZZZHNlMDk0dHBiNGxicDBlVm1Ya1h5RTNpcnBLMkNIbFFMWlRYRW9PRVpIUlI1d1o4WXpsS3hMaUpQN0h5NzZ0Q3VrZnBsMS83eThlb1lRdVVPQlRubTdTNndKU3hxekdISWRzVzFFSm9HWkRkYzlUeXMrQ204S3RCMmpoUWFIekxCSWpSb2pTUnpaZFdqWlJ2RlY0NVNWY0dJWDJBb0dQdVY1cVF3UldhRkkyMCtlUm1pZFNlQ1Y1RERMU0VQOWdQeUlsMmRvb3p2ejFMZDRldTR5TjM2TG90V1Jsbk83OUpMbFUyQTV2ajhNWkV3VWxVRkRoNUYvdUxjMFpmZy9PYVFBVUpuRnNMVTltRVpOdWhhMlZjWStHb3dtREVvYitPZlZRZlRVRjlSQ25FNkxyajJ5UHRockEwempjUjM0UG1hZ05QaXdkLzFBRkdhRjVxQkNkdWl4cjY1Vyt2TXUycGp5MGo2Y0JybFQzYnhHK1RjNmpWc2t6a2JZQitDdnVzNHJjTDVrNjFSb082Q1ZNVkhUT3VPL0RFYmVXVGo3WmtVZXVvVjlmUkc5aDdVcFp4NTVtQ1VSOHhUNzk0clpNT1NjWUdicnNBZTIyeHNsQkpUZmpnTVhhbGtOWUdEbHhDUmJxK3VjUmRDU21CVFcwNWxnSU81YmpNK3lYWWxsM0hXRitOeXpPbzBIdCtMdzYzVUZVdU8xU0tMVm5VWmZQZkoxc21WMW1vQU5ScVlERUZ0MFgxeFl2RG0zcmR3d3J6ZGxRT0xmVWRyWVk2bTUrcGE5NXFFOGNDWmlTczNBV0hKdktXNmRJdGMrSnY1UUdSRllONmViRnFvVEdRcTRSZS9abHFGTDFyWmY3SU9GOEtiSE9CNUkzUGEzcW9FOCtTREpYS3Fjak42NGJ2M1JGeDlFYjFwcysycGFvVmJmSTlxbmZtOTh3Rjh0cVhQNDNxa1J2RGVtK3cvTzIra2QwM3N2dEdOdkNORk0xc0w2a2Q2UkN5QmJGdUZ0aktRVCtlS0lla1JONnFRMVJvTFVpakFTSGJPeHZFektZbnNtMjJwNmZ4SGFkVTRRQnVRaCtDeUxTTjJPWU5GdmhkeE12Q2l0THM1S2JTN05IelBHL01GQzRXeGo2TnBzYVEzOEFzSURQQlJTNUZqa3JHQnNWSllGRDNTUU0yR3JROGI3YktobEpKNGVLaUxEQVlzclZFTzE0ODgzdUdGMlA5YTNoUlN4dStvZkszNDhVZEwrNTQ4Zlo0c1J0ajViTmZrNGlKUEhlUklhK3V6TjdPc1R1dWExamV6WXl4SUNySG1naVArY3gzaVFpbnVPQ09nZXZpdFhzWEtEQ3VXTjBhSWlrOUtJUkQyVW92Q01TaFVPa295YVJnVEg1ZG4yRitRa3BPZllhbHVqWE1wblUxRkJpR0RCdlZhZWh4NU16b3JXK2xCTElNQklLSEVIY1FlUHIzdkw3MWJmbHI5YTJrOWEySEdvRWRCTzRnY0FlQnR3YUJCN3FoMFlFV01FUnZpemRPejRZTnlsME5RSUJGbGRzNEh4ZXJaYkxZMEtIVWcrMllmdXhIakhlWFdIWUtHcXkwN2tndEQ4TG45WUViK0FzM1dOdDNBUnZUaXFGbVRxU1M5RUFPb3luVXpCblVhV2cvZVUrenpqa3JLUW9HUmJYQ0RBWXBTT0loQnQ5eU14SEJBaHFoc0dvdGdveUIweDVuUHRWQWJXU1BNNSs4ZkllTWswZnVrUEZ6OEJ2ZU9wS3NKNVVacThTbXpFc1NRaGRoOFF0Z0ZXbW5VUXBXeXN6cFlidE4yU1dVUWtzVk0zSE02STJsb3ppQUZ5MFdFQkNHTzNhQmZnYUI1T2pjbW9Ga0NCT0ZvUVJqWm5KdjNtRlM3N1pMR0hHK3R0RUdCbE5oeUd1aTVlU3h2L0l5ZzhHa1pUWXBHeXpCZ2dVcklWOGp5TEdtSGFiZGdYam10MGVSVDErK284SEpJM2MwdUhYV1lhbVFpbG9GNEx4SVlGdWRZMUZDYXdYb3hOVEY0TDkraUJsQWVVNVRPbVNTMzZ0M2Jub2VXeVBOcUNtVDRnT3Z3WTFtN1gxL25GbGh3emFvZHNQRmZSY0FFdGFNUWFlZ1dBZENUR0NSMXh2eU9sVmRHWmN0dHJCeURMcXF3aXJkblVqay9qeEVvcUtRclFEUytlallHSUdPNm1lMTRVY0U3MkVIa0tkL2V3VDY5T1U3Z0p3OGNnZVFXMGVncFVuV29ZalI4elU5R2U0NkFnMFpiS2wrYTZoQm9BMEMwQUFhdDhKQVJEWVgzYTBEMElvWXpFNWRhYndwSlNHc1V4NzlCWnk2TjEzYVcySEdyOTYvKy9tbkVUT3VKOGtjQ21zRXFuS0YwRmdPM01mMmhvTnYzREVaZUNPdnJzb0JxTXlUUXBHNVAyc1JaT0JHT3NBY1lUNDhQc0dNVk5TZ1A5TFc2TU9NVWpKUHRHci9EakRqMSsvZmZjZ244UGZ2ZnJ6USs3OGVzZUNmajZqdjlITXVOdldTNFBReXJObmg0Y1d1VGVEaEFlVFA3WTVUV0U5di9Kc3c4NURmalUvNUplSE9zemI3akNwU3ZYbHVENjRYVFlJL1BqVGRNVVNLWVU1K3FEYlE5dUk0cEVOazlYQVdBcnU1TXNMYVFNZDJYSytiWkpKbmUxZzVOTWw1UHl1VXBBMGNLWWRjUkMweEZjWTBGNmVxOXo4TEI0VTRvWDNyeWZDYmJzOWNpcUo5THhsbnZidGppOWJyWm1EYzVhMjZYbkZ1RjYzLzBicVRIdnAxMnRTMzdBTGl5dC9NTGpCcng5Zkx1alpydmJKM3c5WWJlamR0dmFGLzQ2NjNMTnU4NjYxTE5uRHRacStOWDIrWTMyOFBIZXJiYyt1MW5mdnU0ZkVkRGMvdHYvV2FXZHQvZXRVbCs3OWUxK3NET0Y3YzV3ZW9GL2Y2QW80dDkva0R4b3U3ZkFMMTRpNi9RTDN5dUpOR0FPV0g4TURRclJKVUcrbGx4SnIzQ05UTHVreS9TZThOblN6SzBLU0dUbURweTBJNjlMN1BKTFgydnVqdXRoeFg4czQ1KytSUGovMXU1c1dYR2RBVXcvUjZFOXBBWkVqUmFiMS9DTUYzVlJLKzdIaXdKV2NuNFpSNjQxSnRXRVhYSjM5akdsZUJVanUzOFl1NjJWYy83K3k1NURCNWRzSHBBK0MwNDZUK2w3UGdmVWI5cWQ1c0ErODhFRlM5NUdOYUhXS2NpMnpWQnA1bDhoTnBlU1lXYmU4NTJ2emFnaG05OHhCVEkrdVZSRldoMTREZWkxZkVLZVVvUnVkbU03bHFBOCtDY2VDVDc1VTduZHc5NXZlRGRBZms2dDA3ZWovK2R2UytvL2NkdlorNCtQTkU3MVJWcDBlWFR3ekZyL0w1b0hjcytWV3UxVEFLZDVPT1QzcWZvWHlNWGdOdUVJRjZ3bjZIY2IwTXVqSjBId29EOVJnb3dGSWoxMDFuL1dLWTF6VTZENDVwd1R1WmdwbU5rUzROR2NIckJJZUM0TzFJdDFRVXRqaFNtUi9zRmpoNG1XRk5BYWZkMGlyS1I4ajY1VG5PY0ZNMk5vWnZ0cFhkcFVreW85NVZiN2JHRXloVWVidERMbUJpajNOOE5MV0JTV3gzQUtLb2RtdHlFTk5MUlJTOGlPWVNrRkNZTFlMV0JwVGtjNktCVW5pbTV6SVhhd1BQSzB5aU5GNXNxMUhpeWhBUzdGYkpIbFBZclpMZEtybDA4Uy9lS3NuSHQrZW9lRWtRRS9jcXJOUldQcCtnUXQ3cEUzTGpKMFAwRy91c2l4V0JqSG9XQW9IcjFSeVpqaXQ1SXJVRElydll4ZWJ6Z2dQTGxsTEpWUnlSZkpRWTdlT2FZcHJOZ3lVTm9DMkI4RkVJV3VaanhzNWg4M0RXclQ3N3U0VHdNL0l6OVdZYmhNY2hrQklXRk9YcldSV2FlbjlEOE5sS2pHNVNGaFdadWx6MVpnQmZXTGRhY1E0a2lqSkhFNlFOakx3RTJiNFlyVDhJakdETkNhcDk2QzBRbjl4ODR2azdlai83MjJNS0oyL1owZnVPM2orNStQTkU3M2tmTFJXNFk5SjhraVZKS1FWNGlxZm1ZU3lTb3YyZTdSZkI5WGxndVJ0dFlFVGR4ZWR0WURBa2NxM0dpRjJJR3p2c0p5akJQaHdjSW9SR2laNWZFbTZlbXBLTkY0cGF4T3dsUlhzRVlvcDh0aDZRYVhXSmEyTW5LVm84Vzc4T0lSWk5GU3BTa3J3Z1NMZWhrYlg1WnJhbHRWS0x4cjUrLys2bnM0V3pmM3o3UXo2VXl3RisrVGc1TkhVODd5OVhDSjE5NkprcXQ0dWQ3T3BnVitmT2RPelRUcDN2MEd4blpqdHlvaFBQTzNDKzVxOHBWdVd2OGIrOS9vKzMvL3Izdi9ubnQyOC9mUC9qZnovOCs5Ly81di85Zi83WC8vZS8vL2NVdzU4MU9adVpHV2tvcXVtZkRHVVNDUUlhQ2xmREo1ZGNNQlNiY1JoaXl0WlZPbjNGVVdNcUZlZk9wMWRNekR1R0licTVXcnlwU2VkbFNPam1hdkF1bVhIblRMZlQ1dHFYLy9UMmY3ejk0ZFhyRDY4LzZkVDMzL3pqQVFaK2FnNS8rZnYzNy83ajNBVjU3empSWmpiQmZ2encvdDBQbnl6TzQvOS9YQXQvZXZ1Zkg3NSs5emY0emRHR09mWFo5TTlzdmZ4d1JxR3ZpK0dMMy8vOWJ3NUw1UCtDMDl2Z2w2Lys1L04zbCs4WSt6Nk0zUnYrN2V5OW56enUwNXYvY3ZybWYzdDgrKyt2LzhmMzczNStmM2g3WCtSUDVSLy8yNS9Pak9yWnhYejU0cWZYUDM3MXc4OFhMSUF2SDM3K29Pajh6Q1d2dnYvYjYyOStHRTJETXJKLy9QMmYvKzRmLy9nUC8vejFuLzd5ZDJWd3c1L2d2L3pYc25uODE5OC8vTk1mLytHL25Oak1qcFB4YkxtY1dCbGZQbjM5N3ZzZlAzeTZXT3IvZlZ3clgzL1FaWExjZVU2WEZWOEFORjlhUHJyZkhaNCsweWM4OUFrNyttUmN3eWUrOWI0dTBhRkwxTkdsNDdZNmg4dGZZTjc0MEVsZWY5N0dnK0FTckQ3UnlmSC9lcll1aTBmcjQxdi81WnYvT3grdnBkZjFXUGhvTS96b2ptNjNWMmNwOFdVZlZKZmZxY3ZYMU9sZk12cVVUSDRrVTBsd2J5bncyUkxnQzQ2bk9XZlRuSVBwckZQcG5DUHB5N0s3ZnJJWmx2OXozUCtPcDJmK3AzLzR6dzl2Zi96MjhHZ1BmQ1hSUXFwVnB4ZFlBQ1o0S3c0eEJUbC9xVTMrczUyK1gvM3J3eDllL2QySk0valRBK1paTzUrY3hPY2Erc3VGaHFaZ0xnekl4NmFPeDkxUUorci9MTHZRVEF1MU02blFPWlJBM3FTRnd3UmVidUpQLy9uaDk5Ky8vYUVldmZXay8rT2YvbkJtTlY4a1ZDalBmUHpoM1p1L2Z2SG5oeCsrLys4L1puRHk5c2Y4UmVjOU4vK1h3N0lidDZNdi92VDZtejkrZVBkVEFmRmRIOW5yMS94dDBkZjYwNysvL1krMzlUL1UzZnpJcWlWSzB2L2RkeUhLcDdDNXRmbnZyOSsvZnBONzljVS8vbHZ0eU85Zi84ZjNQL3pQdi8vTlAzMy94NS9ISFFMeS8zOTh4djl4ZlBEWkJyL083ZjMzOTY5Lyt2ZXh3VC8rVkQ3dDBraitsK05FbE9QbngyOS8vLzM3djMybzErUi8rYWUzMzMwWS84TWZ5a3M2ak9lbjEyL2VQcjdOVS96MjJGais5NGZ2UGh4aWFHYzc4Yyt2MytlTjhXOWZhS090eFQrVlNjNy8rL2p1dzRkMy8zRjI5L3VkdnIxUHRwUHlYNTVEL1kvMmkvUDIyUVV0dVl2YlJOc2kvQUNobFJFNWdlUXZ5bTFNeWZ2aTREUWFqQ3pzTHZHd3pHMGdVK050WU9MUlFaZ29RcnBVMlRSSnlRdERERWx6K2dqREpicSs1OVZCUHZaVkJ6MnJDdUxCb1o5RFVQV3VtY2pkcFlqZCtWM2hNc1ZLcFZmNTZ2MVBNd3dyRjloVlRrWUFUWkUvQTZQS2ZEaXVPd3pYSFg0emhOMFdoTnZNWVRZemE0cUZNZVVpVzhwTW5LNG5QdGNUbDdzWWo3c1VoenVmQXJHZUxKSWZYQWdxSmxicWdoTWFtRXpiWnJpMmlLWVF0RHFBM0swNTVwTUpmRHF4UWZWeWwzcUtzY2RLbTl4cDNCVHJuYjhBN3RMdUQ3VCtMbnlnT3lIcDRiYWRrUFFrek5rSlNUKyswRUJJaWdNaktlTTNoMERleHZkZGRrUlJ4dkRrZUtRZHZKNlg5T25uOXdaaVZSS243SWNpRUh4dnd1TllLRmVndXNhNndRZnFUaDkrdUhZbUg2K1l5ZHJBMDNFTzhrbmQ1c0JqZDRUMXkxZUhIcFRjUVZVMWlzek85VEdKenI4cTQ5dkVWUFVJanJrUWFheUo2MTZWSDhPTzNyZEloVGxUNVFJaUJkczc1QUVjMDJnMkFtZU0wcDJyL1hUdHlGOHRHSG5YcXpPd3dFN1JvbEdvUWZMcUE3VnUwOGg0ZjFNUzJ5dTZuNWVMVEQ1ZkRtNHR6VjNibDFOWWJSUVhKNEprRk4wZGtnZlE3RjFIbEZ6c1hzTVBpeWZ4OFlwSnJBMDhIUjZOR0k3NEhETGdUdjJud0t0RGtvb1gwS3dmNTcyRXROb09hRmlIdjYxaUhEN0pzWnErL2p1VXBCbmI2WHhUQnVzcWkxZWRiNGZaY3dSQWFEdUdZY2dIcDFxYlRnZ3hiaUNMdHgwc3VnY2RGRmhQU0krR0JFbHoxb0tYK1hLRXFmZkFGNHFrOFV4QWdvdXUxSHF6amRLNmJIWkJxektDUko3MWJVeTlDQkMwdXNzN2o5NGlnMUtlM1VRQ1RhNEVITkpIY3N5N0o2RjRFbHo5N1o2RTNaT3dleEp1N2trbzJiaE9VRFZUd2VWemZGMjlqVldsVEFyV2pFMS9OOFJLazJOQ3loRjkwT01wbzUyWW9DY1hlWDNNSHowM1BhNUloTjEyLzFoSmtScXBqZ3VTSFBhZzN0ckMwV3htMTJveG91U0R2bHY4NC9Gb2RtU2JRZE91SElYZ3VkdDBmN3AyR283Z254S3hkc0ZUQk9vVHIxc1gvRTh4azlFSWJYanBqbVVPY3kremlkbGVsTy9qY0ZyZldubnAvZXFXV1A3dU12ZlBKV2ZBQlpIRnp1U01XSVFBVllrbUZYMkZTOEcvYVJsMkhLSlQ5d2hqbEVzcU5QMjVHWndodVo0bEhoajdNak84REJMamFBTndDa2t1VllVL3k5dktaNWJ6b2NOOGVGWmN6V1dqN3FGR2VxSFVqRDExb2wyNnAwN2NZK29FckNmb05kMm5adVZWSjV1VTVLMGc2dmJtTWRLNnVST245bzRlajBjNXVGbEwrRHdTSjB2eVJQK1dOYm56OE9BU25Xc2s2YjhDbDhkeTRkZHYzdVlsSERWRnRmempVZmoxVFQ1ZGR1L0k3aDNadlNNYmVFZDZiU1BUVGxmdld6bVR3clpMUCs5OXh5Z2ZPcStyWGdISW9OaXhWcndqMWV3RWcwOEE0Z0JCMDdockE3YUE0SnlKdDNMaXc2ZUlvZHYwTnkrY2VtOTlIVUtEdzhiTUhNUnh0K2Zrc2ZOOVBpMGUzcXNyVnNMcUwraWFyMk9LNjJ4WktZdm1yYjRaa3NHMWtHd0lQblZwQTljR25xNWRHNitXakhyMVYvWnlXMis5OStIYWZlWng4ZHA0Nmh6ZXF5dFd3dHpydUZWSWVrYm04MVpXMmNRb3c5bG83MjJNc3NLclAwbFZFRWdXWmVWcmpiSmZoVTMyMWZ2WDMzNy85c2NQdi9saS9LZkQvMThnNnV2MzJWajcvdjJoVXVoQ3E0ZXVmSGozMHhmLzh0MTNmM3Y3WWViU2V2blVybnViM3NUeVpnOG1ZYzA3T0poMTM3MytCdWZvNXNwenUvdFZLZ2d0UGZ2MjlXdmc3OVRpck16cnRXdHY1ZlZyUHlkV2ZLRnJ1MGs2M3JhYnBMdEp1cTFKdWx1a0U0c1Vkb3YwNHAzTDFrMjk5Zk15U00wTDRRNE4wZzNzVWRuY0h2MWN6TkV0cmRFWE4wYk55K0RHeHVqbmsxTnhRVWUzTTZjaURBSFlhekpiUWd5WFJLb21ockV2b2hTaVNRejVIL2tTWVh4L1VrVko2QXFxUStaWWdJNDZFN041RlRBUWFHb1BlemNXODgzblZSd2VhczZyOEtWZ2dEcSsxcDN5WXMvYjJQTTJYaUp2WTBhNHorQWg1TUhCSkowTHdjM3BjaysydzFCVTg1VC9CNWdqekVuMTJSeUZmZ2hPYVlBQ3BlTnUyK1VyZElXRWVSd1lPMGQrdG0vUDJDK2NTMG9rWlBFVjBpQVJ3czUrY2JobCtxM0c0cFIzbzF2UEs2SFlYc2l5KzhWMnY5ZzkrOFZ1V3EzUzI2bnA2Yk5CQ2NEMDVMVFd6N3VJbWdxTjVaL1hxcVY1Z1dtK3A4ei9zNEJvUmdiTkFJanl5MGxlYVMwd2dJQ2hpcGZqUUMzcFBuRktrRmJtQWd0ZVZQQ1hpdEhZWDhhTE1ralNVbTJQM3RtcWVCMEg2V0ZJbk53NXB1S0Q3MHJGcjNmK2lpRFJYc2E3bzU4ZC9XeUZmaktBeUh1OTJxOGh3d2tiOXhJTXpDaktJb1VwU3V5RElwc2dwbUxVaWpSRklmQzhCZk5RYjNjNWxGcmxSc2NaQUxmQVNRTVZNbzZ4RytCRFN0MEZ2My81R0JSc01OMVRSR01EcXZrRlFGTnlUY0VqOUlVdTF1NC9VU3QyRHE3R2ErNlhHV2k3VGVVdW9IaFlrVkJISUxSMFA0a1Z1M1pEOFVGY3EvOHN2RVFTMTAxamhDRlMxTGdsVWlRdzVES1dQYUYxajB1SkdaclFlSFF4MFJJMC91ekpPeHB2YUZ4YytkdlIrSTdHZHpSK3Q3NUl5aUNXblpMWmVIS3lBZVNlbmsxR0xwM2JZaWZnRUViRTd4T0pOMkxYd2NWR2RoT2o0RnBVbnlaTUpmbWduV0lxRmh0OXlSUU0zTEhGczNodDN3WHl1eUJGVTI4ME9XRkQwQW9VbERSeVV2WWh2ekJFMW1TYWxDZDBaU2NzWklza3B2RTFBZVhWT051OXFSTTJvV1lmZVV3aitWTzNGM2J5YkdNUlMwTG9TZHlwZC82S2NCKzc4cWYxSm40UFRPOWdjQWVEMjJvMXRBUEFTbFdZc2syZVZNNE1uWSt4ejIyNHJrKzJVbktMVW5jNVlFU2JJK2kyZnF0ZUpKV1BMNmRjdmltNlRTaXJIVFZhNEJTQmpab0pVNFN3alVmMjlxdDdaK2c3bFUxK1FUeXNNNXVjU2xCZFB3ak80T3hTQnVVVXBxWnNRNm9FQ1pPUEZ3bnh1blBKQmJLaE42NlFRQkxpeFE1OU5ZblNSNmZ4ZllTUTNFWEd3Q2tvalFPMWluRURRMTlzVEtwN0p2bXBjZTJaNUhzbStlUXhhMmVTNDNyeUIwQjUyeG5SRGdYSGxyd3A4Q1dYU2RPYVhQSjRhVE9zZDl2eXBqamI2U3IxSWo0RTE1OUxIZ1lSYVhudUpXbys2MUNZN0k0eWhCUzY5TzRuZDQ0UERySDVDbjRGSnZzVlpJRDFyMUV6Tk5ZSUxIODNOK1R6RVhwZUVWeXYzMjM1RTUzWWJmbGZraTNmYTFsQ0NhR3JWVmRxWnBuN09Pblg1V0FvMmozWWNteWQ5eVRFeGhRT2lpRnFDa2R5TkI0M3ZYWE4zU1FOQ3lldHRuQ29ZeDRBQVZYY3g3bVlJTVR1OFI3bEJGQ2kxeVlpaWp1bUpkKzQ0cnhRRlVTbEtnZ2xZOHdXNzZJaGNneEt2dWVkZ0xFZ2ZmRGVKY1VLd0tPa1hHOUJlckhlRURYZHpKSFlkT0ZTMFVYUWtGL0FFRU0zVmNLaFlEM1BXOUQ4STJTZjRtclNFS1ozQ1lOVGxjU2lUeUcydEMvT2d5ZGRsT1NDUDY3cTdsZFpna2VhZnhoZDNnZTZvNDZqUkdid21xT0RBUkwyZkJXMWdhY3JwK0Q0S2hPaFZuaWpGK2UzZXBVQUttRWVJWkJSc2hZNFkzYWwva2llcVp1SzV1SEtpYXh2c3NoNHNMN0p2S3FnUy82bU52QjA3UXk4V2o0REw3SEJ5c1M3bFBkYXRrWGlwNWFlallubG1pbDh2SElSNlRzVURhQkdCTWZkU29uak80eGV6YmtrWWIxM2FQQStRMkZSREMycmwwSy9nTkZmamczRWxsU1N3WTJzSWZoWUx6RXR4ZVp3c0RuUjg0MUFXcVNWN2VzdTNkTjYvOE8xRS9oNHhRVFdCcDZXRHYzVjhjWjhLSTV1a0pneXN0MUM5bW54cTZNTXBuWGkwSUdrUHBpNThzckQvTkpZM3g4bkREWVZNaHk0cVcrQmp4NXQxc0dTK1h0Y1BuLzEvbkhoaVlpS0RqdHZWVjJYU1FraEJPUk81ZWkxVmNkaVJuUGovR1BlQVl5QjJjR0ZrbzZ1TW5LT285QVdleURtN1N0RkJYaFF4T1J1TkpUYXhzT1YwL200UWgrT2luajVORmNITW5yc0Z6R3VLL08zVllNNzc4cUh4VmxGcUV1R0oyeWhMUC95SHBON3lCZkVDK3BvOVVaRDdHSHdzYkhZdUx3VUVHYmQrNVBvZzVTUWcwWWZNQVpZVjRVSVkwWjd5aHNXOGxLUC9RbUQ1QXBhR0hzbmlJU1c2RU4rWGo2aGVFbWxTS3l4amw4VGxjMHZKL3l3NXhGK2V2RWVlL2pWeFI0R1J3eWtSRjRPZ1FOMlE0UGJrOTlNVHpLalZUdGdZS2ZwaGdXNnJKRVp0bUFBQXVxQlR4SHJ3V29aeCtRd3Z1TlNEZkQ1WEhYcUJKQUlxNW1pdGl6VEYxL2ZkNEVWMTFPcVRFTnE2eE5EeWN2dFI0cVlMZitrREFvc1ZKM0NLeUxGTkFTQ0Zud1JENWVvYWZYZUVTZ2lxMzlTWFBKZzBxd2NrZy9PTDhDSkFJVkRlZGVzUFBQYmNlTHB5M2VjT0hua2poTzN4SWx4WUFiVklZNGwyTGN1eDhpcUlIRnloRm5MQjRSaW9LaG9JWVRRR1JGZUZiYVVIQVZpVlJoTHdjaW9BMXdxVDBiSFZ6NGt1U2V5dnhGU25HS0dPd2EwNko1RnhZSW4yV0JsNUE4UkcrZFQ5TTcxcHlLMTRKNENLRjh5Z0xZWnhzdnVKM2NCeXRjVEtud2VsNlJDOVcyZytpbExWMUxqK3BZeG5yYWEvellEWE5FYUh4OHJtV1Z2dlhkWjBxM3NPbUNrV1pQaFdmSjRGUGdJVzNlaThoSVMySjIzWjM3UEJRZnJiOGZlTy9iZXNmY1dQbHIweVFWRnBRNWlyQmpnWHZIMzlMU3k1cTlrNUs1bFNKRFl4UTBZRlVzV2gwZk5YMGtjalFUbWsvUDJqaEV0K0lvRnhxaHJObjIyZ0lJM1dkNTNBUWN2S0hQVkd3MzhQNkdrZXFxQU40MHA3RjFva01LQVNRVllnb2N3RDdoc2FMQ1lHS0FzVGVUSXpaWTZUcDIwU2Z3NE5FRUdzR2hZbDh3djc1ZlEvMEFjaEdOUHRYVzk4MWVOQjNjbnJWNitBOFhKSTNlZytEa1VFbUk1Ni9YMGNDR0RMTzVEV1N1TE9SZCtZTlZ2TFVWMS9VbUpMNkxvdkhSaWFndFBZNUpCY3RvQ0J3aEdTZWRTTXhLakZsZVdJZ3BhTFFmWThuWjhZVHRwZ1dCZ0VLUGVkZ2JCQkUyME13OGtrTmhLeks1WklpYjE1MUoxNDlTTkJDbjMxRlk1c0lJV3Q0VWhpWWVRMUhtVmJTWXhadGhMbFRmUThRcWt1RVdsd0JUSTJteXNPREFrelVsRjlNR1dsSDNOREQ1ZU1ZTzFnYnJraXRvUTZsNlJZalo3Ykh1RmxGSmFhTlVDZnIyYVlzdFNYUHdLODUwSkZLc0hqaXdia0tXQkZEMEJ0VmJ5bmhkdCs5elVudHJBMnIrKy8xeEtiOVhia1pmaEZvR3QvRDF5WTFKT2p0QzRtR1NJUWNOekFSMXZ3Y1NjUitHcE1lODVUbXdNejVWWENLMVdoSkUzMlpkcEFCMUc5SlVaeUxRNVF5T0l3THlpdXNwRTZ2MFAxMDdqNHhYVFdCdDR1dlo0ZUhVSTRUdnhUZnlDeWEwaWExK3ZNVkVwUnNjVHNvVEtFbTdLbXMybmltdkM2K1ZkYmxKU21GZUJWNG9wbDcvMGFPWWM4YlVPOVRnUVJIRzJHdmtycHZMeG1xbXNMUndXWmQ3cFJRdTBYWEpvcFNIaEVGQ3RFMHF5WG5taGlVSG1oUTNWMnNMRDFjdm04ZHBsYytTUGlUNmZSdG9IQWtZeDFzVVBrU3VqLzdFVGlmdW9PdVplM0swYzMrdkpzUmVzSXZvNkVwRWtObmkrOHlmY3JNbmNUcENWaWU4ekZtWWF1NWRmMmFqSTF1bjVCbEVUTkgrYXprWjhuNTlOcWdGaDhueEx6Y2JaUGQrbmYzc214TzdnSGgrNU83ZzNaYjJIS2JHSVFBcjkxRjJITFJhS1dUT0M4c1NoVjdCeDFmU0liS282cC9ybXdTY0hObEtDNlRtMmdjZGhlZ2dialhTZjdUcWxLQXBCR0RaSVRGN2UvMVJvMHZTa3pGalNiY0pxUVpVZnBhbW9peWViZlM2RkJYRHE3VVlqL2VLaUtYeThZZ3ByQTAvSFIxTThjcllWaXBWK1BGK3hkQmd5MUZFTWlPaDk2bnVGS3pQOFlORkJIYWVCeEZsRmM2OFh2N0NzdURpa3ZQTXFNWTVrUThobWZkTUFBZFQyVGNLY2pKUStWMHlZS1JLVVNrOVJGNGprVGFwN2Q5NGdFaFNMZWFreml6NFMyYzdFalA2RHFGdkM1M2VUd3YzbXJDR1ZBZ2c5UVFCNWd4cHV6alBHV3A0RGxCd2IrYTM4QU0yZ0x5c010NGdjMEVDZytYOVV4QXR0SzZlNGVaWG15M3VrVGlMVTFVZmh0YUNGWXJMbURzb0FnTTJ4RjMxY1EwNTZ5VEFvdFZHZ0VkcjYvQzVKcTVOQndJY042dTBoZnhxNmx6QW1JN0QxaFlCeVhGQjVHMDViTURSZ3pHOUMvWFVSSlJyVGY5T1F2TmNVRG5JWXRvaW5wY0ZqcTdDU1FnZHFqVVJoVTJYSXFKMDJFYmZQdzJDbGtZZ2xZRzRESHZuQWlFNlRVVVBlbzNBRGsyTTd5L1V1TXA5bE5RZXdEQktTdE0wYW5idWszbFJ2Ymc1Z1h3NXIxU1hObGtlYUpZQXdxNmdvcmIzNDJGR2xwKzdmdkhYNm9GbndtQ2lhRXAvcjhSR1h1SDl4OEpLVUlXVjMvMzdjeU5UOSs4YVZ2MU9KejFUK2RyL3c3aGZlL2NJMzl3djNHbytWOXN0N3JhTjJrQ0VTOVlIOVZUM0EwMVBNeUZCeFM5U1N1K21kbnBmNWpBaGdzM041UU1mS094b2h1cmlCYjZHWTYwRUpQdk1ZQXRySUJpYXc0WTdMK1hCd3lXcytLYnNnbmVTOG0vVDJtbS94TGpCdFdBM1Q1dVhsUlpQVmdOM29HKzNFdE93ZE4xQ2JvbDhaMU9LUWdtcDdDTW9vYWRHSmFpTm9jaW5tenFHRmN5MWowOUNJYkd5b05xREhIZFdlK1QxRHRkOStVLzRVMWNvSWF0OUMrZHRCN1E1cWQxQjd2NkQybHNCMWVsU1o2WGRKMURlQ0tHbUxrRWZ1UDRocWlxZUVaUFpRdXdRYWhrekV1SVU3RVFxV1ZpMWhqOUl2dlBhWGp6SERGaGl4NUxBaUtzT0d5OENWeFpqRGtHMExqa28xR3dxSi94M0hMVDhMZ29xNEhsOVpJUVJUVzRRQU1WcjBKdks3YlJLUCtWYmhkZk4wTTZRTnJWaElzcEhLL1hvVE1lOWswS0svNHBPYlpWT2JRRm8vQkhLMGhLR2lGdHE1dEVQYTA3ODlUM2VIcnVNamQraTZMV05aM3JGZGswejJJVkd5ZVE1dnkxZFdwUDVhN2FsM3NiOUFaM1EyZ0RUQnVnVE9yUVdyakRLeWV1cGFlZGVJVXF2WUpBNzl4ZXlqK0NoQ2kwK0hvbmhtU3MvTFU1aEVYY1dRcEJhNkdmSkNGdzMrcUxxWGttOXdBNXk0TFFycGw3KzlRbm9WTktFOFkrbkFhOVUrRzdWdkkyZ3FZbUlpYjRQMFU5eG4xcjYxejkyb05acE5FZDhXYnVxcUc2OE5xT3B0eS9aSlJYWFhsaTlxSGZYcWFub1pBTmRxKytObXpSU01Jb2w1Q3FnUnZ1WHZlR3pndHV1dm0vY3c5OUdwWUZ3b2FWSzJTdUNpU1Jxd1ZZV1dpQklZdFpiemZ1bVVNVGx2bDJCYmRSMWpmWFY4anRQNjExQ01uaTBrbFl2Qjd6SUlVQmtlUjk0bld5SlhTWnNDSVBVWk1LYmd0cWkrZUhGMFU2OTdXR0hlanVxaEtLSGx0enFJSVhYTlcyM2lXTUpNRUx4U1JoWlpCSmR1bVJSL0t3ZElXczBCd2tNR1FKcEVDdVFTelhvWW1nT0VDNGU2Wm1hN2xGL2ZmQzJ3elFNeTVDV3NGZVhpV1pLaFVqa1ZJZ0xkdkRKZ1B1S04zcURlNU5tMm1CN20wL201VXVmdUFHbU5UQjBncjMzNTA1Z2V1VEdvOXdiTDMrNFoyVDBqdTJka0E4OUlFV3hCSDl1Sm5rOVc0bldUd0ZaMWpuQ0dqZHdvTnpJWXNZb1JEUUdTcWlSVDROUkpYckp5RWxnN2tHMnpQVDJNN3ppaHFramRzN0p0Q21JbEl0a2d0SGVEQlg0UDBiSnlvcTRteng1aWl5aGxNSlZmNUN3YW02TEZiSHhySGwwTVRtQVdqcG5Bb3M4V2oyOHNyTVZEMEsvdms4R2kxMWgxU01GVzFsQThzeTZvOVdKRGkrRFR6bXB6NXZjTUxNYjYxOENpbGpWOFErVnZCNHM3V056QjR1M0JZamZBWWs3S3FrTGt1WXNMZVhWbDluYUkzWEZOdy9KdVlpR1kxVk5haE1kVTVydUVneE5RY01lZ2RmSFN2UXNFQ0N1V3RYcFcxYXNRU1dZejdDZXNoZ09nODRyL0JHUHk2em9McWZMME5JU1oySWZaZEs0R0FFTkpBTlBvVUNIRHRBZzg1b2NIV2dEL0N0MnF3eDMvbmZrOUwydDlXLzVhV1N0cFdldWhNbURIZnp2KzIvSGZyZkZmcFJsU2hZbUFJWHBibUhGNk1teFE1V29BQWRBMHJka3pyWmErWXN1cGw2UUVPaGo5Q08vdUVzWTJ3R0F0dzVBQWpiT0p2T0FHWHNJTlZ2WmRBRVpjTWI2Y3pSaDFxaGRoK21pS0x3ZFdhaCtYdktkWm41eFZBYktvaVk2bUVqTVlGQ0E1RE1pNlJFdG1IbGp3SWc0MFVSTzFPUXdwT04wQmRzVDRjU043ZVBuazVUdGluRHh5UjR5Zmc4ZncxZ0ZrUGFxc1lDVXdhbVNMSklRdW11TDF3VW9BYWpXandjcVRPVGx0dHltMlJBQnA1THVPR2IyeFlCU0hoS0RpeUxreGhqdjJmWDRXNFdOYU1Yd2NIYmJzek9KUUJRTXBIZy9pdklxV3VJUVI1d3NhYlhCUTh2SnAybXhFSHZ2TExibTRENVV3UEdXVEpWamdZSkVQQXdwK0dSNTBxR21PT3g3OHVKRTlnbnp5OGgwUFRoNjU0OEdOMHcwaG4vNWE2NUt0VzVIQXR1SkdLUGs3YWhZVFV4ZHovL3JSNWNTdFJETjVIKzQ2eU54T1pHc2hacUdMMWlDekQ3d0dKNXExLy8xQjVnWWR0b0cyMnkzdnV3Q1J2R1lFV2tTWjFpREVCQlpsdlVKWXJDVzBUaVFqcnBVTFZvb2tyQnU5Z2lLUisxTVFtWWZVQk82Uzg5R3hMUUlkMjZOdE1XaGhFZGdSNU9uZkhvTStmZm1PSUNlUDNCSGt4akhvQU5RaWRTSkc1OWYwWkxqckdMUVBDVWNuSDRma042RjFLeUJYUTlDQmlHeHV1bHVIb0JVeG1QMjZFeDJHa2hEV3FZMytBbjdkbXk3dHJURGpWKy9mL2Z6VGlCblhVMk5PMlVDaG9OcGpRbU1kY0IvTFd4Z2NxVmN3QTIva2xZbUxhV0JTU0N0VVJMUzdNU05pb2NFWnYwWG1DUE14OGdsbTVJTncwQUxNR0FjUEh1NElNMzc5L3QySGZBSi8vKzdIQzczLzZ4RUwvdm1JK2s0LzUySlRMd2xPTDhPYUhSNWU3Tm9FSGg1QS90enVPSVgxOU1hL0NUTVArZDM0bEY4UzdqeHJzOCtJSWRXYjUvYmdlcEh1dzFqMDNwUk5GWkZpbU5NZHFnMU05dUxTaEZKTEJtQTNWMEZZRytqWWp1dDFFOXFKeEVsREt1UzhuMVZJMGdaRzdwNEQwZXN4c3dqVFhLaXEzai9abVdGdzBVbHZRZUhrN3FOWVlMNmJRK2Z1WE8vdTJLSDF1aGtVZDNtbnJsZWMyMFRyZjdSdXBJZCtuYmIwTFp1QXVQSTNzd25NbXZIMXNxNjlXcS9zM2EvMWh0NDlXMi9vMzdmckxjdjI3bnJya3YxYnU5bHI0dGNiNXJmYlE0ZjZ0dHg2YmVlMmUzaDhSOE56MjIrOVp0YjBuMTUxeWZ5djEvVzZBSTRYOTdrQjZzVzlyb0JqeTMzdWdQSGlMcGRBdmJqTExWQ3ZQRzZra0grNmtRSkR0enBRYmFTWENXdmVJVkF2NjdMOFd1L25IOXc2bWVxUm9UWHNMSDE1U0lmZTkxbWsxdDRQd1FzM3ZWanZuTE5QL3ZUVTcrWmJmSmtCVFNGTXJ6T2hEU1FON01VMUx2Z0RXZG0yNDNIUmUrVkRGVTZwTnl6VmhsWEVnSVExeTl0QktaM2IrRVhkN0t1ZjkvVmM4cGM4dStEMEFYRGFiMUwveTFuc1BpUDZWRysyWVhjL0pIQktIeXFGS1g4dXNGVWJlSmEvNVowdU5Remt3aHhiZm0zQkRONWxrQlNWZ0ZFU1JUL243dEVHeGtSSVVleU8wYm5aVEs1Ni83UGsvdVFiclo0VnZPTkE2SHZwNCtyTk8zWS8vbmJzdm1QM0hidWZ1UGp6eE82K3FJbVRhdHdIRjNFQlBOa0t1OU1BdWNjYVA2S01rWHFKeGx2dkllTXBWZ2MvUXF6Y3dwdUNlbFB2S2JUU0NDeFZjdDBjMWkrR2VJczJwSVp6WWxyd1VxWllabU9neXdOVGl4NkZBdUR0UURjakRoK1Q0aFVYRUx0VkRWNW1XRk84YVRlMGluYzVtNXFOaER1alRkbllGcjdaWG5hWEZzbU1abGU5MldhUlFKN0RrRVlMRHhKN25HT2pxUTFNb2dtbHNEdzErbW9ITWIxTVBJR3lCUXFxVFV0Q1liWU1XaHRvNUo0YU9aR0VzMm1MOWY3bkJTYVU5N3JlVU8vazl1TVhGU1NrMEZ0bFVtL2ZyWkk5b3FDMzdGYkpicFY4Y3ZIbmFaWEFBSktVSzFZUUUvZXFxdFJHUHArSWdpc0ZJdExjcUloK1k0ZTFHOWc1MEdNZmdjRDFDbzIwY1VFMlJWVEpQcktMWFV3K0x6Z3NHRGhvMlZDSUV1T1NRVFU0czduM3ZXRXpPM3F2MzVkUzRvVzgvc0xHMlAxbVgveGRZdmNadVpsNnN3MjcwMUFLeGxRWk9pK1dXZG1aMmtERDd0aytKRkxmU2piam1icWM5R2JvWHBZeXFEUlZCdkZSNWppQ3RJR1JrMEFraldPRndBajJYS0RTaDE0cG1zbmRKenF3SS9lenZ6MmVjUEtXSGJudnlQMlRpejlYNUI1OUszVGtKRXZTVVlvZm02Z3hrWENSRU8zM2FyOElxTThEWTFIdkRPZitkZGVkdDRIaElPQ1ZvWm5aaGJpeHMzNktFK3pqb1NIbTQxWnpjS21xaDI1cnZQZ1lOS2NYZk1hVTl0akRGUGxzUFI3VDRvTFFHTElwZjRWKzgrUzBiR2VwUXhRSkhkdmZ4aXFnZmtudjcyRXIyOUphcWJWaVg3OS85OVBaZXRrL3Z2MGhIOG5sK0w1OG1CeWFPcDcybHd1RHpqNzBUSEhieFU1MmRiQ3JjMmM2OW1tbnpsYmI4UVdWcUl1MjNhUzZ3K2ZGcERIRVFra0Zsd3lsYVdaWUhCeHBrbWkyanhKZENzUE0yWEFUMjQwSGR0Qk1MOFJqNmVTWkxqV2JMUlIyVmcyNnN4TjN5YnA4WnF2bFU1UlRENC9YTXh1TkJ3ZVNPbXkwT2R2c2trMTIzaGE3WEQxWEsrZStldi9UVFBIY2hjSzVremFleWJZekZNdk5HMXpkaGxhM2dXVXdyQllZVkdaRHlsd1FaeW1HdTFnSU4yT0o5VmhnUFpiWFJZdnJrcVYxMXMzRjY4bWtsUEErSlI3QmppUDJQRnRBTmcxTSswRmlJeFRGd2xPemJza3hETUM2TVVieVlxZzRMaEtWcVdWV0gzWTdBOUVoazZTd1JDa3ZaQ09ISTNZNnN0cEdlYUgxWHk1TmpTdC9qYVpHaVE2L3BmSjM0ZHZlYVdvT3QrMDBOU2NoMGs1VDgvR0ZOcUpEY1JHMGd0bEo4aEZ0ZEI0bHQ2M3d4Mm0xRFZQc2xOQmRsN0ltRzZBUlNia09JMVlacTN1bGdYbDJKaHQ1WUNiSDhSMnpIT1p1RWlqb1NFRmNWOWgwZmJMRExaZjRQZEFkOG5yNktkbWFES1F1V1orUnBEUFFIV0lKSEtvZ0hudFA4NkxHSmh4WkRPeW9DaTArSUhrRGtJeERzL3A5VEdtMkhteUtJNlVRN2NjbE1MSndNMUIzZmRVdkFVYjJnc2EzOWJkand4MGI3dGh3QzJ6SThhQXdkbVFKcHFKbXVpNTk5THBrMTVQRHlkWk55WUFLbGVtMjhPdXNjYnd2Nkw5VTlid0RZRXJFd1laVHB1ZnJXc0R3NmVmMzNVdEdTcUZ3STM5TEdUTFo5T2tnWm5DVnh2ZVEwWHpDSG9iRDJzRER0VlA0dUdRSzY1MVA1YzZZRjE5b1pkNVJuTy9ObWZ6eVZlMTdLdWxjNCtjV1EvQ3hieEhPdnlMVFd6VGdlL0F5cVd0M3Jyc1M4T0VRRDA5QVdrVkNMblFYSUIzZUZVakpNbWowRlFmdWVNTXI2eGpwcXl0RzJ2Vm1iS2JNeSsvSWQyR3dyQ2Z5ZzNsRENNb1RrYTNtS2luVnpjOU9nd3RxVDVRczZERExnRzR6V1BJMzRKdnoyWVBNNjFFMmc2VnVHT1BOMmJ3T3gzQmluOFVDTUxWM0xBYUxsTXp1WDVHOXN0enR2VnN3dXdXeld6QWJXVEJoS1BLK2pUVXpKYlpKVTFNK01acDhYeUpJbmFyUDY1bzFHVXFMTWh2bmY4Um84MnRQVDdFTi9NVWx1TnZTT1BPQk5WWXNkSnMxUG1NdUZmY0pHZWp4QnRiWkZFa1kvZlhsb0cyRTNZVXhmUVBqREF1Zm1wS2lKV1NPdHRlUVNqNFZOeDZxSWlWdXd2dUxadkJ4K1F6Vys1K09UdzV5Wk02SEl1WHB1amVDVjhkUEVLVFJCcnBzNS9Wa0phNXRBT0FRb3hxM2dBSDZoN0ZTZ010a1IrWmRCNkFSM1dkekJVaTZDd2xWUVJXQ0ZueTZQUDVSRTcxNzFTMmZ0TWRPSS9GcHpGMWwxSVJEQjVpQ2RCdTByM3JlejhybVpMOVR4c2VnaG9LZ0N6MWtMQnRGSGZOaDRUWG9HQUpTMnVESW95RzQ2TVplNUszRE81c2lDYVJhWnpyT2VRcmViekRuZVJqU3hCeEFmUEsyazg4UEZLVVZHRWhHTGh2b0gvTkFTVVRmUnFKb0ZFSGtvZExQSDI1blFkcGdFQkFHSDdRWElYQ0MzdXFBeGxvYjlEUE9Hekh5QnVINFBJd0VxTU9JeWFvS25vZmhXMVlCaGNpd2dRZ095Q0RpRkpJU2l4WFRGc2NQYXdQSUpCc3NxdTBzcEx0d002NG5BMW1TVUVWMXNGTEUrcWwydXhsbENPQWJ3UURUMm01R0hMaCs3c2ZBREVDL0NpU21JaHVwMHFvUVJDejV0ZVhSOUpFdVQ2ZWJNUTdrUTA4TlFyM3pWKzFuM05OcjlmTGRBVGw1NU82QTNEU0ZvdHZJRFNDYWZ1QUNwUkQ3QW96emprYUx4YzREaDhvQ2VVQzYwVlZwZ2RVY0RQVzZoODdySHErWm1OcEN0Y29oWTMvV3NsVG54U1hxQnB6VktQOXRvV0prUjhkNUtmL3EwQXYwbVpVcngrYXpRUlhhY0RCUFRqQzZnTElCUTZEOHJDV0VyRzZLWG8vS05jdkU1RkxoakpGUmFhZ2dKWFRkbnU4TkhDcFlvYzVvN1NhSGFEVFJZaUU4VU9NSXMxWEJhMW45SmsveEJNeWFQZDBINzc3NlNidFU0V3NERDlkTzRlTVZVMWdiZURvT1BvMWtYOFZWWExPSkRFc3VaYU8yMWZqV1Vya3Rja1d5ZllrTmRpZGlTc1pjc2pDMGxKZmczY2lJZFZzenUrVHJxK09mSFFkdkRIMU5MS3NOL0lDbC8wbFRKZGo1Zkg3WitzOTVDYXJrYnlwYXNWdEU4SXFuUmkyeFNFVnV4YmFZcExnengza0lHR1BjWWhpWVQweFZmSW41eFhpalZ4YUh4Z05JSGpzeHdPcHh2T2g5cTVXTjBhaDJEY1ZudzhwWW1kaFQ5eGI1Y08wOFBpNmV4M3I3R00yanFHN3BsREdNTWRFU0J2RzZHZ2tDOFNaYjlPQlRqY0VlMEkxakV0dm1BRU9wUTFJb1J3bkc3ZkcyS3hMeXg0MmhvZlRDWEc3MFRRL3NRZjFUZVNTZStuVVpIcTZkek1kckpyTzJjRmlXQXpLcnlGS2VCQXhrZzZ2WldIR2kyWUNPZktlKyswWUp3RmRaWnc5WHI1ekhxMWZPTVc1YmpxWVdZczZ2QVB1eDB2RzkrZVRWZjV2WEh2dk9Vc2ZMcitWV2Z2RDFwTzBsVzJtZ3NERi9EK01uME9VSDl3Tm11S2Y4T0M1U25DM0JzL25Cb1VSZHhnZHdRSS8vUDN0dnN5dkpqYVVKdmtwQXM4bnFyckxrNGVIZkFaU0wrNU1TQkdSVkNTbFZJclVNaGE0cW8xT3BDRVNHQ2xuN1h2U21wM3UydmUwQlpsZXJXZGZiVktIbUxZYWt1eDNTNzNWMzR6RzM2MmFob0JzU0dZb3dvOUZvTlBJN2Y5ODNSWjVhYVNpYnBKaFI3NXQ2aWppMWRvUmpYQkxzckFKQlBUaVZLeVc3SS94b0k5MFJmdlQwN2dpdmJ0a2Q0UitDSXp4aGdJaWFPTTFCUWNRVWFvV2MyN2lQeFcyUjdXNEs0WnBsTmpONnk3dXVORUduN0xncldPUm1NRWtKZC9RTHdFNEZRWlNaRTFFNkN4a1JtS3czdmRYY3RJZytrRW9LVG9RZlRZUzJLL1gya285eEUra2RiakZZRzZkWnRHNUdnQThoak9QUUNHdURpV0NSVTFEQitja01DbWtWV1h4VlhKRVYyNGNwNmJFRFdHdXIxR2J0Z3FTSUxMbGlITTJwSWtzK0lNMmUrbzVxSHpkU285cnY4c0dvMW8yZzlzR21vNFBhRG1vN3FOMHVxTDBtY0sxM0ttSHNkZ0JqZ2RPY3lWSlRXR0J4UkpoWUZCaDM2NUVocWgzUWxyMTJqWURmNEp6aGloYzBTU2RIMkg5VGhKM0lLTzlYQ0xzbUg2YTEzck1VcVNKck1pdUdKSFNaZEFHSzNFRlN2RjBodzNtcGozUVRnTll2eXVPbTJhT1lmZDd0ZUJaY0VoTG5TWTROQ2NIU2JHVlY2bDI5OGUwY2JtR0lCaUN2WWM0SG1reWtmc1RoOW9qWW9BM0x4dHVHajRyQjdlZmpvRldEUGcyZytmd09aNDkwb3NQWmp4SE9RbHBpbVZFbmJ1ckJoRGFndUd5eWNwSi9kUVd3S2dQU1BKZ0JBRmxVUTduUXh1bWFHeEJsTWM4ZHNkekMzWmlEYkVOc3haWWNaR05kUk1mQ09MVlMycFVuMWtvMTFnQXVuR0ZBUTBBcVZZQWVRY2tTeXV4Z1BUQk94Z2o1MnhrQjlwa0hjU0RLVUJBWjAxN0JkenNtYTNERmx3cktvbTJlUG5lN1FkQlU2TThpUHRhNnVRZjMrMEZRVGhWYUJHV2FzbTBYZjV1UWZOa2N0ZzhRZTlWYzk3Nm5YOFFBUlR5VmpQUmxwa1Jidmo1K0o4MHlacnRYR1kzR2lESkxhU3kyWlZubUJ1NHVIWUg5cTNTR05Jc1ZtVGd4VnFrdlNGd3pGUUVqUlB0Vm1KT1d2c3p4ZW9vajJmUWMrZnFiUzBjeXYwc2ZWM1hEdVRnR2lXUkw3U1VqY0Q5L0JKNWhpVTNlQTE1ZEFpaGhwVWh0NVluZjRld2h2TDF3RXZFN1ZCeHdDZURiODFQSFYraExEajk1TmVvaVhqZEJGRkp3cFRpRFBDTEp5ckhBRE1FV2IxcDhFWXZGRzBXTFNuRTJDRjJTSnBGTzhHTFFycnArYytudzNWNHdmTG1CdTdrUGZyKy9zNGVTNEV5MEhCT3NrRTk1MW5zejZWMlYzVXlCTmF2a0pldUV5N2lZeUJCNG1RdlRSRmloVGFubFFVc3lDMkhPQ041ZU1JSzVBWjU2bzBzcU0xNjFGODdjN3pNekxIRzJvbzRyS0xXOXdtV25JS1o4WEJiMzBoRW1HaG0weklJZnFKbHBJNDZFRGw0dDVWUVhGVzRrSnlFVEtZRERJRnpPTDNpVzNNak5wU042dTBRdjlybnlEa29xcmJMT3lJdHk0eGZpOTh0N05vaXQwYnJ4eGE1RXBEWGJjN0tKNkVOWUx2cWdCb2VjdFdYaSt6Y0NVdWFJem5UaHcwVHdIaWJ6c0tYcE5OcHpLWWpWWnFTeGI0dEFXRjI0cHJ5M1NwSWtuaVNUaVBQblpXS0VEcFh0NlRRbmZwMlZ1Y2NaeGx2Mk9NTzZ1aktKZzRNVnFaV05DRmxZRlgxZFZabTRqQU5YdVpGVlJsamNhT0lERjhJNkJYNnhFbTZoWjQvM1hHbU9PQVNtdWt0R2RCUDlaNzZlM1VHS1RRbnlRYmUvN3IweEZJRWUwNENrUEpLbTZ2SGN3TjNzWjkrYlFTRmFnQVZyQkFkcmxBclBmM2tRQjg4VlY1WlR2b20wK1JsbW44SmlpV3NTRWdqVW1FL3NqSlFQM2VqK0ljOXVUQXBnbmRBR3o4WHQzSUJINVlXRjZzS25YbDV3eGtac1hVS2tOcFVzeU96djlQR1RLcXBJall3d2kzTlJOM2FYQmdJWUEwSE9rQ0JRdXdzSkQyQVVONkFBRTEyaWJOYWxBQWlieHM3VFNCbXl1S2hSc3Y2Wm85aDV0V0NnUXBacmlCcUxhcGhTR0hkWUpmV00ySlRyeGFaMW5LY0FxOHl6NXdZMytieWJKUVp1Nzh6Unhub3FFOWJCbUFyWVhqK3ZVM1VjTjZFOWFDK0x0MXhHMDNVdC93Y3Q1di9BQ0lpSTB5OEJqYmVUcWsvRi94RjNkTktGMGk3UnQrMkw3QmR6Z0xqQmFNNW5USkhwUFMxd2l3UEUyTGlZY1BjaVhoNXIraHI1WWdldnpDd1BpQjdRdUo2RWVlSjM0QUI1NmRMQlNaaW94aVRNVjVpTzdobnBucEh1R2JtNlp3U1RoTGpubFRQNDBFNTNPZFlYRXd2ZEcyMjBhd3YzTCtvdnVVckZoYmhUS1QvVVZ0eEtvSUdFNUxZNkpZVndWTUJidjRZTVJBMGRwRUg1QWh0V2tVUlphWEp2SVhabTFYSktBOG1aVm5qS3lBSUpsQVpNU2xvdDdMK0JyTVBKY205cDhNd0NKOWJhSk5iVnJtaHFVaVltcDNTVE5SUmsyRkhIenp6TXdvNWdRWFh3ZU9KM0FCNEowbEhBSTFmd2ZHdlQwY0ZqQjQ4ZFBGNC9yTmE4amJva3hEZEdORHpRWXRVN0l1N1Rzb3R0bUZncGRWTnBqcDZRYzFvVys5T0REY2F3UTFrcGIxY1EzV3FkR3pVNldBRWlQdnNVM2dRVWhNV2dvRTJwN1lWc1V4UFpTVGRkSlRvVnA2YmxxS3J5eGxtMU1OdW1qWjFpWWxXbndBbThpTEY3bW5QbFNEblkxM0cwMGhKUjBncWRnUVJoOEtRRGlaSGdtUUg1MlNMQlYva290ZHpJdGR5djB0R1JZRWVDSFFsdUdBbEc2NXJEaDlhaWIxSldYaGdKNG1BY1ZVcTNycjJtK2ZwNHNONXhwZXhLaVorZTNWY21LU2hkSDJGRlBHdUltUDlhZzFUSW93WU5tMGFJTTZmMkpoQ2lYaTdSZnRBV3VMQlpHVEplNGkzTUJWU2N1aGlic243WlFITkkxRkpGTHlvcFRFL1N4VE5FeE9TRlo0K3dRMmVNaE93blhxSXI3bGdKUm5SeEtEWEl2WVVmSlViY0dOOVB4NGhQVCs0WThhUERpSU9QNXI0YnJYKzN5M0RmYkFwK3RZMEpZVmUxZzIwWXI2UWtLd3hZSmRwcUg1WXFtUmFGeVo5NVdxeUZyejUvOSthbnR5Tyt3c1h3VlJpY1JYYnZvdEhLQ09SdXdBNVVCR1VRZ1doaEI1d2VJdDVqWDVheVFiZFRLZXBVTnM1MUh3YTlubllQVnZES0RLZ2RNNGpLS2huSm83eVE4ZG5BMVpmdjNyeVBXOVhyTnorZTZmd2Y5NkRwZDN0NGRQdytaNXQ2VGhSM2Z2L3ZPT3BzMXlvY3RVUERVMHRoalgveGxYM2xKMjd5eS9FdVB5ZUFkdEs4TmVlWDMzengxQktjVDZweVlvSnhsZ3ZFZEtDcFFFTyt2bHFKMVJBQ0V3YTVvTzJVblpzYmFGaU04M21mRjRKWmF3c3prcmQrSkYrWTZHa1JhMGpMT0JQY09oczh0SFQwSUVmR2FOU3RPVExWMVNNOXRkRk9OeTdPK2VxR1hCaytid0pEbkYrbzh4bW4xdEQ4ajlKMWROZXY0eGF4WkExd0toMFRhOENrdVp0UGExcXErY3pXNVpvdmFGMnkrWUwyWlR0Zk1tL3B6cGZPV2I2NW02Mm1jTDVnZXJYZGRhaHR4YzNuTnE2NnU5czNORHkxK3VaekprM2srcXh6Wm5JK3I5VlUzcC9jWmk3bmsxdE41bjNMYldiemVIS1Q2WnhQYmpLZjg1bjdoWlNNNFN3RUYxQTE4OC9tUmxxTHZhWk42WHhhazVWWGVqOTk0OUxKTUNoRVhZaEtQVkd6ek91MGZUcXI5NE5YY2JqSFhVeWJYWVc5Y1BEclhiKzVxUGg1SGtoSFd3dVlVdDhyVGMxc2plVjV3b0JCY2M2RWQwUzZaWWQrMXNjcXdLelZjVk9lSjVYRzJhcjhHRkt0WW5NOTd2TTgwZFcrK21tL3pqbHZ5Y0VKeHplQTQxNlQvQzhub2Z1RVVIQytXQWJkSWE0bmdkMEVXaW1hb2xySzExZlFQZUxaa21Ta0FvR2ZTaFRLTFlpeHV4MHNCaFpaYzBhcFNRMDRibURVS2lSU2hjWWlQdXBVY250dTRDQm1GUndWZlJ3cGVrOFNpM0dWZ1E3Zk8zenY4TDNEOXpNbmZ3VHdYUVZramwybk5abldVRWR1NU1PQjczSFZqNGlGOXd5dDdjcW9NT1ZzSzhzazd4cXduYmFpUEJZa2pUck9iUWxHaFhhSzNPZkNodWdDRTJINDRETDd0UGl4Q3A1WjJTaXBzWmtjdmFjUHJEQmhlZ2U2bmIvN3VaN25TcC84SnJIN2hCcHl2bGlHM1cwU01HRitiUWZnbkJDOFk4VFVqcG1FNDd6M2Jxb2FOYmNnQnU4NkFuWlhBclVwRWlwenZFZndIdTIrRWJ3bjgxeEp3WHZ1ZzRXWjJEMStqQzVvMDZHN0NMcnZmaDI2ZCtqZW9mdVJrejlNNkc2R1FLVW9VMGR3MjVyRW50dFlGN25qRUlGUVlSb2dOWXFLQ0VFaWFIWi9JMGw0Q3A4SjA4dVFPMEFZY1JpQ3dmWGpDUlFjNys0US8yemxMNlVHTXlzamR4eUM0bUlURCtSVUsydG5lUnc5eEduRi9zNWduUE1yMjQwMTNweGxqMUFGQVVHcGRsV3A1M21lYTYxam16UkhKclNzODhVeWN3UUgxS1M0TER5WWtXaTcyUnlKSUY4amNyMExPUWhUNGcyNWhSbDVRQlFDamVHK29Md3pVNG1aM01ESWRlZ0t5dzZZb0tqSmNEcElCSExPdE9ablZoZFg5L2ZkR3VuV1NMZEd1alZ5NXVTZnZUVVMxOUVTa0ZYYXprQ09DY0o3eDFoTEJRTUIyOEhKczlncGlZZVhDZzhHSkZYY0dSalNhalM4VGFCWlBmWlFnd1E1aGpUeDNRUm1zdzh1RWRTdGJibGdpRHN4cThxQlUyck9jeFhnc3pJb2xoaVNPaW00Y3phME1kNnNEZW1UU21uTnlaTVFwTnowV2dUVXorbisrbXZabXJaS0xoTDc4dDJidHlkTFNyOTYrQ0h1eUduM1ByK1g3SnJhYi9iblM0Sk8zdlJFVmR2WlRqWjFzS2x6SnpyMnRGT255K3pPNkFXZXRleXF1ZzRhZ0ZqVkFRM3Bzd0dtT2l2TUo5bmM4VXF3SHVGY1Z0aVVCVmNzTndPRDhiemlSQXNSemlXQkZZUE5oc0ZVNWxaS2JNUnpIYW9OTlROWW9oWkxyYmJRUXFKUGJkSURuQ3FoTzJlUm5iYkV6cGZONVpLNXo5KzluYWlhTzFNeGQ5VENFMWwyZ2lxNWFYT3IyY3hxTnE4RVp0VU1jMHBzUm9rcjRTUlZjR2NyNENic3NCYjdxOFh1T210dm5iT3pUdnU0bGxNTXFWZENpVlJxdFF4T0ZZb0pTNHVQTEVwdDhxaFBsNlZHY3VmbVpiQzZVcmdVNWl0L0JuUXRyWi9saEVPcWM3Q01sM1VPbHFQb3BuT3dQRDVSd01HU0ZqUlh5Tmdva0d1V3pmcm0rT3ErU2FFUGdNR1hZSWV6QVJjVFFKVnd5TmhCWVFYQVRTQVpsZk4xaWFlZjdQZnRhcTBZREpleW8wcHFxU3VNOXZYbjloYW8rOXh5T2grUTlDOTBJYm0yYXA5TTNLano0ZEZ4b1k5MnhpeXNFQmNHeDZWTURyMDJ2aGtDMnNGcHhUWTBBZ1lqSVpheHlRQlhjM0JnQ2xxR2o0bTFyeFVHN2puNk9nenNNTEREd0d2RFFCcUNCbDVMMDBhcFpSTEw5VnEvWVJpWUZMQVZsZXdheGVKTzEwVW1BNmpBQVJwUW9JV1NIbGZGZ1RVS2tPSEFsQUtvT1JzcS90a3RJWkloN2Y4S2szc1RPSEE1a1k5b1BXbkRiaThNdGtGUHJlQkFtemo4V0ZCTmV4clY0aGJVK0xCVWlnc1J5VTNDMU1vWm1PaklSeVBCUTlDVFRzb0RJT2dpN0p3SEJHMUZiZGlSWUVlQ0hRbSs2RWh3YlNRWU4vc2tTOHViSlkzVmtPMituN0xhYng0SmNnRUlrTWw2a21zZ1FjOElLWGJJakJVQjI0U0NGUkFRUThGUVNDTzlkOHF0NFJLOC91eStKaFQ4WVBKeTNCbDVrZGE4SERzWXhkVUhxRENjbGUyb0E5SXV2a1JtZm9ENHhaMWxhMnJQeTdFdWV4SkhqNlJIUytkdzZJSFFuQU5iOERXQ1BvZVFEeUxTU1JFY1cwVG1EcVBSY1JhekVIWlB6RG4yWEQweHB5Zm1WTGRaT2pISExhY0FVQytGa3NTY2FoMWNPREhueUtMVVpvcy9YWllhRTNPYWw4SHFTdUZTbUsvOGlPenducGpUN2ZCdWg2OWxoK09BaGVQVmFndWhsWXgzQlhHa3B6dFF1MjlkVzJLbEZlMGlEbDVBSlZIYS96amFvTmdNdDJDRlp1SFRyWFNURWsrUTVIUzRUc3NGNzlld3daOTdabThpK0RJaE1DSkx3dEdGODllb0ZLT1FKT0VvWjVpaFVGc2ttc1JWSXF4SGc5ZlpYTjNicnRwTnNwb2RTSW1RWWYxM2x3Z1VKUXJyTmxydm9PZW9aK3BCWVRPUjJjY0UrbnJ3cFlPK0R2cldBbjJENGtKMVVKQ3BGcmNLK2VwdFNSb0syR3NzNzBNQklYaGFJeXRFVzhkRXJCVFJYNURKVE5ZNzY0WXhYNllJZ01Dc29hREhWTmNyQjdxZWRXcHZBdk5OS0ZNSU1aOW5RWW1JK1ViZTRpYk1oMFB3aW9WY3RJbWpQWW1xcFA0OXd4K3dJU0E5Nlhhc2ZYd2hzRTZlVmRaTWQrNFE4cUYxY3h4OU1CQmExVk92ZDVkMHpOY3gzLzZXSGZPdGp2bVl3RHh1amRRczVyUVM2dk1nbzc5a0trOFBIS0h4em51L0FtcUtxTThZMGdYMUtTL0xCYTczMXEyalBtMDUwVjJqYlZJK2VBN1U5NXlUdTJmWEhNdXVPU096MEpoZGd5SFRXbzBRejlwQTV5QmVCVDZkRzZ6aFJDOGJqRFdMSk5kZzBqdGo1UUowenA1RHhBVnZPaHZ0Vk1mOThXakN1VXEvZzZBeURjbytJaGlkenExQmpFdWtic0daUGJlbTU5YjAzSnFGY21zT0ZzQUpZbWRKYmsxY0NBTXZPeDdKS29FbG5rclFnV00zR29LYUpITVdXdUpIbHFpbXdBc01UbkhKREhpRE9GbWNmY2lEbzBqUEtYdnh5ZTNXdERybUs1L2ZDais3V282OWIxZ3hkN2M2di9ZK284Vi8zcXpzNXZuWnJrbFcxM3lSWUlYTjU1OWJaYXNUUGl5Ny82UWY5QXpwSWw4c285V3ZWMkVobjM2OUJFOWxPZVpMeFVUNnh4YkRWZzc5WTh1aGdENWZ0QXhYVjg5WWl2UFZEY3N4bjlmNTh6dC8vcWxMTzMvK3dVbWRQMzl0L3Z5a1Q2dVpzQ29BTkZNRTVFYldsZk42dWp0S3V1MlNDaWtINUl4MWlDdnJlSUVmcktkeFk0cGJsSjhoSGZWMDMvOGc2T1RkNEgwMkVuZHZ3em03dGxyQjFiNk5hYy96OVNXaTNBUjlicjVZaG1YRG9IeGd1ZG5nSEU2UlZlVHJhejROTkdSWmVNK0ZaOUtyalYrUXB4SXdUendYTW9Fb1B5aGpPS3ZhQkl0bkN5MjVnUXJoUm9DTFpHWUNYRDA0WDNKZk84QTkrWk5rQSt3ZXJRUGNEbkIzdCs4QTkyekxHd0c0RWdoaWhvRFdqT3QrM0FGQ2FFa1l6QTA4RDhCMWlZZTF5SUJhcTNFbGxjbzV2YTgyZkRrNmovc20rcUs1cmdJRW8xc2krYy80UURCb2hjeGxuMWlNZld2cWJIbXdHc1Y4UVBqOG9vOWppd2pYVDlBRjU0dkZDQmVSbFl4MXNFcWZFNmpoQm1xSXE4RXlLMXZpMFlBbTM2Z2M0NFloYU9Zb2RzN1RKSWt3TjdCUFp3M2dPTHZhS1c4bkEybTVnVU9NQzg3UmZKRGJ6Q0tYciswUXQwTmN2cVJEM0E1eG41ejhNVUJjRjBnVkhyQjR0RlNkNXdhZUMrSUdoNkZBWEdPZ05WT3lQTmFhRUpkMy9Oa1kxekhHUmNLOWxQaUtHQmRjSWEwRk0rdDkxRERtZzhLNEYzd2RhMkxjRDBJODh5UVFYNUN2ZVFCVTdEWlZtcktpYW5QU21rNjZMNXkwSFJEMU9abklmTFVvYVExVFFqcU0zZk9rQ1NlN1Y0dFlScHVMRjBydkRaNUxNTTRYVjJBN2dtUm5UVFBhcnBHMkd4UVZ2L3NHVXRlZXZZRHN4ZjNEMjRjZnYvdjY5WS92OTUvQXVlLzZDTUora2I2Z2g1U21HRWZ0NGZ2NFQ5OWhPczVZRkwzV2JIZFpyelU3dXNMM1dyUEhKd3BxelpJMnV5MnhYRkJhV1ZuNVU3MDNyTUR1WEc5c3N2SXpnTUVhem5JZzR3eXVJL3d4cy85WHBYbHVyekxUeXVRQ254M1FBT2N0cmFEd3NjYTgzZ0xqZ0Q5RG81d3ZsRUJHY2h6clZ4WU1UcVlsSExCTVdXKzU2RXU1NEsxZlZ1d3RZa1pmcE9oQ3ZJVnRwNWx5aVdXT01SODU2MFFpSC9HU29JQ0xRR1E4VXpwQzFBMlZPMndZTXhKUTV1RGZZMFprelBpdFRVZkhqQjB6ZHN4NGZjell1b01PQmdDSzVtdUkvN2tHUU9SdGJNUDRhbll2RTNXVzRiSnNSMkNib3M4cndjTWFGV3lZSzJIMnpOMEVCRnlPUnQ0T0dnMHJhZ0I2TkFJSUNKZ3lsN25VVmJtUjZtRXBCS2o5RUVIK2VBTVBPdmUxMVd2b0I2YzBhd0FtQkNpaGw5ZURBeitMWHQ0TklWanRPd0E4L2pzQWdBLzUxM0ZleDNrZDUyMFc1MTJWYnFyZWtvVCt2cmdiV2E0aEFoM0lyY0IvZEVIL3ErMTB5OWdwUWxsaXgwL3dvUFp1bzAzMmRrdHNVaWNCM1hMTThYSDJPYzlPVVF4d1ZpRXRYMXU3OUVMSVByYWRTeStDUVRjZGFMMFUwRTFTcTlRdVBVVmN2RTRPd1VnSVRDS2dRMWFka0RuMGpESGRuM2ZpZHdEblhycDBGSCtlR3YxNXJ6QWRIZWQxbk5keDN2VnhYbEsrY0VweDBFNDVDTlJjVDdNT0NCeTNzVXN3SURyVVlRVW90Y09BWS9DSUtPN0RNdTd6ZWlmZU1CVEVBVUE3OWsyaTg3QkNoUDBxMDNzVE9IRTV0bm1iaXJ0TmxldEtSZ0FVNDlYSzJ4Rm1xcUM5TTh2bUMrcWtxMXRtRmluanA0cDBLczhmSkJMUzBRRVhGd1E0eS8rWkx6NEFpdDdwbVJKRDNxSjNIU29lLy9WMHdlT25kNmhZM2JKRHhYV3A2Uk4veHJoMG9rTFlFNEJzRWlhMmgvdElBWEp0cWJGNmpVekExdDdXdStzcTRMVkFBMkZBZlFCTG5MQ2xkQ0MxaXRya2M4L2hUV0RCTTRUditVSUIzL0dnaUV1M2xUV0VPQmxsTFZnd1h1MktETGRDUlc2eWNGdUlCYzFnUzNHS005WUl0SWNNRFY3QitPbDc0OEswR0daTnR6bW9lTWtjMW1OSVl3RWRDNTc0OVNod2gzempMVHZrV3hQeVZjdi9qTzBlaUZQQXZkZk90K0dxWlZIZ29GUXdOakR0bTFJbUhyRGhiTUJXS0ZodnJpdEF3VFdteGliQTFYSmlFbHN2c3RBUklYdkRhVzdSTm5LQ0lndVZDRmZIN2xHY0xIYlNEZGlMTEhxUlJZZGRqMC91c090amcxMjl5T0xGTTNoK2VwSEZkcnI1WVJkWlRDamEvSHh5OGlEeHo3TmFZbUx2bmhZZXJ4RWdHbThaQWJwY29OeHo4dmdmMW9kL1BTZVBUKy93cjdwbGgzODlKNi9uNVBXY3ZPZnA3VWVUa3plaEZpTnlGUVpBVGx0VEVWWUZKVUNLV3NVUDFCaUcyeW5MWVZsWG9ZNWZBREp4dGxKSTdVQVJYUW90czZ2UFFGQXlEcitJTFQzT1NjcURCTHExN2xqeCtLOG41UjAvdldQRjZwWWRLNjZORmVQbUdkZ0xvTUY0dmF3ZmJtRnZZZG5KcEZqUldDd3BaQjQ4NkZWSSszeFFMRVpCUVNzU1BrZW95U2NJUE5HR0hZbzFkRmdEMmw1aGZtOEJLNFlKM1JVUlZuUm8yWnBSUmhPWUtjR1ZRK1lXS0pLVFFJNG1DeVJFVU5GR2s0OFlpNElGaDVOSWxxR2lqdCtPY3lOZ002aDhrUGdVVlZ4ODR0YzdCeXE2d1ZxRDBLSGk4VitIaXNkUDcxQ3h1bVdIaWg5Q1ZEa0Zland5d2xGb0FOVXFjZVd5ajIwNnNHeXBpTktTWjkrS2dHd1lQY2RDeWFBM0sxUkdwQlF5bzRnM2ZvVUVZejY4Z0tXR29jT0czYUFYVFBCTlFNWGxsRUUwSlFaeTVseHhFZUFJa0dLODJsaSsyaGh0M2JJY2YwbTAzWEoxUjRxT1M3eUs2UW8zUWoxam5aUGtINlpiT3p2THAyZ0dyMjMzS1o3NDllS09qZ2ZIVzNZOHVHcHhSN1g0eS9CVnZmQ3ZBQXgxaUNpSk05K0owSUZRM2tFTmpzdnYwQ25qbG5MQTNmMzBybjM4WFJMMll6K2dodUJsY01zUFNDVjdURnNBMndJY2N3TTNsdzdrN2Z5QnpOZmY3U2VTc3BaVHhDSjQxczJCOS92VVFCaU1BOTZtZGZBSWJZU0QweTlLTWlOeElGZGNadWpHR3ZMckdTeVNpWmQ5cWxweGlZUlNnSEh1eUw0aFRCekkvT3BBNjlCVU41OGJ1TGx3ekc0YjBmN2Q3bWxSS3lDT25ZT2lhTm1JWnRuVTYxbDJNalhuMFByQktzUFNkZEZ3REN1RVEreWdndUU4VFlqbUw3WXFZKzRmZzRaU0JlVVNGZmNLa2tFMkdxNDJCSDRLcTcyTUZ5Q3U1YVFDcjhXSXRJSU43d1lMeEp6ckdyT25XN1NoYUJmNG05YkdCYlVDUzY3VzhRVUVZS01VY2hxd1pFWWxGbHBPTHpMS0E2N3dNblJjSVEzM0lzUUZWcmdwZ0I2TTV6aU8wZWhhWkZlZjRTa2NNRk4rWE9lZDdHWG9PS2xNMmVJalNzRTFxbFd2aUhVMzRTTmFUZ3JNRHlhdUkweWRUVTVQQ3kwVUh4R21ENWcvWnBWOEt2czFaVEVwTURPZzVmZ3dLVERVVGdHQzZTTkZGbkdOWUZRVVQ0eFBaeDRUZWJSU2dJVEFtc3JkU2ZTNGtZTm9ZajVLTkJFNW12Z3FIZDE3MUwxSDNYdDBkZStSVFZWV0RIaTk5aUhJNEUyOU02emdSR3F2Vkl3Z21PbEQ0bGFvMTBEMk9wbnNiQ1ZwSHlIVkZmUGxwYjJ0SVlNMHg0K3NWUnc4aVdiN0VvRTVhZjlYbU51YkFJM0xpWWRCSWlxMFhEaXFYTkNDY29YazJRQXVPOVVPTlU0S3RNb0NpMzdBSXVBVnpaT0F6WkF4Uk13WGZIRmNwWHhFQVdUMFNiZzJ6RUNNOGI2NW14MHhIbTFreS9sbnlUbmZRZU9Ua3p0by9OaEFvNFFlUXJ0Q0lxOWNEbE10Z2hGbGtaSmdReUVUVU5iaVNMSFFqbWhzMENYWGlCVDZKcWRxYnVHbWNkQnVMeG0wM01JK1ZBSVlOTzl0U2dVQ0gyUVJ1ZGdMNHlod0w3UlRUaThWa3BPOHUrUUZ0bUgwdjNvUFdsaGlhZ1lNeExYSjJpclhWQzJiRzdqWkRZVm5sWGtBbzBKejFHbi9QZ000emdzRWhhNDV1bnUzSHdBZDJIK2NVR3g3ZlBsK1B3Q3h6K01JUnBNalp3ZXU4Q2FUM3Fvcm5uUjBybmtrOTZ6WkdEeGpKMVRlaHBZb2NXN2dablRGQjZhTkRpb3VBODFCcnR2ZFVIcUh3SkVWRDZSYlBvcmN3TjJsWTdCL21TWllYV2F6VTNhMWwrazVYaGpBbzVXOXpNUkpVNHdEc2daYndpTDUrcHRMUi9KMkYyWFRwRW94dFNXQTVoN2NYVG9FOS9PSDREbGVKZGpBV2lyQmdCR0dmaXM3cjhWTXpsZmVYRHFFdHhmT292RWRlbVFIZnRDUUkvR3lkMGdGV2RDdWdQM3FpU3ZSVGxmRWNXL3k2SjFzazR3TlJOT2VHNGlibEZrcUNVRTBGU3QvZzlEalpPSmpzOHg1c0thcEdETmZmM1BwQ041ZU1JSzVnYnZaejM2L3Y5TGxxUFR1MlNtQzI4WDJCTmtrblBueWNMQ29tVXBZSzNEVWhqVVhubjF4ZTJjZEFUS2t2U3p2UWllV3RWQktJdU5HTFRNUlpvM2c3UVVqbUJ2ZzJaY1o4ZEt0bzhsZ214LzlmbmQvOXZhQzEwYTErZGFYblg4UkdrVzdxU1FSV2lQVUJJbG1qZ1d1VTFES0JMZVlpSXhrSHVJUW40UEhNKzVKNkdVYjh1d255VTNjWERpWXQ1ZDM0VzZmV1FpT25jL2E2dmJVeGp3bi95WlpXMkZQQy9NM080SWlIeG9KS2xmS0JaenRNTmxFNEdFNWtXdjBBeHBXa1NaUFFVK0tBMWJaS2xuVGhZTjl6bG03Y0VVVERRYVpFOU9xa2ZxaHFmYWRCc3MycUlrL0o1RzRUcXdUZnBaeVlWcmhOUlBnOXNqRDQwYTJISG5vdVNwUFQrNWhoeDUyZUhMZXlJOW93WE1XZU5LZmFNdEZYemJxRU5kYllMY0tHTys5ekVQVzhMaWl3TUxNWWNrTjNPM1JpUTNFU2FCSWFpekdiYTdBaU5hcDFVWHRKQnJNbzU3SWxaMWVibkJhVTZrVThHaUViMmVBWU1rWGdHdUpsSktCN0F0bWlLaDJ4cVd3QTR1NGdFT0RNZy9EZFN0bmRFZ0d4L2h1dlBWR3k0cWFVaFZIOXVidUt5aUE3QnFWZ1JpUkt6SkRXTkFCbFN6L0tKWFVHRFYrY0tnSVVlYlZ1bVFrYnk4WXlkekEzWDRNc0ZDV0JrQkIrT3grbjRUbVN3ZE10SWpXOEcybFZ3bk1RaENOa1NDTVhXazdJSmI2QzZkVzRJcXJqU3FoZHpYT1JNZm1tRVBFc0pTRDdpcjkxNGt5bVQrRGFITEJHZ1ZSSVFrcE9QNFlTYlhINUw5NWJOYXVVWHpqQjJLZFZHOEl2VERHa0xUbU5BZmNBcG1WeXJXTll2cEpyeHdGbVhPTlVqaWRZWlFtQ3JMQTVRWERlRHQvR1BQMWQ1ZnVDYnR3UXhJRTRZcTR1QmFvcG5yMTVZdTFJWTRqNS9RRTZ3d0pKK1RnQS9oUzFPUXhMQ1ptTFpxU0VYOWlBY1UyYUtYRVQwSytjRDVaVDhyTGtNSkZvM2w3eVdqbUZ1NzI4Uk5TUlZEU2VLbkhGNFlpNUt5czBWNHZOakZGNldiUGE2Zm1CbTR1bmppM0YwK2NmYklaZVFoWWlGMmQwdTJGdnZmN3gxQTVaTFJyd1VVN2FBa24vYlc4M25iQkdzMGtvY0FCUklvV3BZREh5dzJKK1lPcEhKVFJ1S3c2QUVRc3JpMFhaRnZmSUhQRmJ1OTRNUlNpQ0cyRFVwUEZBQWNsbWtFUnM2eEkvTjQ0cEFMNHd5dTczN3MwMHYzZVIwL3ZmdS9xbHQzdi9TSDR2Uk51STB0Y2xxUkFFelJsR3k5Y2xGbnZZeHVtZlBXRERVNXp3Zy9GRFUycUYrWEpzWFBLRVN6SFFDWXFjMFRIaWJCZUdTRS9TUTBiTnN6MnFwT3A2OFp0UFBtQmRCdEYyRXJjdFBNL3hVMmtjcmdGdFZGREFGMnk0Z3lxeVdTSkExRHJPQ2N2WWxvM1dhUXBWVVpWYlBVYURTQWdIWW1JVnJPOUcwMVZLMUc3MGdNWnhaaytRandib2JEdGVQYjQ3d0RQZnBjUHhyTnVoTE1QTmgwZHpuWTQyK0hzZHVIc05TRnJ2VXVKOWF5Z2tIQnFwVnV6N3hjR2djRXJEakFTQmJDeXg2ZzIyblgwb1l5M1dOekhLcWdVTUJmV0J5cEQ3Si95MnE1QlViZlU3TjRFQ3ZUTE1ZbmdvSHlKV2hsTlFjSWs0Z2F0V2VCVEcvUitXVFdyVkwwRFprVHJCZ3laZGlCSUF4SkN5ZU1Cc0pQY2VCVVVkSU5GcCtkQXdUQUFRS2VmTzlaQWJxUnJGSFRJdDc5bGgzenJ5cHVtUElNUzRyT2VrR1NiKzNYVlRYVVNKV1F0SjZ1Q2s5S3FLd3FjTUFVRWFqRUNORkZGWTdYclNrc3lJd0J6bk9XQ3hqZGxmT1VHeHRKdVg4QVkrUkRha3gvSGRHVXFpVHBBemxsaHV2S2NoOTlYTXhwd3BpckFjMm94N2hQSkxKejk5aUtjTVlIcGV1TnJXRTZMVE1nc2dFelBSZ2JSQ2huQUs5Z25KQmFZTTNSY3gxMG9HdU84cGFZa2t0d0FVd3Bvemd1blJHblFuR0IyUCtlcEZ5OVdIRHlvd0lvRXlpYTRMV1NFMElraW5KUGN5STBOWEhmK05aZGQ2dmlSNjVJU3A0T1I1ZlNsQ2dKQ1g4UXAwT3QyY1lveHJhOGs0c1RWRW1TenJ1RlI3L2UzY1VVcHpudWwxK0NyU09aK2tXVlRDcTBsV2VndGhkdTg0aExNSkkvc202b3ZsbGRoZVdab2s4Kzd1WGpVOWxYWnFFemc4bEVGd1ZON3pjcW93eEtOVlNhU1Z6ck9JWkl0Y0pkVmsxekw5eEdXazJkTWhQbGNCNklza29WSm90TGkvTENwOXAwSnpKUlBPdXFUb1NZWjk3NGZWRUVMWHRPMGZHU2gzbmNwR011QzJpbTFYc0tqQ3FrSURPYlVNOGVGVER0T2Z1ek9qOGVOMU00UEFzcVJ6WDBjRERtdjYxdWJqdTRWNlY2UjdoVlp3U3VpQU9LR3prZzdiaFBPdHhPUUZXTDdFWDJnUVZxS1lGVkdhMjg4NjZjUVdlczNuUFpWYjhkU3A0aXh5TVdNTHVLK0xVZVlhdHl3VGtodnRkbTlpZUFaTFFZZ0U0VXRLemVCYVdDYnFkR2pUWnkzWE5pREViRXZHenRESEVJUnZvL0EyZEdrc2xRTkgxMmhLclkyR25JUytLaVRiOVhPUW8vZTZVZkM0RDl2OU5pS0ZYdWdyRVBDRGdsWGdvUmxwWmNtSVRsTFRLU0xTaUcyWlVldklzWlU3MGtiQmxCWFJhVlhmL05id0Vpa2xwUXFjcHJCcGxGRUtQQ3hhVDg0dy95cEJoSVFXVGJCeUNRMzJkZzk5QTU5dTFZUm1zRlg4cFphajFUbHJWcEZBWXB5dG9nek1FSTd6V2xSSFNWMWxOUlIwb3VPa3RaR1Nadk1JSzgzSU5rV2JnYmpMTmNoZ2dPemhKdGpSdjl0MGNraENrWUxTWmFxUFhRZGY1UDJTck43VGlud21xUTBYU2tUb1BCOEtUUzA1U3JERFVHOHo5KzkrZW50bCsvZXZEMjJvbjM2MWNNUGNiMU02K3JwbFdEWHhINEovdDArd3ZYNHhOaXhZemQ2MnFrRHpKbXZHVEVubk1hY1ovRm14VTZkVXJiNVV6RkpDdXhjd0xUMnhvWEVBOGdaMitDOE80Y3pwekJtd1pmeDQvT2FVMWdRd2UwQjdJa3VGUjFNazlMZG1ROHJRbDkxemozNGlJdGFPM0lOdVBMQTgwYnBoaTMxaTFONDhoeVdQSTBqUDQxejUzMmNqSy9mL0hpaXAzLzgvTjNiUFRROFBRMVB0bklVbzRydzZWTnNlaElBVFlQSVpnRFpEQjRGd0hFR2FCUUR4c2RnVVliajhaVjk1YzgwL3N1eDlhT0w1Tm5SYjBHZExZanpMTm84aHpSUG05MTZ3ZHlXRUZlUFF0cmw0NjU3YnVISlYxZDJOeVR1M1VxRWk4S3lCZDdSZEVaa0NsVkNzb0xDbmhTY3NKeTRFOUdkUWhGWC8yQ1VWMkdPM1IxUEQrRmo0aXhxL1Y1Vi9uVzd1OXZkM2U2K3V0MnRVNmt6am90cDVvamNjQkdQSGp5RWtwWGliR2lubmg1empPUHpjcmEwUXFWZGsrTG80Z2tyWlk4Vm11UkpuSWFMcXFNeHZKaWVsYWo3WmllN3RNOFBVSUtDaUc4ZWc0UjFIQXZvNGp4Z2tBTTYybkF5Z2xhZDJXWEtYRFFJRy9ZcjZJakVPRllCOGRja3Byajh0SG5leFdZVEFUQmNMZ0NXQ3RXNDRFNGhncGJrQ2NXUExBSmxqaU02UFg2bGl5SHhSRkhCczRwQ1hKdmJSYk9TeDhXekNMYlQ0SEd5ZHhVU1Y2bm9wWkExQ2FHNGN6MVJhSC9KZ2VtY2Z4MktkeWplb2ZqVm9YaTkyaStiYTcxc1VHeDJOL1dPRVoyTGh6VTJFWk12anYwQW9laENneUtGUXVSWDdhdXJnRmNBYlFvc0lCMm9YV1A5bTcyYkgwc3hiN0FFYTZpbnRFdW9xZ3E4S2hPc1dVeG41Q29ULzRPQXJjc3B2ZExnUThtODBzNTdFdVJ0MFVDZ09MVUpvbm51SjFubFphZzFZbUZ3UmNPTHZCTDRqK1BDcGJtbzIyb3JRNjFtQ1BRNCs2b050SnFCYlBrSU9tanQvdU1PV2w5MDBMbzJhRldKTURsd3NrSGlEZ2dnWXl1M2cxR1c2Vm1zc2Rnb1ByVTBXNml1M0Fsa2xaTzVOSythV2w1dnNVSXNraGcxMFJhMmgvaWZudHlHNFY4TkNOYnhGVnVEMWxkRmovR25wWFBjV3hab3N5R3puRnovUWRiN1ZEZUJjSmRUZFlKb0M5Z2k0dW9KSnNzaksrYlRkREhqV3dLMEMrZEhKR0hUSWt4cW5ESUM3ZzlJZVhDOERLS0QvYU8xNGR1VU1Qc1lwYmJoMjNSbHNMcmoyM3hKZDhwMmZMdS9aY2UzNitKYlkyelI0bEZJY1VXVUlTNGE0aEpmL0ExeFFiVnQxSk9MNGx0S21ua2NlalZnaFpwQ3lXMUtqc2s3RldpajJuam1sblhDbFoxM3czd2t6WjdOQWdWV1FiYnJ6ZTFOQU1MbEZKRlNSQUFaMUNsMFprK2cxNFFJUXdSYWFKZ094RmhsSjBHWHRGUlY1ZnlXSFdBTlNBSkU2S1B0d2x3Z3pvQUhpY3BuaXJVN0grYVVxcHBCeDBzN0pOeGQwaUZoaDRUN1czWkl1RzZjdnF6MVV0K2JUMm1mN0VraXNCN2FQRUVMaC9EblBvRlBiTE9zMlJ5c3BiQUNDSXg3cERhYTJkd1ZJVGdqZzdQMWxydGh2cEl3R0tXUUtmZURXUVYwdDB0a0p2cHBYODF2bGNWWVA4RDVjVlZ6WVpVVlpSTUlmRUUxcW9IaUI4MnYzR29DbEZXdGhlelUzNU81UkJDK0xLVmVLbDBvQm9JM3FIVjdycXhKWmJ4TUorQklXeWZ4eXFiMGREZTdiSTIwNjdteXUwczZCdThZZkgvTGpzRlg1bG4yU1RHUU56NE1USSt3MGF6WnVObHgzaGpGM2tvM2VwdjhyMFdqQVMyc1FpbFRiYlBpN0Y5bk9PMldqS0ZWY2s2SHhHUTk3c002QlBBeSt1SWFLR3pZY0lqZHRGUWtpMEpZcHpydENwL3BKbkRza3NvaVdLbG5LQmVocUJYVWZJWEJXMVd5QzB6d1psSzRWT1pLVGgxa3VSbEVyMUZBRFozNHBBcU9SWm91U0RzZ1g0aG1uSnJuU2NZa0FkVlJiTDZrSjg5MkZMdS9aVWV4NjVJdklBVFBrSWdzQldsUTNsblFSVExORzZNYlV6a1g1bVVvbTVZTUZkYjcxVXFLRnBZY3NkYWJjc0dTVU5IQ3gxZG5PTHBLZ0c0SnZtYnhvMnpSczdubUROOEVNRnhPTVVSbk1rOVd0SXd6ZFZyUzdUaEw0YkxsVkVrWXRKUlRvVVVyS0tjNnhoellDQWFUR0RITnlUUnRaeXZNVjM1RVlMQzdORHNZN0dCd0xUQ0lBeGJxVlFJdHBMWUtnMWFhYTB3QXFWWEpiQm9KU3NSenRSbkFPdWFFTVF5R0JJaVFpQnNBUXpiSWhNSXZHTWpiQ3dZeU4zQTNEa0dsblJjUmkyb0dsUGU3SGlpbnVMNEUwS3RHVjJtRHBMUHdYU3BpWHhRWlVGN0dsSUF1SW1waWRUM1EwSlMra0J1NEdZZXk1RldTMFVISlhpWU53U2xYcXNtOWF4ckszTURkcFdOd2Y4RVlMSzNQbmI5TG5sTnhUbHNuK3k0elF6Ym5mN3M0cDhNYUZHSjVRcFQ1NEdXTFpJVEJ1N2pKM2g0eDNpeVFyenpqSWFKUncrL0NlaXRNdTM2SzVxL2IvOG9VRVhiY0QxWUQ1elA1K0ZzaG4ybCsvOE9BQ3AzbHpTbEpOeTdVZjlIQ2pIRlo0MlFYUWkxYmxsMjhtamlyRE5LcTJGTEdtUnU0bVQyQXR4Y01ZRzdnYm45clA2cExRcTVlbHUydGZzQkUrVEYySUZVcnRyM0JoWmZqZUdzTjdIWktYN09RZi9KeVA0NWt4clZ6OVFCcXJoQldRTnBvNGR5NlpHUnVHL3Q2dDArZWkrQ3dCQ2ZqWm1MYTk1UDdscGV3TUNCVFEvQVJuUExnb0ZFT2hkUlB5WWRXNG9zUUl0UnRTUmpNTGR3MER1L3R4Vk5oLzRKMDJxSzVCWEFVbXBlYit6SHp6WVRTQjJjeTZldjFQL2UxakxzTk9FRkpMU2NKR0pHVHEwQm9uTW43S2RYcUJBVnZxNlNJa1Q1NnllQTRJTmRaeFZjZW5NUVg2cEZKbGEyeU9DMmNjT2dRUldBK1ZhRkRWQVYvS1ByU0hhSTlPdDRkb3QwaHVtcU9KL2xvbi9QbWpkRlFYaFlpTHhzRHg2UjF6NXVMZGNvN1lSZ1pyT1psT0lKZ1dxS1dPcDhpZFBwWlcxeHU1QUxKaUxCQ3duM0JGS3ppbXl5czNBQTcvVHp6RkVYSVo5cFRCbTkzSTZtRE1tVWtMUmd2ZGZyTkhvTzlsZWxRS1haaXgyM2R0dlRnR1p4K0RKZGtqZzUwdzI3WTk5NCswTGlHbzJaMi8ydW90NGFITEZxeFZMeXRDcFRRMjJyOWdCeWpwaEJYdmdXSXR1WThCZktTRnBKK3FDd3pKdm1NQXl1WnUyajFMTGFreVpKUUZITHV2VXJzZDBxV2hSSVJjcnlLc1RVWTY5bys1OFdmSTNEcWJYd09yOXJONGQyc2dzUUR3YnpQM29QZGNBNjdUUW9ybnBWYm5RdXd3cWczWjl5bmZZK3prMDFBdStXeFRlREtBbGFlRWUvV1FCdlBEZkx5ZVNLM1ZWSi9yZFp1cGJ6UmJUN2kzTWJlY1JVbnJ1RWd0Z0tQbzBqaGRUeUwxL0xzbkJIZXpSY0s2bmRwOE1CY1JEYk9BNXAwblZUbHUybUJacVlZRlR3dHEzU1RuU3RNK0lpcEFyZlpyeE9mREpHWHNRaU52VG9uRUp3dnJ2dzZOQVFiOUNFTFRtUHRyaGt5c1d0MzZ6eHk2d1NWams5ZWZQMzZ4L2RwbTRsRDlQQjkvSmZ1NittK251N3JXY2ZYNDRPcUNkVElDdXN5cjF2TkcrS2l6SFlOV2FlRlViZ1V4SGE4WVNVU1lGZ0tMRXJRVjl5YW5DMVZ5ZVNWay9tc29uMEg3T2JReWVLVzVYZWx2ZEZpNWVxeHpYNlcyOTA0aG1qUHNLK0pUQnhXRVZLN1pBVHVkeU1BS2pEanNWWkdOWW9hTGV2cHFlR1RzQzQ3cEpMdWNRQ2NjM29wYm5McFRIU2xHK1JSV0NaY0lVQlp1dWlza2J2ZDN4SUlPZFhWMjZheW4zejkzYVhQZkQvam1SZWZjMmtWNU16R3VBcGFZYXB2N0wvekRLc3BoY1ZYWVJQendRRnpucXRVbFN5c0FOTTRPR0J2cVIvRHlsYzJwVnM3cStPaXlXdHVOUHRIcnRMbUJKRGsyOVNhSFdxS29pSG9oZDhPRGlZWEN1MUhESTFwemtLNWEzemErLzJOZEJGdlNQeGtqZXZic3QrS2dFSXRLQmRLVHBKVFFhOEJEWjRia2VYemhJNFpORFp3MnFKS1pNT3lCVGUxb0hWSm4wcHVHZC9zQ2Y2QTNESjZPYmZNanZGeDlHckdBUXNDTFRkTXZHWE1PcDdXaklYZE1uWWc4T3h6UmV1bU9kOUt2bzJPMnkrRFZ3elRNaHlWVnlaRTJLaGhUdmxoN0RPVzZPYlAyeTN6K2J1WDM3MSsrUEg5SnkvR1ArMytQaTFWTDk5OTh1TCs5YnRvZEw5KzgyT2F0R2ZkTjErOWYvUDJ4ZDkvLy8yZkg5NmY2UUdmWHJ3OXhuMmZmMCs5UGZ1L1AvODlwL3MyOXd1VXBHZEtIZllNRnV0WjkxV05sM1ZmVmZkVkxjNy9iT0srd1hRUHdYZ25WTis5cnF2S0RUcFV4WWdxNjJDSkdCaXNpbFp1QVUzT3VxWnlrY1ZkQkJVVWtiazRZRENCN1ZSbGdzRW1BeTAzY0xNZlJGSzJsQzA1TXNLU2hNR2hMM1dJU2lzUFRlVnp1WW03Mlk4L0pzRUg1MjJKc1dwRmpTVEJDenNNWnIvQkdraXVFRlhQSDFIRlhRZ0l3a0xZaUU2aE5CQkkwNGFUQTdTSlhXUkRLNlFFdWhXeWo1NTluYjFtYmNUbjc5Nzg5UGJMZDIvZUh0dHlQLzNxNFllNG9hZU4vL1JXdFd0aWp4SGlXVi8vOWg5Ky9lVEUyTEZqTjNyYXFkTWRtdXpNWkVlT2RPS3dBd2VHYXo1M05GeVJEZGY0M3YvdTVaOGUvdUZYbjl6ODQ3dUhoejlsS3lMOXphOCsrWTkvL2RkLy8yLy84OS8rKy8vNGozLzVseHB2bnpScml6bnI0OHpXOU5RNnJPVVpGUTVPdTZlbm5MRk1LNXJ2WUFmcmo1K3dYd25NQU9ISUdaVnhpWDR3enJnSjQvSkFQUkhTWnpwRmNIak9tRHhsUkI0M0hqLzl6Y00vUGZ4dy8vTDl5eWVkZXYzdEZ6c0lkMlNVUDN2MzVrK25Ub2pmNDVFMm83MzA0L3QzYjM1NE1rdjNmNytmRWw4Ly9PWDlsMi8rREovc2JZbGozNDlnYVBQNWU0VXVtMmZEaTg5KzljbHVqdnhuT0w0S2Zuci96NC9lWHJ4azdQMHdkbkQ0L2NtTG45enY2Y1hmSEwvNDk3Y1BmM2o1VDYvZi9QUnU5LzVleEsvbWk3Lzcrc1JqSFp4c3pwOTg5L0xIejMvNDZReDIvL1RtcC9lTXNVK2Njdi82enkrLy9XRUU5dW5KdnZqc2Q3LzQ0cXRmLysyWFgzL3ppL1J3dzlmd1YzK2QxcEcvL3V6bU4xLzkrcStPckd2N3dUaVlNRWZteHFkM1g3NkoxdlRUNlpML2VqOWJ2bnpQRTJXL0NCMTNrNTNaTkQrVmZIYS8zTjE5b2s5NjF5ZmQwQ2RMaWNHQk4rakpXWHprYzIvckUrNzZoQTE5R3BmV0tYRDNEQ05uZHIwMERiM1VDWDF4U3JPZUhycHhPemlIUEk5MGMveXJnN21aUEcyUEwvMzdiLzlMM0cxVHYzUDNIaTJKajY1b2RzazlkY1VkOVdLYzl3STFlWCthdkQ2TjNoNmhsMGZrM1huczFUbWJNWGJJaXZiS3Z2SW5HdjNsMk9xVEdYRnlaS2ZjUVZOdW9KUHVuMU51bjAvVEN2dGtRVXgvT2E2Qit6MDAvdW5YZjNuLzhPTjN1MXRiTUJjR0Q4aEV3enVjY1c1WHFDc2tndnlucUl0UGxVbGdWMXZ3NS85dzg5djdYeHpaaUovdU1nY05QZG1PVHpYMHpabUdLbEJuL0tDTjJlMS8rejF2eUNQMW45TDYxeEk1b01IazRheGIySTNnK1NhKy9zdjd6MTQvL0pEMzM3emRmL1gxYitjRUN0STliMzk0OCtxUEwzNTM4OFByZi93eElwU0l5aC9leFdVMy9zdHUzbzNyMFl1dlgzNmJQTlMvK2lTY2poZlVYOW5MbCthN2xBYis5UjhpMXMvL2tCZjA5REhFdWVncTM3Z1BqazQvN04wZlhyNTcrU3IyNnNVWHY4OGQrZXpsbjE3LzhNOHA1dkRWVCtNU2tWenQrM3Y4SC9zYm4yend5OWplUDc1NytmWVBZNE5mdlUzZjlzN2IvMkkvRUdrSCt2Rzd6MTYvKzNNT1Q2VC8rTTNEOSsvSGYvaHRla203NTNuNzh0WEQ3VU1jNG9kOVkvRy9iNzUvdjR2Vm5lekUzNzU4RjFmR1A3L2dSa3VMWDZkQmp2OS8rK2I5K3pkL09ybjgvWkxmM3BQMUpQM0xJZUovdEdDY3R0Zk02VURqMlhXaXJCRW0xYUV3RGpCMmpPa2VmeVBWaWtGMlNHU3dvMHRGSTVsemFkVlRDMGhaUEd4Y3RZaDVLN3oyV3A4TGVWWXFUWDRJaG4xOHhrRzg5bHlQcXNWQnAraGxTelR4Z05YZUp6cVFsa2ppVkJUeFhBVHg5S0p3TkhJb2lobzJ3cFRkZzAvR1dWcURWYzJCS2tHUWFrYUFTaHljRWtHWWZFRWpqTW5ubm9JeTFUK2VoQ3dORWE2VzZOYlp5TmE1cU5icFRBaTdXQ1pFcHZGalRrYmoxVFROY2NVOE1rQXd6RHFsckFGN2RyWEtsOHNnVCtMQ0tqNStqN2FoZzhVclJkRVdZcmtZRTQwZWxKQXg3MjV1RzlhdjZzcWRxM213cEEwMXJHSDV5Zzg2RzJMM3ZiNjRmM2diTWZZdTVwOTlwNjFmOEV1WERzWkV5SmpvRmFianpLZmQwd0YybC9WMGdLTUFwcWNEUEQ1UmtBNVE3UXZTcUhUd2poUEIwRUdPVVRkRTJSYk5EMGg3UmFpaSt3aEdtTVY5VlVHSjFoQW1wbHA1eTh3REdFQXRWZFlnNkswZENCVVV3akVYMnV0YnZubU1HMVlJR0Y5L2JtK0NyODR0Qmhvak1DTFBPYWJLMnpncWd2eFpEME5pU0IxTlVXUHpsRjRTTldLaWYyVkNDRWpmZnpOb2RGblFyM0RFZU9VbnBVVU81TnlzS2JWYkV0Q0kwZlF2SW5jZE5ENXVwQWFOcjFRNkdEVG1sT1VNR3IvRGRIVFEyRUZqQjQxWEI0MVpvVDVvVlRHRUtDdk15N3dtU3F6M01hbHdzZlpPYVhaOUpDWW11d1I1cmZRUjlFQWVXRWlNTEZtVWxUclRBSzZrOENXZHVEWDBpeHQ3V3lPSGRYVDFubnQrYndJcCt1VUtyV0JBd3dWRjJpZXdKK0MvZ1VRWU9WNnNsZHNyeml4V2FBV0Q0MnBOSFhEazEybnlMVUlTQVJ4Tk1kUWVsRVQxMXc0dXJqd3RHVnZWbGZ2VWpjRzZsdkJJdnJDanhJNFNYM1NVZUhqTGpoTFhSSW1VbUVOeGhFN0I2MUZ5cVIxOEdhV3hxS2NDTlhyQmxpMUJna3hjV1hHczZBMTdHT3VOV09qMHNvTzNyRzZmTnZBMWZJN05SUjRGTXF3REVIMGdYd3N2azBNaEpBYy9oS0lHRmd5aVcrRlJLQ1d3c0pNM2VKVTVZU1NQZ1JFVk1icHlxTndhWkwvckxUYWJRUEpoT1NSdkJtY3FRZVNRS1pTYmtid2ZES05kSFR4TWk0Q0lrTHcyaWQrVVEvWGtuYU4yS0I5bmFpaVBadUprbDBCNUgrYzVNdUdSQ01wanF2L3JVUDc0N3dES1ArUmZSK3dkc1hmRXZvWmYxeWRPT00yd3h0QXV3TFpWejI2OVc4bmdicXBqSkU3ZEFxdHhEVkw4Mkgrck9ZSkpCRjdJYjFCdHVGc3V5ZGFEOFg3RWlBRzhjV3Q0bjY4eHZUY0JCMms1eVRwS2F0NGpvdk9nQ0FSd0VDbE9ieHFuZDVLN2M4dG1BR2czVkdvOXpoamxKeE1VQ2g3VUF6a29lTkJvTnltb1YyY0F4RzhYMVN3OFNJTjNIUkFlYXlBMzBuMjdSMC92U0xHNlpVZUtxeUxGMW8wLzZjTXpOMjAwZ3VQL0ZuTGhTc2lYN0FBbXNOc0FrbkxRdWpJdE04Y2xON0RqVXhyUXFlSi9OQzVndTF0Nno2c1VrS2hvMTJqUXBrbExlWEZkYUJmZkNEdllZemVzVUxJdnZWRmpPUmN2d2pvRDFzczRzaTZaSVNMWmJqc2s4ZnJDK1c0SlpKVHRDNGgyUy9KT1hQS1pzWUdpc3M5YmtuY3lHR2VMbWVYUUx1YmtGc2xDVmpCV1ppZkdDNDNtRWsrdGcyK202TCs1Y0FCdkx4akEzTUJPRFRJa0U3TmtjWU1ER1FHYmp5T1FPSC9HVHlPQWFkUGFXbmdtem42RnFaNmViT0UvQzNZVkhiL0V3c2IxcnFRTUNpTVV0VEcxUmdaYTBvcmdVUXdVTnh6WkhwcERrMXhtbDRTa1lJR3MrbnlLVUNIV2FhcUkyYXlRRFM4TUhwRmxDTFZXMUU3K2ZuUHBTTjVlTUpLNWdic0xGNlg3M2FMb1ZVbTgxOGFheHBqZndrdENJdnBqR0FWS082SDZIaVFGQjFkUVZGemVhU2tOQjlHY2pQQ3JoQjRkZVNmYlplTnpCTWRNNWZFNTRrQzBMSEc1aFp0TGgvTDJrcUhNTGV3bTVlQVVjZzVoWW5yMXNsa0pndzJLdlUwcW9sc3lpeW1MUEl1V3hRVld3TTJGOCtiMjRubXpGeVVnRmZGSllXY0ZvSGI1a2YxckkyODRBMEdaK05ZYVErK2JrQ3RJYkN3TE9WdDkvUEE4cCtDQXg5RmQybGlsYjFXaCtWVTIya1RUVW8weWIydVNkVmJqZkhNdUJHejN0aVl1b2lLUkdZSHNXTlBZV3FSdkxibzU5Vlo2OExhazhIZHY2K05HdXJmMTZPbmQyMXJkc250YlB3UnZhMEpOSm0zSG5NUm1kV2lzVmxvMExGOXZaTUtDcTJ1YXRENkNMbGVsOWtZd0prdmhURnhiVkd4SkNDcXNrRVJnNDJOb3ptdUx6K0RQTW9NK2ZZd2FPV3c1aXlCYW1scU5Kb2FKNzI0eDJkRm42TzBsSCtNV2tnaGdRWFgwbEtYREJIRm9nOFpKQWZLS1JpQjlwUlVMQVVhTFkvR3NVb1NDRU1sNE41bmtVSGp6RW1VNnB6akVuaXBKRWtGS0tvVlo5V0VSRUdOZ01ONWg3ZU5HYWxqN0xhV0RZVzB1SE5oeFQzMmZqcXZEV2pYbzA0eW5mSDVIdGtjNjBaSHR6d25aMWp1RERDamFWTlBQempPdmxZRTJ6KzJ5L0ZOYmhMV3RuVXFPdDRBYzJ2UmsxMEN2ODZkQURReldrRlc2L3R6ZEJDNWNUcDQxeGJZajJPSWM3S0NkZ0Y3S2hNRVRwMjlhUlc3YW9TaURoUW5DdXhGNEdvSlJlSzJKWGlvTTZLRWt6aG9aYndBT0dvMmZrMXlhd0N6WnprbDY0cmVGYXFNTy80NmUzT0hmeHdiLzRxSVB4dklPb01CN3RXVTUwbnJEa20zNWV0QlFsTHRVeXBoWUFXdTVBYTJoY1ZlaG9MV3czS2plY3pmc2V6TXUrV1RZc1d1TjlhdXdCRHo3N040RUlNVGxISVdEZHhSS0VnbHFra1RBVGNydTQ4U3ErSVdObXBzTE9nb1ZGYzJLUUdQUllBc2k5SEVOSU03ODlkWXFQMGx6VlNGQ05ZUVF2OTB3QnhJbXg2VHVrUERFcjBmQWo1L2VnV0oxeXc0VTF3ZUt0cVM2eGZYTUNMZlNJWEdSczBwSUVqRzMyRmFGdkd6SmVyWEhTV25KMGFFcCtZMXhkMndSWVYvYTdUVzRvTG5zbGF4QzExekFNdWF4K3h4ZDNEWGdJYWd0UThrS1U2eUdJUytiK0I4Q2hqd2p4Wll2bEdCSWg3YXFqRk9wc2sxUXNqNW9KRy9LUnhiUUw2eDFwQWRqTmVQQUNPbkNKTWF0VmRvc2NidzRMbWhnSjN0M0NDTEJsNHdWVWRINjRJQkNUNk04OFRzQWtlRmxPaGhFR280M2Z3dnA2QTdIamlNN2p0eHlKaVVNWUMyTUlBZXRpLysxM2VoeXZXZXRFUWl0ZGx5cFZ4UjJxc0s3Z2dKclBhNFJnUjVzS0NXKzVQdzFBWmEwczg4K2d6Y0JCNWNUdmt4UitsRGxIcElJRGNhcnZjUENFbWEwbWhRSkVxY2VvdWI4UDdKNk1qT1NzYUNOQm1HQnF0R1luU2JiUE13OE5FQnpJc3p4eXZENHlvNEVTeU05d3R3Qlg3bGxCM3dmQXVDN1Btc2w3eXBFWGdkWjNmb3VnV3kwNHRIWXpJRzNSZ0pjbUpVQVYyK3I2OUMzSTVGbURnZWx0SWNjMXhNUnd6am5HR0E1YXp4c1dGSHBnM0FDTHFoY0dRWUZySjVEbW1pU0pyeHlBY2FMTmJ0Y01mbllKbFAzWkhwRU5DajJwQm5uU0xjN0FCRUhEMXl5ajFhRGswU1IwNjNWbkJoeXVoQjZGZld4Qm5Jakd3QjlQVlQ4OU9TTytENDJ4QmNYU0JVNDl5dDRwVWtZbjNRREFnZVF5Rm93S3lpYjF6dVlrTzZzMnI1V0FGZnpPNjZ6d2dhWFJVREl1WE1mVHY5cDBJRjBZY1V5ZXFud3ZJUjhLRTVmWmFGaXUwT1VQWVliQ0V1SUVJSzJxdVUxNUFadVpvL2c3ZndSek5mZjdlOE1ldi90UTRMMW9abEpkRTkxU0d5V2FaV0VrVlpnTlV2R2tkTGpDMHlLTlVKaHFjdjkwWkw1Qm5HZ2thRzJKaVhyTEVhQWJiaUtSOFhYNzVyWW4zSUxONWVPbDRpNk5UNXBOQ1FNUDZuWFdqYTlya3ZkQ2puRGV4eFpIVUlRSm51RFM1d1luR3RnSE5rVnZBd0NSVGdLL0hhc0Q3cng2MTJZaTROUXNWY0FyQ1VaeWFmR0lUaE9ZWGJhdXpYcUJKSVdvR1lQdndIMFF2bmphQzFpNElYY3F2aXRMTVdyS0h3TXk4RVZBMGFhcXVZR0c2OWlWa1N2MVNwdnc4ZGRtQ1dJVFRUNWhSSjlDUkhvd2l1WEtLZFgrSkJSeDF2ejlocU05VUtlNzdpZ2FjZjFtTm9ydFViaVlMSXZMSTdyVEhCa3JGQXdNUW1LRnJucnRJMnM0RGhNNGllZWQ0ZTRhU0xLdmcxdFUxRUJTNjg0Q240TnRMNmF0YmNKaitseUN1N3hiUWJIOHdIUTZEMjVVaVAzWkVCTmpPS2NJcTBYNXA1TWl4amZ3Y1VkU1UzMnIrYWVETTZOS3lnNDYwSGlOTldETndqenVDZlRXdHVWZms3OERyeW0zK1dEa3liZG1EUDVZTlBSdmFuZG05cTlxVmYzcG00eWZsN3ZWZUlTR28wc2hoR0IxeGoxdmJLUmFFeGh2Q2JTQ0RJa25Cb29aZHh4cjlacmhQL1RuVVBKTUl6WVhQb1VCVFNza3dWZ05YcTJTSlFpYTV3UUJadG9JVHJPSGZXZURLMkFnbjlXV1FDTGFwa2J4eFhYYURFWUFiOFF1TUZnVWQ3eDRLWkxiYVIwNnByWUVJeGZqMnZQL1F4SmVJU0w2S0lKRkt5UlFOcDQ2MFE4T1FQU3hqdURONlpEMnVPL1RSZVQ5N1RRb3lkM1dOdGg3WlB6R0M5YTV0eFFRY1h0WkttYWNaR2l6QkNVOHNYQmtyUXdzRm52Y2Y4b0psak5RaTJrMEN1WmxGMnJ1T1hjUWNzdDdGVmxRQWNpM3Q1VUlQQkJwbThaZTJFOVEzMFZ0QnRwbzYrc0JnUzVGSWZyZlQzRW5WZUlNUUVDQTIxdGxRTmhoSFJ3VmpGdERZQlJRYW9UNUJYeTdBT0ZybGxkODI3dnVVL2s1K01RYUI5OGN6enBmamNFU1lXeEVoeWowUFlaTHY4dXZhc0kvOUVKbGJwcytuWVp0Nkh5dGlsek96ZHdzKytCTS94bEJHV3gzZXE2M1EybHFXSW9RRUxCcDB0R1lQOHF0U3FoUVcyZHNtdTl5cUE1T0JqQW81Q2JLd2thQlZPSU1BdzI2NTNkWERxU3QvdFlzeXFoQzdRRVRUU3l1WUc3UzRmZ2Z2NFFQTWVyVEQ2UWNYa0pCb3d3c2xpWmVzM3FxamVYRHVIdGhiT0kzNkhuKzJ0UVV2VTFPd1R5WEl1UzRvRHI1RHlwd0xZMmVSd1ZHQVFWSmFHVXUwWnc0NXBFT1JkUGhxbzhEdUtTR0dVNUR5cFo4ODJwYnplWGp1RHRCU09ZRzdpYi9lejMreXVURHVINDdJU3VrWmhwOFVrNDgrWGhnSEhKWVNaMUJYbGR2LzdzdzhHakdoY0RNcVM5TEJrdlNYQm1VcXg5b2tpd1Rha0p1WUdiMlVONGU4RVE1Z2JHNldmM3FUb3A5Yk05Qi9CKzkrUUJzY2kvYTZQV0VMU05TSi9UZEhSY0EyUys2Q1NPUTRURmFqTEI0UnFySUNhMHp1WkMzSlBReS9iajJVK1NtN2k1YUNodkwrL0FMaGM1R2wzSTJaUGE2dlkwb1R3ai95WVpXakIralgrVE91R1MrUG9hS2NuUDd5N1pST1NCbG9zODZBR0lxZm8wQlFRQmoyM0VaTHBRN01WbG1OekNQTFlwOU1iMXd3NzF5RXZjRm5vSTJyRGRrdmh3UFVna3Ixd3FYbjVVU2RoS1BPR2dKTmYyME1QalJub05ZZzh2N0cvWnd3dnIwdFg2cFB4WWFYRVQwckpGUE1zU1VrQ2lIaHE3UzNZbmV5TXlIRWg1MW1nRWd1VlNzMFVHVUxYdFNpMDQ2NUZmV05MZUNjM214K2dJb2xJR1JUNEUxZXppdnQwUElTRTdBSUNjczgxbGQzZXpILzUrOS9BUkFCaGQ4THBUaTBWS0pMTnc5dHRMdGgrQzVmbHJSZ3EzSzArLytCa3BMS1dYaUZabXdkWEFUK2lIbkROMjdQY2hzbVhpa2hZR2Q1SUhVcGNHMEFxckxxVlB2YmgxTXppSFVKSnBySW4ycXRDQm5KZ01HVkI3Y242eFlnaFJtTGkxdXpBWXkvUTNQdEVIeVdJWEtZbmVZN0dQaytZMENCM2ZjY0VreHpIQkVFQTI3UnFlOVo0OTlJNmYxWHZWV0lxMjlDUlRCazEyUysxZENtZ3R5VUw0bVdhb2xBNWxKMHRUc2V6aTgreTU4VTArNzJhQmNkdDdjM1NvV0xNVkJFL3RSY2I3akFURWVCRW5ZT2c0ajlyTDF4YW8vcjJTRDBTcnhYd2daaUFBbGpBRXJjQkt0SHppNnNCaE1aVm9qdlJrZnFPTWh0MG0ybG9PcFB0ZFVtT2pEOFJpTGpRZlBSSFdXNUtvT3lZR2VCdm11RUQwanZPOXUwQ08vdzVjSUM5ZE9qajdFdFdZZmZrSzA5RjlJOTAzMG4walYvZU4xTnVDdEhqSGtlRTZlSXlJWXdYNW5nOWE4UnN6Z1FselZqcmxjQVVGb2Zrem9BSUZLeFFNWFgvbWJpRXFsdkpHRjBLRU9wcDVYckhWNEpJV3pXVEpTMTFramxCbDlGcHJrUmJHaERTWXdHWU5PVXZ0TmVZUkVtck5lREoyanBTSW1IT0lzNEtKREdTUTBObkFqS0FkRWo1dXBJYUVCT2tva0pBTGNyNjE2ZWlRc0VQQ0RnbXZIeTVyampJcENNeDZIdmNPWEVHVUoyNWl6clBwVDRUS3lzREFWWkZodmVXS2N4cVYwNFdKREx4ZEtxYnlETWkyeGdZYlZwT2NPNE0zQVFUMWdrQ1FYT0J4VUY0N1BWMzdmQUFFcmFQaWZiWms5KzdjeFlCZ29wWGllSGI4MDVpOTE0SUVLVEdFbFRSY0Q4RkpuSU9RTVNqTVE0SStHTitSNFBGZlI0TEhUKzlJc0xwbFI0SWZDQkswWEE2S3dhaW1iSjNGa1NBWk1oVVNORUlabnlzandiTG56a0dDNDJib3dNT1dPVzVxY0xCdEpEaHJCbThDQ2VKaVNOREZ0MVdvckZLZHZCUFJUaHFpSXVOa3ZURTRxWUVveTVSUHNYNHVaVEVoM3E0OVU1NXk4a0tweDFMN1lvZzJISWdEZUcvY0xCem80N2owUFBrVHZ4NGtQbjU2eDRIVkxUc09YQk1IMXR1Q1ZGSmFLOFVoVHFQVXlIWFNvOFR6b3NTV2lHQ3BhbVpCYitkUGdSb1ZySUFBVjVpN213Q0Zacm5xeWNHclFqR29ESGczSFlpdFV3ZU44eVdkMnpobnB4MXdVdFh1eWpkdVEzQzJQVkFjVWFFdG1OQ0dmYVY2R3loTTFCRG9XZDVKaGdvMW91MnBneWQrM1R0NC9QU09DcXRiZGxUNElYZ0hJVlduTUorTWRvQzBnb0lqRE01allFYWVvS1RWWUZjRmgvV2VLM1VQNnVBNXo5K2pwYkJoOTJBTkRqYnNIcHc5aFRjQkJlMkMva0h2UWJFWVpVUnlrMFVhRlJBTWc3ZGNPV1NUS00yeVlXSWRCbDNJR0NOSVZlMUMzaDRHTEpvMDNsZ01FaGFOVklCaTdhd29zUmwyOVkwZEJ4NXRaQU1zR3AybisrakpIZkY5ZElndlZXTnJ4d1NYU2dVRlJzaTVlMVVxalhyRGtucC9RRmRPRDdSK0RiSEoySDlsZUY4aFV1Q0ZpaWpWcHJ0aGdHVmNxdUJrRFI0THJZeC9pMnZRUFB2ODNnUWtkQXRDUWhjS1ZhUERrU20xTVdMc2xOSWxkVEFZZ29WOWcwbWF4YkV1SnFreE43SEpONWh5U3JDd3VDcHZKK1BaaDZEUWdMZXpuSU5CS2RBZEZCNy85WkR4OGRNN1ZLeHUyYUhpdWlGajNoYWt1QXVWR2owdEJsU1RJRU9QRjVkTzdlTEZ2SGNFZ2libXNzV0I2OHozWDBPQ1ZjTEYxNTIzbTBDRHkrbFdKelphTE1vd2liTmN3REtERVVBU3d4NkZxR2poa21JekdGS2NvZ2hxRks1cFFZUG9obmc2bDQwSGgwcVNRQmh2bllTRFpxQkJpRit4c2E2andlTy9RNDIvZkJTTlB4elI0SGV2MHRIUllFZURIUTFlMzNIWUhHZlRWSWdiamZMVVNMQy9zS0IxTUw1U2d0VlNXYkY2SDFzQnc5U2JzSlFaSlJqTlc1d05ZRlpRc3RiSlk4aytUd1NkdGVxMkdxbC85cW05Q1lTNG5BcTBIc2c3SnJkV1hnZllPOVVhc3drZFdoWmpVQ1pFcUwxc0ZObEhuR2JZOHc4QnNMM0VCR213amxjT0E2aVZ0Tlk0ek5KaTBLbmcvbEg4dVVQRTBralBKang2ZW9lSTFTMDdSUHd3SUNKcXgyVytPamdJYlp6TFN4Y2I4eTYyYWI2WnVkM01hWVJjdE9nVmpjSzIxdzdJcWtURWhzejByT0tlcWtHR0Iydk1zT0VZK095WnZSWkMvUHpkbTUvZWpnaHhRYld1blJMeU9BNFdkQkNVbTBBSytISmRCUkRuK1M0V1VYWUR3MWRuU0xlSGt6VU9BWmkwWEpzdzF0RzBvVU03QU5wSGRjUnQ2SkFHQU8zTmR0RGhsKy9ldkk5NzdlczNQNTdwL1IvM3FPOTNlM3gzL0Q1bm0zcE9HSG9ld0hRZ2VMWnJGUkRjd2ZtcEZiSUc4UGpLdnZJVE4vbmxlSmVmRThJOFpaN2poRXhBdm5ocUFjNG5WV2E2SnVLRUxLMHgrS2xJU1c2Z1dvaHhVTURsa3g2TThtWml0Y3N0TkN6RytielBLMllHREp4RWhNcGFtTExZdVlGUmY4VVhIamhuTkUxdUdibUJBOHNkRElYVy9PL3E2bTkyUVVlclBMVG1nT2VyRzlab1BtOENkNTVmcS9NWnA1YlIvSS9TcFhUWHIrTld2V1FaY0NvZEU4dkFwTW1lVDJ0YXJmbk0xaFdiTDJoZHRmbUM5cFU3WHpKdjljNlh6bG5CdVp1dDVueStZSHJCM1hXb2JkSE41ell1dkx2Yk56UTh0UURuY3liTi9QcXNjNlorUHEvVjNOK2YzR2J5NTVOYnpmNTl5MjJtLzNoeWsvbWZUMjV5QWVReng0VTA2T0lDQlFQTnhsNXVwRlhOYU5vZGtFOXJNdk5LNzZkdlhEcEpjZFB4WEpEb2pmT3FXZDE5MmtDZDFmc2hLQlBZVG9nMnMxTHl3YS8zL1diVnZPZDVvQnJFdExvL3FnZUo1aU93VEpYM1BqT0VyZnc4UUt5NFROSDZwRlpoMFBKWWlkY3JxY1dOSGhYUXlqVHgzajdqZzEzdHE1OTI3Snh6bHh5Y2NId0RPTzQyeWY5eUVyMVBTRHJraTJYbzNRMDZFSStuU3lIVXFSaGJidUJBOE1zN252emFvL0pUa2F6Y2doaTkreVRWeUF3YWpsSWRwUWk5MndHVVljRkxIWlJ5VTE2VjNNQWh0NXN4enN4RTd6cEY3VXpvNkYyRTNuZS9qdDQ3ZXUvby9jakpIeVo2dDRQeGpuTmNnMWRCendBb2E2RjNITkFqY2VZOE90Tk1FVko2RDRNS2x2Y1NuZkpIV25Lb2RvLzFQTEJlMUh2amlJV0VOVm5kSk0vN2pMM1BTdHBNdllFbTBJeVhVcU9abGFHdWlXYWZZNUtLeEF6YkxOVmJua2NQVmh2RGxZWEs2NmJpNUdkOHJCcHh5azJ0T05YUW1pSXdheUxlZEN0YncxZGJ5elpwazB5b2krU0xaVFpKRWhnUFVBS3p4dTduYkh0RVlYQUcyVDJoU0VHZ3FYcmMzTVNNa0lKSHh6c0JPZ3lxeVg1aW95UXVPTXB6bXFKMm1ZOVJaSk9rYXYvWVJpdmhkSFg1L29zS2NlL3hyUm1CK2ZKdWxmU1lBbC9TclpKdWxUdzUrY08wU21DSVlJbUxFcDNXWkZyck9YSWpIMDVNSWZIUkJ1SnNPYnZMaEZvM3BtQjBxaU5oZXdoQm1SbEdGY2J0Ykd3a3lYT1lGbnFZWjN3dUdLelhiQ2o1RUpIaW5NY3FnR1oxRDN4Qlp6TkNKU2xORDhmMzR4MW92eko2djlvM3YwbjBQcUVJa3krV29YY2NLR2hPY01IZy9SVHpZNzYrZ1BmRXc2NVl0aWphOFVaUGxYYm5Gc1RZUGMxa0tJeEVoR0ZTekpBYkdLdjNmQ2t4QW0rMG1xS0N6QTBjcEFQRlBzeU5KK1Q3UTJ1MlpyNjZJL2NlVCtCTE9uTHZ5UDNKeVI4cWNpZHZPYlJxeU0xSlNFazF4RWpBcEg2R0RHSzdWL3RaUUgxOE1HZjVzUkM5SEhQcHdSUDdrWTFSUHF6c3FhOGhndnh4VElxYmxKU0YrSXIweXBBNHdVYXIyY3NPMW8xc01aTG5xbkhQMmc4a21sMm9iWEdBT3JDcko2ZVJOa0NjNTRGNjFPKzdPcUtmMC8wdHJHUnJtaXE1VnV6TGQyL2VuaXlPL2VyaGg3Z2pwOTM3L0Y2eWEycS8yWit2RFRwNTB4UEZiV2M3MmRUQnBzNmQ2TmpUVHAyc3RzTXo2azVuRGJ2S29LTm9oUEVlWktQOUR1Zk1wTXFTSXpkb3h3b1RwQU9kamNKTVdYQ1Y1VVpEbFppbzQrcHJ6eFZ5VkNsZ1NXT01Ld1l0V3F2T2hWc09MTFY4VDkxZ3F0VW1tZ2tESUxZVWJFeVpadWRNc3RPbTJGRVRUR1I2Q2VyWnB1MmhaanVvMmY0UjJEMHo3QjJ4blNPdVdaUFVxNTJ0Vlpzd2xGb01wQmJENkt4QmRNNFFPdTJEV2s1MUpINmlock9lSXlCVEtPQVVqUGhMUVJFbGR0YTRaVFdKTVd2WWpHdEI4SEZuRjNBS1JoU1BsVmRNS1MwcENUWkQwS29zNG9LU1lJeDRWblZSNG1NTjVFWTJJRHZ5Y1pZRGQxNlk0OTM5V0hsaHNyWm5JZGJWTVBvRk5xazMwczcxRVhjeE51UTBCcnVHdWtqY0Q0TTNudGt5bENMbFpkd3E5ZmE2QXJkS0JRM2tUSWZlTWNrSUlkQUtnaVBQUHJtM1FCNkl5NG1Od0tDMVloOVEvSUlVcXFra3dvT2lKb2cyYjhreTFXUm9XZkpBTzJEOGtqbDJpRTZaZGlsaTQ2SVp5eVIrSm1qeWsrelhCeG1ERHBUeHJXSEh3eEltOWNRSzdtaXdOTkxwQTQrZTNtRmlkY3NPRXo4RStzQm9vY2NWV25FK210SnFuOXA5WlRWaXJjQVdOV0lEcGlWTnBIcU9hOEtVZXR1VjBnaGlSRGdqd1BGRXJpbU90Sm9hY2NFSEd5WUtuRCtITndFSGwxTWJ3VUdSWi9pc2ZQQjcyb0FtTk9naEtYS1VTaXlZRlB5VjhRUW1VRVZjRnU2aWJUV3BqTWRRMEtVcm1CSEs2WGl0QkFwRzg5SUVPd2NKb2gyOHNyWWp3ZU8vUTYwUmxZNmlOY0pJOER0TVIwZUNIUWwySkhoOUpEZ29xNE5tbmxVRnV3VnRxeTdEZWhNVE9uOEc3WjNTUmEwMnBUbzNVZms4QTgwMHNPT0JMRm1oRTVFR2NCeWpvL2hIMmpCS3JISERHaWp4K2VmM0ptRGljcElqQ1ExNUErdzFKTlJlSUZLc1UySWpNeFJwUTdDd1JyRWRiTFFGV1hIRXBMcm05Z2d5eGxWQWMyR0cyZW1QQ0p5RzNxTlhjelJISUZVNUtPcFE4Zml2UThYanAzZW9XTjJ5UThXVm9hTFJSdE80aGlrZHQ0bG1Tc1VSaEJtbDBaZmQySG0vaG1aeEJDV0dXSHFLTU10K2JOZWhXSFprb2N4dXhKcWM2VW5XdWlWMGRxWGRiMFdLTlhKWUJ5bXVPYjAzZ1NJWGxDVXhnek5GL3RkcmJRU2haKzFUYkxlSXUxaTNzTHNSY01CZ3VIc1JSUHBKWDJnTklybVVDRzE4c3NtK1ZSRFNENmh4aml4SjdMSTN2cFU0OCtNR2tEMEhzZVBFamhQWHc0a2U4bDZ5ZDdRbEg0RGJzRSt4M3F0aytNb01FSWlKK01EcVZYVGZZdit0WmhKTkl2QWtHKzE2dTkxd0pEZWkyVVF5T05ZT2dEZE5ySWZMNDhSbm45NWJBSU5tUWlaSkVua09ndzJjMTBCQldSS0lHR3MzT0NpY1NONFpYTFltUldmb3owNDlSU2p3S01adlIra2kvUlNVTjVLYUZLQkJ0NU9mUE1LRHFHeXJETkxQQVE5MjkyR0hoVWZPNjdEd3c0Q0ZyYnY4RUtFSXB5bEIvRFZSVzdSZ3dydWYzalYzMXc1Z0tnSmV4RkgyWlprOVBwOTMwM2plN1FYamtodTQyN2tSMFNrV0tWRTU5ZDYzUHRMOW1FcEh4QVdZQ3NIbWRNV0dsek05OUtLMzR3YndnVDJiNEJUb1ZzSTYxdlh4eGhZT2JlV3NEZFJNLzNoejZSUzViWHoxZDdzYk9VS213d0RqYlR2ZXZHL0JtdzF2UjVMZzRJWWRqZHd1SFM5RU9DWDdkTnhnbkRXTStKTEU1RkxsUnBKSnBtbElCTWRqeXFORnJXVFBRVFd1Ukl6QXQ1a1c1dWJTZ2J5OVlDQnpBM25tNlpCTXl4SGRlc3lGNm9LSkY4R3hLV0toMFVoMTBHWWdMendqNDV1d2hYSFRvaEtLb21zWVFuQmN0cTYxYWFLS1hkajBUSFlVZW81YVVRalFTdXF6citQelNaeWV0VnZqM0doaUhuMkd4eGpOUVdFOEt6NjFLUW55d1ZGWXdkOFNQMHN3WEEzcHZIZEIrQmlWUmJ0R0FscnN2N0lzSXVhZGswNGpTS2t6NCtka3RFTmNaWDAyS2RlYlp6TUdOTTE0Smo5SGlDc2FzbGlLRG0xVnJmbjZtMHNIOHZhQ2djd04zRjI2UTl6dnRpaXZnTDBJV2NTbmJXRmJlSUVlS0NEckx5Z2YzNHVXdWRRZ2pqOXd3REdWMFVDVEFPWGlreklGanJubTFtcHI5cjR1d1lQRW5ZWXhkcG9TcmhubzMxdzhtTGVYREdadVlUY3hCNWZNQTI3Qkc5YytEdmY3cklkUU9GZVVKYU5XTVRXZTJXN05EZHhjT25OdUw1NDVkenVyaUtJaHhFdWkwbWpJTnFkQTdGOGJWZG1qcVU1SXQwR004Ky9rV2s3dkNYVlJnZFBieDczQk0vcUhrTjZIaUlqSldsZmVwVk42RDFrWFM0R3dnd3JNMXhrM1QvVHRURXlRV08zWWJRMHU1RFNqWnE4M0RqWUp4czFqWXZLZWs5OC9CcTkzVDZNOWRYTDNneCtjMS8zZ1B5cy9lS0liTXNxWjBiNVJnRm8zQnJ3WFRZK29ON0lyOHUzSXU2bEtjZ0JGTENaMDhaZ2hxVXR5Z2JNS0NoWW9FNWMrUmRMZVJIYlNPMHBrQjFLS0tRWU9XODdsU041SUxxUkpzWWhWY2ptdThDMXVJcGRqUXFCU210akwyUy9vTmZoenRNUDU0b3BGSUgyazdGSlhIcTB5QzhOYWpNaVVmVEpKSzhDMlovWWFONmhNVzcvengvaXdwN0J2VCswdG5Pc3lWQnVOTHRYNVJVLzhEbER0dDVRT1JyVzVpQ09qMmxmZnArUHFxRllOK2pTTkZaL2ZnZTJSVG5SZyszTUN0dlhPSU1Nc05oWDFzN1BEYTJXZ1JhZGhKVGJTcTZMYWRvcFU4b0U1OXJVbnUwWmtiUDRVcUlIQkNyQjFoYm03Q1Z3NElYMG93SVVwMWFCS2hYZkdhRUdPcndtREwxSXRWcm1BeTFLTnBsUU14UlJSV3BNL3E1YkJGKzlzcWpBRU12eU93YnBwVnZ3RGI2ZEc4MGhjdkpGcDFBeEl0dGQ4bmZodG9lYXJ3NytqSjNmNDk3SEJ2eFR6TkpacmF1Tmk2NVVWSm1WZUUrN1ZHNVl3ZldmUWNYOHJ1bUxXckVGSG54eDlKcFNpbXJpbnlUSW02ajEzdzU1QzR3YnJtZWVickxGK0ZYYUFaNS9kbXdDRVo2VFM4b1VTSGltL1M4L2JmeVdHeG16Rk5rU1lVdjBZK2hodEVjK3BsT1dycFk1Q1ZYS3ZFTUhhZHZKNXIxUDlJU05DNnd4TTl1NkFSeW9FUXppTGZENzVKWFhua1RyeDZ3SHc0NmQzb0ZqZHNnUEY5WUVpcjd6S3hmWE1TS3QzNHZMcE9STmVhZVV0cmhBYXIvYzRxYUlPT3VUc0s0V285MVJEMTNWN0RTNW94UVVGU1N0UWxnbU9sREFrZ3pNUFFXMFpTbGFZWWpVTWVkbkUveEF3NUhKYWxnbWlCYzZoVk42bkVSTmd5T1NiTFFteEVVUTZ0emh0UFVEUjBuVmpCVUZUc05tbnNyNGljbTNIOHNGbTFucGRoRDZGK2tVbWRBUjU0bmVBSU1QTGREQ0NOQnhzL2hiUzBiMk5IVVIyRUxubExFcWRjclY0Z1RZRXVqRXV1a3BvdWQ2d1ZnQW85WFlyZFltQ05sejJZU0dZUmw2QVpRc2JVOTRuSnhWU1NDVTAyMDFZZmZZcHZBa3d1S0NjcGNrRmpweDVHTWRFVUZBVHIvYU9FeVRBSWk2c2JKNFNEME9kZU9oY3V6L1J3a0FsSGRZaUlVcnFhZnlBQm1oT2hEbGVHU0I4VEN4U1BjTGNNZCtqOHpybSsxbGh2dXVUaDNJK1BKSFhRVmJ2ZlpoQWhzYnFOVWphNjgxVjZNbXNOdFoxYU5zVEoxVmdyNXJTSGtnb0RFNkRjNlVzSWRHaXdKYXJVVDRFM0xlY2JxVWRUR0FLSWtBeXNqcHFuZkwxMk9WcXdmakZDMDZDS2dVeFZnWGR6aDRLYmtDRlRDSG1DTzJrV2xLRisvVGdzOU53VGhsMXZGTlBMRHp4TzRCOTMrV0RmWUJ1ZEFFKzJIVDBJSExIZ2gwTGRpejRhS2NTUjRNMUZoSnBBR1ZYZ0ZLeCs4WW9GcFlralNDTFR0YWI3U3JDbW5FZjFxVTBGVHhJb2JoQnpXUll3VG10MTlCTFN1US82TGdmU3FXa1IyRXR1elhPTTNPbE5oUldxR1gvV2VIWkJRVTJ6V0FjazNKaWZFOWdCWDVNRnljcDE2S0FWMTVQUm8ybHZFRFJCdVd2aUxUSGRqd2JVbW8wbDltb1lOSDR5VUtlQTBlbVJnMWhCcUpOZC9hbWwxQ2YrRzA2TDdKN09JK2UzRkZ0UjdWUHptTzhXTkgwQlJYM2s2WFNIMFhjaUVOUXloZE8rY1RxaGpJbFRZaVlPY0tkc1FWUzZJVXMyYTBFK25NSExiZXdwMGNFSFFwSGtGS0JZTlIzYk9kSFJPc1o2cXVnblhKdDJHeGhYa3VBQVVveW9vOVlHV1ZvMlF3QW9YQjdXelhpbU5ZWEI0T3ppc1c0QVl3S3pmYkcvbzM2aVBnNXBxdlF5ZGh6SVFJRnpVL2d0UTllUm05dU1zRjc0VmUzRkpZZ3U5ejFVUFl1dldNbTVBQTQ1amtLZ2hDV2E2eFFlZHNVZzhqWDMrdzc0QXgvR0VIWlVRaXQ5VlVtVER4aXp1ekFiL2ttOHVWM2x3N0EvazNxK0MzeW03Uk8yYlhlWk5EYThZTjRGRmFaUmZqdUF1UGdsRlRhUWtlUXI3KzVkQ1J2ZDFPSkZGQmg5aUpvSWtUSURkeGRPZ1QzODRmZ09WNGxHdGFZanZzRUNPbkphMU5QUmlWOHlSRGVYamlMK0IxNk8zN1FRWU5xejhRYTMyRWdUdDBtNTVkN2g3S29xQW9zdkVJZXZST1NlWnNoV0U3U2p1REdtVFZJeVd1WGd6aTZxeXdUY3dScm1zcFU4dlUzbDQ3ZzdRVWptQnU0bS8zczl4d1RMM3FURkxIdFludUNiQkxPZkhrNElCVEphSzFnNUdDLzh1ekR3U05IMThra2w1SXd1elJ1eHlWS2FxUEJJRE1SWmczaDdRVkRtQnNZcDUvZEo4WkN0QmhzODVQZjc1NDhZSGx3cnhma3dCZVJrbWE3Wnh5RVlJMnNTaXlWN2hDaHFqUlRnOE0xRnNLVTRhd1puTVJ0Q2Ixc1Q1Ny9LTG1ObXd1SDgzYUJQdHp0QnNMRkwycWNXZHBxSWMzLzN5UjdDM0xSNVcvemY2bG8vdmtBYldHZlphZm44M3ROTmhHQm9PVWlFSG9BS3RUL2ltaFBZTklXZ2JDRExrV2pjVFdPNEc3cGpCb2lUcVMyMXJ0MkJ0Y1F3YWJpaXhXQlF5V3Bxa3NFc0VXMVFaWko3U0JUUnZjQXhORkdOcEJKM1ZObm5wN2Nnd3dmWFpCaDhNcFYwcWZXRTVJTWtGODN3eG9HUyt5b0pxdUNrMVYxNldnMlZzcE1CR294a2dLUkdWVHR1bEk3em5vc01wNFlEWkptSTJUMEIwWHJ0ZEEwaEtCa2dtQ3BzZzQ1cmcva25HMnBRY3NOM00xKytQdmR3MnRsdWJRd1FuYW5Gb3VYU0diaDdMZVhMTUFpaFJabnNqZHJxQ1dtejBneCtrMVoxRmFvK2xqaFBxRTdjczdZc2ZlSG1GSS9UbHhxcWl2TkRSUkhKUHYxS1RsQ1paclgwcWRlM0xnWm5FTmdpcFg0S1VTVFZlaEhUdFc1ekQvcnlZME5YSGNDTnB0cE1CakxFbDgrMWNQSVFoZ3BrZDRqNThVclNDb1ZRdjkzWERESmpWdGtYQzlCTnUwYW52V2VIZldzM3huZmk5SnIrTGtUT1FvYVpUa3NyYUxaUmJKQWZxNmJVUnp2eUg0V3RZYVA1OW54VFQ3dlpvRngyM3R6ZExCVWNpZ2dlR29hdDl6RVBpOEJNVjdFYVhjNnppT1NMWE9YS2NSZnlRVmkxV0l1RURONG96bnRCSFRTMjJ4M2djUmRLZUl4OWpLa0xBWmF0cXBJcC96bHN1cEh6T08wU01jR0RNOUtFejhBSTZHbjNOMzgwSlhSU2kxa29HeTMzUW55dUpIYUNmTFNwWU96TUZHTldaaXZNQjNkTzlLOUk5MDdjblh2U0wweFNJdDRiSkl6Ry8zVzRHMmJuZHBGYklxZlExUFJFSEZCRzc4Q0tlYjhHVkREZ2hYcW42NC9kYmNRRjdQTFNYYnJnVncwOVViUTVhMnhPTW5oVTFDaEhkQzZraDFzclRNTGN3enBWT0xHNkNwYURkUmVta1BaaThnWlZWNHJMUkd4U1huYUZjT1hDQk02SDVnNXYyUEN4NDNVbUpDQU1vL1RpQW01TXVkYm00Nk9DVHNtN0pqdytoR3o1a0NUc3A1ck16RVkxVmgydXlnRTFDbkZqdGRiaXJhL2tKSG9xdGl3M25QRjJZM0tjYXFHQXcrMGdneFA2OXlvd2NHR0tkSm5UK0ZOUU1IbFpLNTM2a3BjWnUzQWdnZ0pHaW82MGlwcDBjT3lWZG9oMFp1eStwUFdBZFdrM0dLQmdvbXEzSlZRb1BKQlVxU05BM2h2Wm9uWFJBdUZxQmRwbi9oMTkrRHgwenNVckc3Wm9lQ2FVTERlRjhTcWdVcXhjOHNvTlZhN2R2L2dQUDlnY24vQUNyUTI4NmRBRFF0V3dJQXJ6TjFOb01MbFJLNVR3WGtobVlramdtUW1CVi9xc0xGeHZnUjFqVE1LRnljaFY4Q0pmb2dxcUhaQkdvSkJCVTZiaVNZa21FbTFuRU5SUTRzZTNDeGNxSGZwYUIwWEhtMmt1d2lQbnQ1eFlYWExqZ3MvQkJjaHBOeEVOcjIxUzN6RzEwZUJNRGlQN04yZ29LUzV3RmVGaC9XdUszVVI2dUNabjhXanBTV2tVNlQ5YjFmL0tmQmd3eTdDMlZONEUyQndPWUZybDBpVFNoMmsxeW9JcWlpVCtucWgzTEhLR1R2cGc1TkJRUjlCTzJjNEd2VHQva0VQUXdoY1JPbmpySnptVEQvd0QyS29IazJDQTgyQTN0dU9BNC8vdGxCRDJia2FqNTdjRWQ5SGgvaFNMWTUydkZxcGFHdURFZkt1WGJXUXN0Nndac2o3Y2U2UU1taTlYZ0ZJeFFkUVRGdEFwTURMVUd1OTUyNFlZQmtYTjFDTzMxdG9KWDFabklYODJhZjNKaERoY25MVkxta29NZkFCUjJHYXVhSU9HanVsTkkrM1RiUnRreUtBVWtnSW5xc3BEVG9uaUJsanRrNDRmVkNOdnZkbVRHamdFYkpyOVEwRzFYazEyakJoanhuejZSMHBWcmZzU0hIZG1ISFpGcVM0Q3hVVFZ4aFFqY3FBUFdMODRpQml6SnRISUdqaXJWZ2N0ODZkQURVbVdDVmlmT1dadXdsQXVKeGt0Zlk1U013RlRSNWhFbkVWUUloSjI3SUVjMEVyTlNrT0tJMFdXODJzTGhnQm9XMlBGbU1pUFBlbGR3WklJbGw5ZUc4SklBU2JpdVE3SGp6KzI0S1BzTU8rcHlkMzJQZXh3YjYwK09mOG5yMjdLbGlRdWF0MFhPZ2NPd1JTYVdsanV0dXk1U1RWSGlaVlZkWVJjSEZWcVNMdGxsSlZsdkRCcEdFTXBmQlJleWw5c1JzSWMrQjRUNy9XcU02WUc3aVpQWVMzRnd4aGJ1QnVmK3NJZWZjKzM4UVUzSzZNblhsaGZIejJ3Qm43Mmhsc1VuTlltcUFvTVlnYmprZ0NCZ0RaWEx6Y09wRlJFQ2tYV0g4aElYaHR4TVZOWlBqRkEwUTBMYVA4dTJURWJodE5MQ1lmQXNkeGNBVmFPNUNSU1Y5R1BwVFBlWTVTcUpCNCt5cmFlbXBrdDE2K3FKK1RNc0ZibEMxZXRSR3hUdmVENFF3Y1NOSXlNdkpPbCtqem1RSS9XZ3crdEMxQUN4dkNXaXRmdG9DNHNRdWZRbGxkNUlVVXRPbG9MRjFyQ1FNRVZtV0pBemxHbHBwNUl0SVd3S2svYUNEQVVqdTY1REYwVWhabFhBUXV4eVVrandFRDhvS1ZGRW5XVU1kTlQxSENhL0VwVkRzbjYyNTl3c0VvNExmcENacTRNWmQrak5WUTdpWjhSWDR4WDFFWURIbFZwQ2tzV1FFakhTWU9PMlRFZ1hxM2FDN29MTUtrRWNkQ1BJRWlwbmJ0enFLNDhoaVcra01kb1lrVE9Jdk1vRTJ3aDNXampjNml3YnJ1TFdyekZyM0tSNUVGeGpGNitOMnJkSFEzVW5jamRUZlMxZDFJN1duWnlnUS9ycEdJVGxFYjNsL1VXMlFIcXdzZnJvdkxmRHNSN1RlUE43SVY3SlY2RjVaeXFIa3FOUlhXbTdBR0hVblNPbkNGdjhQRWwzSEZsQzFwYjU5OWJtOENJNFlsQ2VxOFl4eWt2TjJKN3JiWG56cTB4Vk5qQW1UVGZFbVE2Rk8yRmxzRFRrMVdSQlNJaUVOY0s5alZhZFcwcXRRamVycmljWlBsbHlXK1ErZ0k4Zml2MTU0ZVA3MGp4T3FXSFNGK0dBZ1J0VFBzWVFnT1Fwcyt3OUwwZEx5SFhUdUdjNVZ1NXFKVERwbDVSZWpXS0RwTmJqbkNJcHVyRktEV0lQTmIxNGhod3hVVHMyZjJOZkhoNSsvZS9QVDJ5M2R2M2g1YjVENzk2dUdIdUlTbXBmYjA0ckJyWXI4cS8yNi9kejgrTVhiczJJMmVkdXAwaHlZN005bVJJNTA0N01BcHRBeWFTajJHcm9ISlNaaGM2NXBHODgyRnA5MnQvS1R4Ni9SMDVJbk93TnlLZjVtZUl0a0t3WHFJalQvZHl3LzBSVTNTYjV1QXFRY09UQmMvUVpvcWlUMEhTMC9CMGVNd05NUFBKNFB6M2N1M0VSanQrb1BCUEdybjBTWE5RUFVVUUQwMjlXc1k2dkM3VjkvRlJlbnJQeno4NlNIL1F4ellJeC9DU2RCNUhtdzJnY3dtY05rSUtvVmdVZ1FpSDRQSGt5TThjNVIzSXozZTVNa3JPRG5RVXlCMENueWVCSjJud09hblh6Lzg1ZjJUbFM3OTVmN052UGk3bDMrS3QvbzYvdW5YZjNrZkRhVHgxcGZaN09PaTFBSWs2b1hLTkcyNk12TzhhZlU1dUV5d0J2RjFSNWE3eitLNHhwRWV2b1loRDh4L1NzMDB4Vy9HVzFjdDdBYnBmQk5mLytYOVo2OGZmc2pZL1pNWC94RG4vZGUvbldPTXAzdmUvdkRtMVI5Zi9PN21oOWYvK09PdlBybDcrREYrenZHemlQK3ltMlM3MVEzSUJSY2Y5ZXVYMzM3MS9zM2JYMzBTVGh2bTlXZTIreDErWm1kZXl0MGZYcjU3K1NvdHhsLzhQbi84bjczODArc2YvdmxYbi96dDYxZnYzdno1emZmdlgzenpNbzdRdUNwQVBHWGY2djVtcDl2K01qYjlqKzlldnYzRDJQWlhiOVAzbXhxSi83Ri8valArbUw5OStTNnVZMzkrOFp1SDc5K25FMS84TnIyby9LZXYwNGpFLzc5OTgvNzlteitkYlNVTjdEblE5dmJ0aXk5MzNidjcvUm52QjUvLy91MTRvaHYrNDEvLzlkLy8yLy84dC8vK1AvN2pYLzdsMDErK2Yzc1dITDQ5OWM5eHpoenY0KzRmOG54NXNsdzl1bVQzRndjSTdUU2dQSWREcDZ6ZVNXdDMwc3FkdEc0bnJkcnoxaXpyazNwVHlQRUljRHBWNkp4ZGVNWnNQVytDak4xeFF4R0NKeFZHWCtiYzNweTg1MFJtNFNnL0s5aEZ4aVFYNjd6alNJQzNOSlU0TmFxMVJvek1MNElzcVVuKytLbU13VkVEV1BBTTk3dG9FdmhBek1KdHJUc3JqM2t1VTdEcG5Zc0hXY2RKQzZ6dDY2dzI2cHl0Zi9Fc21Ec3BSN09uRFZLSXgrSjJueSs1VTliZUpZaVlKRlE3ZGF1N3VSUHVYdkpVRjgrTDJVdFRldzh2bXhoblByMDU4elJmZUxQN0FyVjFMRkNyVEh6NHFYamliamFJWnR5RVp1N3ViUXZuMTZVdmZXcEloZXZyNVovK3N0dGovdmViaVgrL25iRUk3NTVvN3R3NWt3OSs2b1VlZGRPZGNNL3RYQk5mdmYvbkh4NTV0czU0cDdJbmk3MVRydkpPWllzeDJoYTM3MTVHMlBzK0dnT2pFZmx2Ly9mLzh4Ly85Zi82Ly83My8vbnYvK3YvbFRxeDRJZ3JvOWlGZE1TLzFPUzdpdC84T2QrVk1nTUVmOVozWllQQWIyWDg5VnhXdjNuNHA0Y2Y3bCsrZi9uVXpmUHRGenRnZThSdjk5bTdOMzg2ZFVMOFdvKzBHZTIySDkrL2UvUERFM3krLy92Umd4Q0IvWmR2L2d6N09YUFVmOUEyb1BuVWZlYTF5emJ3YmlMOFp6aXh5TnovYzNsVjhleXh2OFBZcGVIM0o2ODd1TTNUQzc4NWZ1SHZieC8rOFBLZlhyLzU2ZDN1YlNWVCs0dS8rL3JFa3h5Y2JNNmZmUGZ5eDg5LytPbWMzWEx6MDN1Mk8wNmNjdi82enkrLy9XRTBidEtUZmZIWjczN3h4VmUvL3RzdnYvN21GM3VId2wvOWRmSmYvL1ZuTjcvNTZ0ZC9kY1RSdEIrTWcrbHhaQ1o4ZXZmbG05Yy9QblV4N2Y1NlB6ZStmTS9UWXIrOEhQY3ZuZG1DUG0zOHZuNjV1L0ZFZC9TdU83cWhPNExwZXN4ZjE5UWQzSFVIRzdvRDRDYlI2YkpqWlhhZE04dU9GWjMzOUIzcDIvaFhCN1B2bU4vKzc3LzlMdyt2M3FmT1pnRDFiRzc3b3hrSjNjbCtDaHhWM2o5OFpWOGRDUm5sODM3T1huVUw1a0svT3BtYzh0WGlTNGN3QlBMSFl4ZjVWSkVUZmIrM2Z2NFBONys5LzhXUkhmYnBGbkxReHNFK2U2cVJiODQwVXRkRitFRm5VZGJaL25VYVRCN0Y3ZnZYbGR5MS92S2wrUzd4aHRldWRjUFphNDdaMGI3LzNnZEhNM3p1djNuOTFVL0hITzM3RzEvcWFIL3h4WS9mZmZiNjNaL2Y1M1BpZjdCalBmNjUrTmEvZXZ2eTFjUHRReHppaDMxajhiOXZ2bisveXpoOVBtLzlaZDd1MHliV21acXFzK3REV1J0TVhCc1VpeFZqMEg1UFVYNzhuZFFwc21hd3hFb2t4cHV4WVA3RUVFeXNIQWZTelVCY29BWFJmdGRudTFTVGNUdnlUTWJ0ZEtiQ1A5Mmphbm5RU2JlSHE2N09JcEU2SVRaZVZXNTRMdG8zbFF4N0xoSDI5THJ3NlpmdjNyeVBlOURyTnorZTZPa2ZQMy8zZG84L1RtZkJuR3psYUlLdEtMbTJFUUR0dWp1WmpkbWEwdHFjemlwSVpaMlJ4aXBPWVJXQm8zeEJJMERLNTU0Q1NkVS9uZ1JERFhtd0xUbXdaL05meitXK25rbUNXckJtd0EyN292dWQ2MWZCV0JqYVZESUFTYmVXT0N2ZlJMU3hiRm1waGtROHhweTBRVGtuS0N0MVE5QmNBaDIwZFNJaFUwaXN0RzZPa0trZm5DZEhEV3RrdnZLakxocm9KR1M5TnFEWEJqVGRlcjNhZ0tzS0VkUmIwcFpMQUdaM3M5NDF0NXcyLzJGMDh3TlFFWWlJalJaVUdRM1I3aXdxbzFyRFB0VGJCdGx3Q09pWjNnYVVEcFBxVFZJbUVFVFdmL2RrdlJHVWVmckJldTVkTU5wcGlZNkFHaWcrRzh5aEFuRURRWEJkU09ERTc1QUtSS1dqVUlGd29lZDNtSTRPNWpxWTYyQ3VnN25IdTVXVU1RTjNtb243bENacnJGK0IyeTgrZ0hPdU1KalpnTElpeVhyRDNUQ00ra0M2K1NHZ1BVeGhtc1hRSHU0eTZ2Yk1iVWwyUzRiMlNCWENGNENnemdVczh0VWl0T2NIZzBhTkRqcHczb0JBSk1BUExzYzY5MmdQY1ZMQjRBRHNPUjlLMnFvUTdGazltZmZCVjNhdzE4SGVpdzcyRG0vWndkN0srcUphS1F5RldOdDRiMlRreVRCb1owMlZOSzZ5ZnVhMUtUL3FMVzdEL3I3WVRTUVdMYUxnMFU3Vm9SejJOaUVzdy9XMUVVbGF2NERza2ZReEJIaVFrY01hZUhEVitiME5GQW1Mb1VpREF4UnFOL0xncDdVOUM0alVNTGpBVlBjbThhZjgvK3k5emJJbE9YSW05aXB0MUlZalRZRndoenQrekpxTGUyK3lTelRqak5xNml6VDJzcnFZSEpaWVhWbFdyQjZiMld1bGxmWjZEbTM0UEpKTWp5RUFKOElSTi9QY0UvQTRjVzZjbTRuTUJWbWRFVGdJQk1MeCtlZnVuNitTY3Rvb0wvdEk4Z096bzljcERCZElpdDRDZSsraUFrU1duLzVZMzYxVE83Z2dWanUwZzEvNE00SzhBeXJPUHptZzRwRlFjV244bFcwYUY0Yi9BTFhnUEhFYnhMOVBLZFlXMFNwOXNrak1JdnlGanVKZVBSQTAvWDZjTjVha3pXaDA3SFRBTVdPWFdQVHhCUXRaRjNnZXBMZmpUMW5NUkExOXhyQmFIQzREUEY2eG1IV0FXdkJKa0djZ1BZY0tBYk5heUMwRG5Bby9EUUdnWkt4YWlNbjdQZ2k5YjQ4Z05xNjAzWmxKTHlRbW5ZejFLL2ViNnY5Y2twY0dNSWdjU2RmSjdKcDEwWGFWeWloVTJvSllHeFBWSm02YTNmU3FXNmE3clZUR295bUpoa1B5aUFjNGlTVVlqdUl2UU9tUm9ldytjeitQSVUxb1N4c3lxKzFSU0NHbWVSM0lCZGp0QUZHcHpvY1FSZG9BclNObGw2eGdQQzlhQmJPejlnQ1gzbEh4NHFWVUlVYU1PcXQ1SjQvQkpyWTlFUjFVeVJYZHBuSWtzSVljdzZwaXdxMGVRMFR6ODJQNC90Tll3R0ZyV3BZL2Rnd0g5TWw2VFhCN0g2d1E3c2tLQlJiYUpVVW1Wb1FXRVUxcURSQzVBTlI5RThueUQ3Q1Y5SHZyNTlCbEp5dGt5WXJLTXRrWWxheFFET2w1TWxnbkt3U0dQQTlXNklVL0k3SjQvdkpCRnkxK2N0QkZieUdOTEtNNVIrSXRRdURVaC9EWEtTS05iMXNiNEFvMmh0SjJVTm0wMUJDRHNCTFd1d3pvZWdUNTZ3Z3JDbGx5M2VQMkJhdjNQMDBCU0VBNXJtMUd2MWJIbjJUQVl6bktvNFo4ZjErYjJaMjdkV2ZreVVISzhpQ1JOcENhMFFaSWgxZnJPUUh2NVYycTloNlVocVRTT3A2OUpkMkRlQVBJSUpTYUR6VVpTckgxNmxMRzVVcDI1eVkrdHBWMHk1VWtKYWxYaENhZGtIcU93c1RJOVc1S0xESndqZE5MMGNYTzdnd2R1MUwxTmpGRFJva0VKbThqNlZyVkJzTWN4YTl6bURqMVBFZ2Q0T0hhL2ZSNDdYNTZ1bllOM3AzV0FCd0lTZXpBcGxWWjJYcnp6aVltUHdkWUlTSlQzbDlLRTdOMGJvN29pNzd3ekpSZTdWdWR1RGNVbkNTU1lrUU1lelVQVjhWcWdzbStZcE1SRGV4MXpHY0hHbmpZdkZLUFY2eFVIZUJwNWt5aW1Od1VmZXcrTlNZY1labEVCU1ViakJSRDMxN2IrU3ZQUjQ5MFVnSkFTSytkUG5hYktNeG1tUGh3NWFxb1lqQ1FUYjJOZ3NKS3RFaTNqV3FuNzRabmdRRDdDTVFWUWR6WEl1TGNia1JjTW5IQlZpSGFvT25iNmZKSlQ1TE1ib1BML3RCcUhyMldpYU9HSzlqeVhKWFpROFVobEpaYjgzNm1FSnhiNVFtZk5YZFB0amw0dXVidTNqV0NlbEJ4SHc4eXFMaXpsdzhxYnZHVGc0cDdDMVJjeWJYQWhmeTdDMVFsMmw0N1lXdDVqdDF4Sm44eUlib2srRGVGUkZyT0VDSjdhVGp1SFhSNnVicytSakRCSjZIQlFrS0tPc0lpQTRkYXJUY3RRL1lwZHNpTzF6NUY3eDVmb3B4N3JrL2QvaW5lUjNpWmRrTzEwVVRYY29oU2pLdktiUTNUaHVLaGlzZ0plTEM4TTZTRi9OMUdRYVVSMFBVTHl4V1NKWVFXK21hOEtMcFpiMzRHYVFrMmxSdzR3d2srVXV3Y2lMWU5za1MwLzFUL05qbmZHZEMrNS9KM0FOb0JhQWVndldOQWF5bDRsdlEwYTcxM2pIMkU4SzZRZG5HSTNUR2kzVHhMWnl4SFFTdUVITHFDMzN0SERVeG9TaS9zSENvTFBaZG80WTZ4b1RNdVlST3pEZWpnQUxmaFZiN0IrOEN5dko4TVM4eXJJV0Voc3I1R1NidFZXSUtKU1JJdnlJS2JFaTEzSkdqejAwcStva1dIL1JXMDJSME9WaEl0RVpLTnF4b3hDelNiak1XbUFLT0JzOUVrU29SZkVKenRCYStqWG5hQTFBRlNqd0twMmJtbkpNU1k1V3l3ZzQ0Z2ZGMkp2VkRTRm1jYWo1amdub3NSbHllcEVsSG45MklYNVo5TWFMazdXKzFoV2lwdm5heFZZTWZkMlIyNjRQaVdwNXlMWEIyNWhycVFjSzdNZWQzc2l1MHZDcnhKS0dnazcwamZsWWEyKzA2NzhydFlvalpkSGV5bXBYdWNmcE44YTNZZG1LbkhSYWdEUEYyN3c5OXRlZXJkQzJXdnQ3NzZSemdtMDJmamQxSUhlQkJiNFlWakx6Zzg5dWVFUDI3ZTVDc051ZVc2ZDFkczZhTUtzRGVmTXJ2dm9sdkRrSHFkcW9KaDg5bFVoM2k2ZnN2dVVMai9hdVNEMzQ5OHlCNTY4ak0vUnNSeDFibGZjQS81NXRibGpmSWhPT1VUN3NnOWZOSkdybzkyaU5qRUlqQ1BrYnlLZHNoMnkyM3B6cFR2WkpCc3V5K0JkaGg1WVM5ZFBCaUtaOWNOaHVKdE1CU2Q1MysyekE0bFVSL0ExY3FRVjYvUkxPcU8zclVFNVFTb2xNd281ZmpjOUs4U1EzQTZ6NzhYNG14Y3NqckFCSEFRQ01RRHMyQWplRjBSVlg1YURDVDFGUWtEZDFYbDdjNEFlQk05ejBkc1BqU1RVbmNHTW9SMUlwRUoxZ0lkUkFURWhmcXBCUjkwaVhLWW5iUFdTQklvT2FlcnliaG1KUit2V01rNndNd0xCSlE5RlJPNy9qWVdVNTBtY0JMVUJQa2JqRWRJcjVWMzJjcGJZa29lbE1YRDBiQlUxeVNDMVBrWXUyOUpiRlZtQVJQcWR1UVMxU3U1cVNzVzhISDdBdGI3NTUxWU9tN0wxMmlaZFF4cGZuWUhDeUh1L0MwY3NSSHpMR0pzUkZ0eVFjbVNCcE80U2FRQnNEL0VPQzZjU3ozTkc1cXNwUWZ1dDBrUDF5N2g0eFZMV0FkNDJ2endNNnZsVzZGenpOK0JQV2dYYm4xN0dab2trT283TGpKbWU2WCtLT05Cb2IxQ1NxeVU2T3ZsdURhdDFPTTFLMVZIbUxkWmRGTlh3anlhVmVqWXpwV1NoWGRMZ2lsOUNuQUVJblFsb2lJTmUvSUhINVRuMWl2SEdrMklqV3JNWngwcUJUcXNvWVFndVRFV0tZV3VKbVIxaUlkcmwwd1ZjcXllQzBrbkpzRGdkWUtvWHhYZkxFWS84YnZsUHkxWmU4OWsvV1lIOXo3eTA4S3UrV2tzTm9xc254UDFldlBUMG9JanpvQnF2VVJYVzIxaE0rcVV6RWNLNitselh5OGJMZGltZDVBOXNhaHBFMWJ5MHpnODU2ZTc4OU1ZN09nUzlzS2ZrYkUyK09ENUp3Y2ZmQWNaYXcyaTVtTmJTWEVkbXJHRzFLMFpkbERHMm55MmJzcFlXNFR3SVhsZDI0WlA4bm1nLzhXcU05YlVUN25NV1BNTkpLTjNSd2dMYm45UnAweWNaYTZZdTRlTU5lMTNzY1J4K293MWFITDlHYXVwMDRqSTB6TEp4K215aWNvK0oySElzNWZGdGp2WFJmTFdTRkpUVXZLcEswSjBvL1MxYTB5eDlpMGVtNzZtL21qcUFNdjB0WVhoVUN6VjQrWU52eUY3clhYT1krZjdXTEpEczlmMEo4Nk5zdGR1QjBucWRWdXkxL1RuVkIzaTZlb2RlOS9KYTEvLy9PSFBQd2t6RWZkakp0aEFFcnZzQ0hFMVJXelJZOENWSGcxU0dBcTdDNXVWVUx1Z3E3SmZnNkxIQU9iSkNUMFFIRWJVcUVBRXd5bjZMWFZ6QUtYekpOOFBML0hibnovOGt0Mi83ei84ZUdIMi96cnhEZjh3TVF2bmYrZmlVTGNrUUM3NzFJT2J1RGkxQlRleFd1aFliMXBTUis0Ny9pNnMvTWhmemIveU9aRWVMeFBENmJMNXJYZXZtZUI2a1pqaGJLc0NDVmdycXFJVGlmcXlwYXNETEd4eDloQmN5OEdLYkcxYXM4WjFpQTZMWEsvN3VsbEdDcTNiWWJiS2ZtcVV2VEpYc2N3Kyt4SXh6YWMwWmlNZDFob1cxd0VXMXJsMCs2NlJtaTdydkxoN0RxNWF6NzdUUXRlN082eTBYTGNDank1YjYzckZTNGEwL3FQV21KN21wYTU0cnJjdERVRUdWdm52aWlGWTVaSHJaVjMyV3E3c3RkbHlRNi9kbGh2NmJYZTlaWnY5cnJkdXNlRXl6VjZPdWQ2d2JuSlBFK296dS9YYVR0Tjcrdm1PZ2RkTWNMMW1sWHRlWG5XSmY2N1g5WExRMDhWOVBIUzl1SmVMbmtidTQ2UG5pN3M0NlhweEZ5OWRyNXdOYVV3aUU4M1pIZTExbU9vWXZaN2dPa0ZkTCt0eXVkdmsxMys0VFJLeW4rUFRIT1BrUkp5NnMwVFduZTlOc3pjZWdxU3Rvc3UrcW43dGw4ZCtOOFZ5bStmQnZNSWsvVEVpV29iZUhOWTdmWjZHeVhyNTZ2WWc5N2ZmWHV0VFgyZXFMdEVrenk0NGIvVFAweVgxWDE3RTdHQjN4K3loZElpUUhFTUd5NnVxUG5XQWh0bFRJUzlGV2N1bHhGTTErTjZRSFVwekttbnRTaFRjV2lkSnVYOXFlaENjVFUwc05NMDZaUDJJM2RXV2pXa2pZajlOb0xjb3NONDlFUHYwWnlEMmdkZ0hZajl6OGR0RTdKeGhTYlBsK1dCem55bGlaeE13U3J6ZFd5YnFMbVc1RFlJaWc5Q2srTGdFcVBUQWNIbm9INHh3bHdoRy95QlZXRUFhMjZCRFJlNzFiWjdIR3lEbjUvY1RFc1R1dm5MdHNYYUJ1RnRtLzFvZjluM2ljN2dCUHFmWWhDUW80V3JPZGIxL0NjOGRvdlNlZGNuNU5WblFPb0FhbmJ2U0FiMGxVSHRBTlRvbmxwMkQxdFphRkNVNkwxUG96Y0plM0QxTndIdWdOTkQ1UU9jRG5ROTBmdUhpeng2ZFl6NjVoV056ZnBhTVU1M2h0U0ltdGI3UEZvUDNYVjJYNnlDM1FlNVkwVGpJazFGd3ZTSWg3ZEhBUkNhSi9FS0txU3RkNy9SWU40TEFEU1RvSVhCMlVXeVZXRHU1S0lDQUI3c29XR2cyRVNOemtaS2VnMS9pbm9NOUZJMi9XSnBLVzBseVJtVHNiODE2SzhZOVJDZDVCcVdiS3VqMzJHSCt5RDJZc3Z2MFZYQjNYNFVNczIyK2RFcWtkVllnTzc4dGx1Q2o5WDZ0VFVBZFlVUDZEMGRIVXN1YWJYalN1U3VRSFYyRSthdnduUEtPVUxvcmFEQXd1bzN1U3FsRFNhNjNjTFRlUGR5VmtmNGp0d3gzWmJncm4xejhOdDBWTUZSRWd1ZERIa0lGVUo5ak5HRjVQaDRNYXBlSC9ZYkVrdnQ1RUZla2Q4U2Q4OTRkbFZHeVpmS3Z0dldQeExDMWJPaTNQMy80NmNYQy9kKy8veUhiNldMVEwxdVkwMURURVhDNVNPVEZIMzJoenVuaUpMc20yRFc1RnliMjZhUmVMcndxQ1cwdklmK0xpSCtCOU1tUWhCQmRrZHE3bERTMEFQajVSazdpVEZMSXUvY1N3RjhEOWczUUoyZE9JbjJudkQwYnZiczRKUUh5QVl5djNaTlBFU3VQNFdLZjNXY0F2Z1lQTy9EN0VyZVhtOXJ2WGNMdGEzajlFazUvR1o5ZkxxU3FSVlJmLy96VFNoM1ZoUnFxczdoZmhmY1ZkVlBySUx3YmZIZURiZ1hZM2dDeTFlQmFYUnVscVl1NldCTzFnczU3VUhrUEdyK0l3aStoN3d2Y3gzNE55TkZuOHlHMTBONENPRVh0S2JCeG5NU1FFaEdzNVU3cVc1QlRhd2RhQ0pYK0Z1VE9tOWdraVNQeVRIcjFGWitDeTc4dGlReWE0dE5nZkVpK054UTdSTEdHS05ZUXhScWlXSGZjSk9GVmxhK1dSOUlkOXhQZlBzM2xxWG5IcmJqZnlEU3ZldW12SldNS083YlpOckc0blhNd2p4RFhVOVdXa0MwN21pNmdNQzRXNDc0NnBvNnJFclBrZjNLZ3RTcjZCV1FMaG9QTUxoSjZYS3RLWDBJMmExSitOdWhOb1Z0aU5tOFNSUDhsTmRvZUhhOWV1bmlBdVdmWERUQTN3Tnl6U3pSNms0dlRTdHQ4d2FHVlhBcWJtTGlydEdGbkdKSWZ3SHRKdVV1SlkzOVRvRDk4Zk9EZU1ZeDZJOU44RzJodng3Nm1HWU43U2JLeHJ2VGExYUc5WktVb3dBRkV1NWFRcEVON29hajl0WlpYUHREVWRLTVQ3WGtRcGNCSXptbEU2NjN4SVFMMEppQjlCUGE0VlUwTnNQZnhJQVBzbmIxOGdMM0ZUdzZ3ZDZ5Y3ZTMDFaaUw4YVlGQ0lHM3JTZlFzdWRvMmxjenRya1RNdlNGaU8rTHVtTzhyYW5kSnBFeFRESzY3cnJVaExKSnUzRVZuSk96VlZ2RTJlRkNRd3hGNDhORDlmUjhvY3IvV1IrUU0xS1p4azBJM2hFbnd1azloR0lyQ3NDUzlSQTl4bFpUVFJublpTNU5EaXJPajE0VWhTOVVzaXNKdzZhSzhsc2orTEFjbS8zVG9ycmw5cGw5WkVLdnRTWVNwZDM3UkdISUVlUWRVSEZEeElLaTROUDQ2ZkxVMC9IMFlZRmRnbUNkdUF6VEFGQlU5UVNkSmhFZ3M0bkNJam1KZnY1TjFLS1BwOCtDOHNTUTRKRHAyMmc2Yk5nSTF0ZWVpTGNIeklMMk5STXBpSm1xOVgyS3d2YVhEcDlZUUd4ZXpEbEFiUXhEa0diUTJ0b3dVdTlkaGJxSUVnTmdnWVV6ZUg5RlJtSTNMbUVPVStKQ1l1dGZ5Z09aY3ZaQS92K0hrcFcwNUlrZlNkVWk2WmwxVWpiaEswcmF2WmQ3VEJ4RVRSYWRyNVhwZGw1RjZ6UTNjcm9KSEZ4OUo4dGhWekw2ejkxV0M0ZklhZmY3UWRIYjNqaDVDc2pEelk2Q3liWFl5RktJSWJwSUxzTnZ4b1hpTWFFSUlxUWtMdVRrQTBQc1l3WGgyVFRTQ25iVUhPUFNPcWc4Lysya3hZdFRaekR0NUREWXhwbmFXbDBibjJrM2xhcGIwdEtrWThJQ29abjJNbG1mandQZWZ4UUlORVJzMnk4dXdWd3N0SFVKOE5XaDdINXpRZmsybjh0b0ZGdElsUlNaV0JCWVJUWExDQ1hHQnB6dTN3MGJEVGVYUitqbHcyY2tKMlJhVURHUmpWSEpDUlNaNUN5Y0VoandQVHVpRlB5T3VlUDd5UVJZdGZuS1FSVzhoaVN5ak9VZmlLNVplV1gwSWY1MGcwbmkyUlhSVC9CUWJuZS91aHpzRmlJaEJvTFgxTHNPNWJpazBWVi9OYmN0VjczK2FnbytBVWZ6ZGpIMnRqanVCb3QwYzVWRkR2ditJOXRNRmQ3SlVEMGNvRFp5VnI0d0JtT1dWY1FMZXk3ZFU3YnlNRVJ6TkQ1TFlXOUk5aURlQUxPMmswUWV3dXM3QXA2Vk15NlhzVGt4OGJFdnBsa3RKU2tZdlA3a1ZEYWZrS1BqdVp0eDFWNkpCOW8zUVM5SEZMbDJ5cm0ycGVwMW9hbXo0OUNEZVJ0TDE0UTJHT1lwWDV6Qng2dFpYZTdoMlB6MWV1NStlcmx5Q2Q2Y2xLR1V1SW5vSU5xVSt4M1pmQzBORmdWQzJWTXE3UzJsaGxwN05BUVREMGkxVHVyUnZkZUxlVUhCTmV6c2locDZ0dTN1WUpoZ3JKMlNrd0Y3SGV2YjI0dDYwVUk5WExGUWQ0R25tUzBRcE5VVWZ1MCtNQ1VSWUpsRS95ZFlpeGRDMzAzYit4dk94MDlvWUFTQ2sxMDRjdTAzOFpUTklmTGgyV1ZUaEZ6Q2wvYm1Bc0JJbzBtMmtja1M2Qm1lQkFQdll3OE5hdno5bjRWWjZEeXRZdUdTaXNGeUlOcVJWbHF0eGNDNGY4eVNVdWcwT2QrLzlqc1ZERXBiUDhseU8yY1BDSVdRVEpmRVhDc0U1VGUvM3NwczNjWERHdThaTUR3N3U0MEVHQjNmMjhzSEJMWDV5Y0hCdmdZTXJLUlpJVXUyZVBYR3F5bXl2bmFmVnpyQTdUdDlQUlFaZTRIMUtJWkdXTElUSTBnbk4rWXdDRGdqY0JoTjhrM0lQQ1NucW1Jb01HZ2phTW1SM1lvZVVlTzFUOU83d0pjSzU1NkxVN1IvaVhVU1ZjYVV2cndMUFJoT2RsZjBGS2NaVnZiWUdhRVB4VHFrVms0TGxuZkVzNUE5WGpBQkZRTmN2SjFmNGxSQmF5SnZ4b3RKbXZma1puaVZnMjl0N2Q0bG9uZUVFQ0FQUm52L3pETkgrVS8wcmlOYlBnUFk5bDc4RDBBNUFPd0R0SFFOYVM4SFg2cThwcjlkN3g5aEhCdThLYVpmSDJCMkQydTNUZE1aeUZNUkN5S0VyOHIxM3pNQUVHMFgrbloxRFpZbm5FakhjTVVCMHhpVnNNcllCSFJ6Z083ektaM2dmZ0hhbGthMUdnQ1htMVJERWFEMnhncUdGWUdKcWVOT0M0N1dtc0dxQzFpMWF4bHAwMkY4Nm0xM2kwRHBwSXlRYlY4VmhGb0EyR1l1MGlhS05KbEdpTDBscnJ4ZStqa0xaQVZNSFREMEtwbWIvbnBLRXV5eG5neDEwSk9IcmF1c0ZZNzNFZXhNeHdUMlhJUzVPVWlXa3p1L0ZMdW8rbWRCeWQ2YmF3N1JVM2pvcGRnanN1RHU1UXhjYTMvQ1FjM0dySTljd0Y1YStTSHNFeGVzMW1sMjE5VFdCTndrWjIzYjBYUmxvdTIremE3K0tKV2pUMWI5dVdickg2U2ZKaXplV3R5ZFRqMzlRQjNpNmRuKy8yL0xRdTlmSFhtOTc5WTl3VEpyUHh1K2tEdkFncHNLTG5FOUI0YkUvSGZ4eDh4NS82bnpLZDFkczZhUHFyamVmTWJ2dm9sdURrSHFkcW5oaDg5RlVoM2k2ZnN2dVVLLy9hc3pEU2x0cURmT1EvZlBrUlhhTE9LNjY5Z3ZtSWQvYzBxQXBuNEZUTXVHT3pNUEh6ZVA2T0llWXQ4KzhsVEFQa2J5S2M4aG15MjJSNjhwM01raE42SmZBT1l5MHNKY3VIdlRFcytzR1BmRTI2SW5PNHo4YlpvZVNwUS9nYWxISXE5ZG1GazFIN3dUSGhBU29sTW9vWmZqY1ZLOFNRM0E2dDc4WDRXeGNzanJBaEc4UUNKek1GV3lFN2o3TWMzRkZ4RUN5WGdrRGQ1WGo3ZTcvZXhPOVpKamxRek1wOVdZZ0kxZ253cGhnTGRCQlBFQmNhSjVhOEVHWEtZZlpOMnZ0STRHU2M3cDZqR3RXOHZHS2xhd0R6TFJBUU5sVE1iSHJiMTR4RldnQ3B5YnZuNy9CZUlUZ1dubVhOc2xLcHVSQldUWWNEWFBqaENCMVBzYnVXeEpGMFRnR1RLamJrVXRRcjJTbXJsakF4KzBMV08rZmQySnBzeTFmbzJYVzhhUDUyUjNJdDVCT3piSmZmeVBtV2NSV1FSZVNDMHFTTkpqRVRSb05nUDBoeG5IaFcrcFozaWE2RUQxd3YwMTZ1SFlKSDY5WXdqckEwK2FIbjBrdDMycWNZLzRPN0VHN2NPdmJ5OUFraWFTcTVTSmZ0bGZlanpJV3RPaVFuQ2l4VXB1dmwrUGF0RlNQMXl4VkhXSGVaOUZOL1dueWFGWWhYenRYU1JiZUxRbW85Q25BRVpEUUZXMFVxVHZPWDN4UUhseXZIR2cwSVFvMVpmTmhoMHB0RG1zb0lVaG1qRVZLb2F2M1dCM2k0ZG9sVXdVY3Erc2l1ZzBBR0x4T0IvV3I0cHpGNkNkK3QveW5KV3Z2bWF6ZjdPSGVSM0thMnpVNWpjVkdrZlZ6bGw1dmRscGFjTVFaVWEwWDZHckxMV3dVekVhQnducnkzTmZML2dxMmlSMWtWeXhxdW9PVjdEVDJXOG90WW9ZWElJMWVCbFA4OFNBalgyMFF3dE5QRGtMNER2TFZGakZyYTVVYzErdm5xMG1PQ2pGU3QxcllRZWxxODltNktWOHR0dmNDeWV1Nk5YeVN6d1A5TDFhZHI2Wit5bVhDbW04Z0diMDdRbE53KzRzNlplSXNkaVM1d3pMV3J2Z3VsamhPbjdBR3pRMVAwU1oxSGhGNVdtYjVPRjA2VWRub3hLSWpIZ0xiN21RWFNWd2p5VTFKeWFldUdOR044dGV1c2NYYTEzaHMvcHI2cTZrRExQUFhtbjRVS1picWNmT08zNUMrMWxoS2RyNlBKenMwZlUxLzVOd29mZTEybUtSZXR5VjlUWDlRMVNHZXJ0Nng5NTI5OXZYUEgvNzhrMUFUdEI4MXdRYVMyR1ZIaUt0SllvdnVBcTUwWjVDeVVOaGQxNndFMndWZTVmMUtRZEZkQVBQa2hCOElEaU5xZENDQzRSUzkyMEJNQUpTT2szdy94TVJ2Zi83d1MvYi92di93NDRYWi8rdEVPUHpEUkMyYy81MkxROTJTQWJuc1ZBOXk0dUxVRnVURWFwMWp2V25KSGJuditMdXc4aU4vTmYvSzU4UjZ2TXdNODJYelcrOWVNOEgxSWpIRDJWWUZrbUtEb2lrNnNhZ3ZXN282d01JV1p4ZkJ0U3lzeU5hbU5XdGNoK2l3eVBXNnI1dGxwTkRvNkFSKzZvKzlNbFV4ekQ2N0VqSE41enhtR3gzVytoVFhBUmJHdVRUNXJwR2FMdU84dUh1T3JsclB2dE5BMTdzN2pMUmN0NEtPTGh2cmVzVkxkclQrbzlhV251YWxybmV1dHkzdGdMZmw3NG9kV09XUjYyVmQ1bHF1N0RYWmNrT3YyWlliK2sxM3ZXV2IrYTYzYmpIaE1zMWVqcm5lc0c1eFR4UHFzN3IxMms3TGUvcjVqb0hYTEhDOVpwVjdYbDUxaVgrdTEvVnkwTlBGZlR4MHZiaVhpNTVHN3VPajU0dTdPT2w2Y1JjdlhhK2NEV2xNb3ZETWtMcXpZZXNZdlk3Z09rRmRMK3Z5dU52azEzKzRUUkt5bStPVHhCa1RjZXJPRWxuM3ZUZk4zbmdJRUtXUHE4dStxbjd4bDhkK044Vnltd2ZDdk1Ra0dpd1JMVU52RnV1ZFBrL0RaTDJFZFh1USs5dHdyL1d0cnpOVmwyaVNaeGVjdC9ybjZaTDZMeTlqZHI4N1pnK2xQNFQwT0dLd3ZDcnFVd2RvbUQwVjhqSktMNWFVZUNvSDN4dXlRMmxNTlgrWmdTaTR0UjZTY3YvVThpQTRLNjBXSWFWWmhxd2ZzcnZhckRGdWhPeW5DZlNXQmRhN0IyU2YvZ3pJUGlEN2dPeG5MbjZia0owekxBSHB6UmNjV1BlWlluWTJBUnNGN3kwVGRWZXozQVpDa1VHd3JUcTlSS2oweUhCNTZoOE1jWmNRUnY4Z1ZWcEFHdHVnUTBYMjlXMmV4eHNnSnpzbUpJamRYZVhhWSsyQ2NiZk0vdFcrN1B0RTZPRUdDSjBpMkVaVjQycmFkYjEvQ2RBZG9uU2VkY241TlYzUU9vQWFuN3ZTL1p5RUNpZ3BEV3FBVGl3SUg3T05DbDB6ZlFiUXc4ZFJTdzArOXg0b0RYdys4UG5BNXdPZlg3ajRzOGZubUU5dWFicm8vS3dhcHpyRFMxRk1hUDJEck1YZ2ZWZkw1VHJJYmFBN1ZqZ3VEMGJCOWVxRXRDY0RFNWtrOWdzcHBxNTh2ZE5UM1FnQ040eWdoOERaUmJGZXFxVHpzUTE0c0l1Q2hXY1RPVElYS2VsSitDWHNPZGhEMGZpTHBhVzBsU3huUk1iK3pxeTNvdHhEZEVJUmwxNnFvTjlqaC9rajkyREo3dE5WaWJ1N0ttU1lyVWpBWUVxazlWVWdPNzh0bU9DanpZajhSdmsvSEoxSVMxQzI0VW5uckVCMmRGR2tNejFuY3hXVnpnb2FESXk5MlptTHU2ZlNVY3ZKOVphTzFydUh0eklTZ09TVzRhME1iK1dUaTkrbXR3S0dpa3p3Zk1oRHFBRHFjNHdtTE0vSGcwSHQ4ckRma0ZseVB3L2lpdmlPdUhORlIvSWd3bnJMNUY5dDZ4K0pZV3ZkMEc5Ly92RFRpNlg3djMvL1E3YlR4YVpmdGpDbm9hWWo0SEtWeUlzLytrS2gwOFZKZGsyd2EzSXZUT3pUU1Yyb3ZFb3ZJLytMaUw4aGZVNmxFbFlrdVlFVFhzcWZYeUI4Q2laUXE3ZXkyYSs2aEp2WGtIMUQ5R1ZLM3JVcFpaeUhsNmJVZXUyV3JCN3BUTVl1WFl3NlBBUHd5U1IwUFJuOFMrRCs3UGN1NGZZMXZINEpwNytNenlzdVA3dlMvL1R0VHhsQW5xeHo5dkxQakhubVZoV1NWeUw0WjhnOWh1L2V2Ly9qQ3gvclJjUytqdFM3RVhvM01sY2c4ZzFJWEkzQTFSVlV2VXRmcjcxVU9iVUM0WHVnZXc5a3Z3alZMMEgwbHdrU3QxK25jaVpEUW1jbXNEWXFDbFFKVFFTYURVWk0zb2VkcGJOU0JoRnVVUXlWRkJXcXBjMTU3ZmR3dXBsQ1dFMy9mR1pDZzJuRnNab0MxZnk3WkFOMjBoK3ZwSnoxNHV0WU02Mm44Vit5eksvZEdYTDFleDlLVzZmYmppbG1YWGs5OWZyUHNwaDFid212VmNHdHowdkNhOTNMMjJCWjYzMDd0M05RSFFyUEo3KzNvRWN5SEpMTUJkRUZVb29PbFlvaWFQRThGM1dxK05lSmVaem1vVmo2QlZMUjZWdnBkMDI5OTJGQ09OZzBPRUx3bG02alFMYmw2ZDVkc1ExMmZ6MVhmQmxMR0tsVDd0cXlhdlcxT0plWFNySXQ4bnNGcTlQQ3VXWmp2TnZ5MEx1L3NOc1ozWHJ2dzVVbTVuSHp6bEFwWEczY0NQZlNhSy80Um50SkZYa0RMRkZiOUNtQlFrVVpNVHRiY3pJRCtUaG5NK3pvQ1lLVDhEdEZIOWNkMWVZSm9tSHlFbElQQ0dsTkVtUHBDVVpqZzQrOWNoZ2ZhUlZCRER4Y3diTlA4aVpkd1VMRWZwSGU0TkJkUGovZEwxVjNtWTNsSU5FQ0J3NlV6VXNXUjBZZkFOcFhoaG55d1EremFmYUp2SzR0bjNyMk82dmxadndwTFhnQ3h4QjBhcm1sS1FHMC92QXVBZXBhZTF5eGZvOGIxcS9lT0x1dGxrVDVJUkRYOUVjRjhzNi9USFlTYXFnTmFXZzN2V2JWRzNRbWdSTTlENS9CbkxMVGUzWitKS1hSRTN2c2RtRm1jTDVRTFE0Qk9IWHZvWlArYkNvYUswTC9CeDlZMllKcSt5WSt5ZE5XNFdacFJHVVpPenVnN1AwcXZiRW8rREtWcmprNnNkZThrT1NpdEFncHBsUXBZYzJHZzVVNGpuZXB2Ni80NlYyV0Z5Z0tlUmxmV3kyYnhQa3VxYTVNRzE0bWxQYVV3aUE0T09xcmRNN04xaVVpazlQMi9ZeUptMFp1cEd3YWRlMWE4MjVpUDlYOVFrbnc3aGRDcjY4eUdCYzl6OSsxYzFaaDJ1VlZVcE5pejRaRnFVYWVmZXFJTUgrWFFON0hRMTRtNTVWbzdXanplNjMvb2VGczgwbVI1SkN6RUN0Vm9IbVhWMnlueDZ1MzA5UDBaVnN2dGFzZU1TcEZtNytDNHY5T3l0R2xNUmJGdktQNlpMVVA0cXhpRVRZV0lRR1h5S0dPdUxwbTV6eGV1M1BxYS91cTlyM2pxVUNrTER2YUFQM3QwK2JHdFE2bFNhVE5TQWwzYXd1ZzdJSWRiQkE1OUJUUXNZNGp6bEFoTHZTaWc2UjE3ZDBFKzVxdE02bWtPNTlZa2hhS0huMWdYVE82Z3EwYnRPTjhCUEFoRkxFenZsUVVDWDJyTVIxencyR2JCTmRFRzJOL2JkTEQxUnZuOGRxTjgzUmFCTTRnVjdMd0lPTWFaVzhPYjd5WFlwbzhsTit2ZTdUdWJTWUhYaDZFc3IraGd6YVl0elkzbUp2ZlJ0QjlnOWZzcDhkcjk5UFR0V3N3TjJEMkxGVjdHZkR5UWNqbWRjbVhldVBEdFN2NGVPMHVtdDVoek42U3pNQWxSRFVCa0k5QzZiYVR6Zk11ZlQ1ZkxlYUR1OFY4c21WaXh0WTJGZEN1aVkwdlN5S3J2SkUwNW5VK3VwdEVmZWFEc0VaOTFqUWdGNkl0eFhlUjNoc3hmeStyb2kzUEJWc2NCdjg4N3RrWDliRlZpekhkV2RqbjdHMWZTTkJtNU8rOStHZms3LzNxVndlR2dsWjJ6OXNJQmZXNjViV3J0c3QrOFlRQjYzOUQ0QkQzQ2dCcE1OVHk4Tk9CcCt1ZW80Nmo4a2wzK0wybnpVLzhibzgzdDdzcm96bWI1ZDQvZkl4YWRLOXIwL0pOYkZEeXdVc1BjTTR1UGVoWVBEYmduVzNCR2xuNWJzZEYrZGlIY1hkN2ZWeVE4V0tTamowbE1aSjFMMjNUUmxFbG4yM2RGbmZqaWJqOXNzL3lTNVpLWndzKytyVFdvV25oaVlUc2ZUakp4Z1FLRHRiRVdWN1JFWEZGTWxJNlVYaUhIV1ZTQzBla01JQVU3UlpQcEhCWFBzSDlPQ0o5dmZLKy92bW4rMjZYcDNONlZuUW9oOU16M3piUzFPN0tOL2tzMHRTNmV3ZGY3WHRva3MvYWFhZnpQTlptdVo1azlocXpYQjdIZXlYSDNhQmQ5QnVaNWxYdi9OV2c0SDQ5azhsNERFM1NNQVNIRnlVODZ0M0xUcDJZVUVJakJUbkJGR0M0Q3pDSXBTTzBWS1V6RmxkT1U1VmVnajFoVXkxQ1NjVHBWdVhUWWNFWHBFVUdGcXkzREN3NHNPRDBrd01MSG9rRmx5ZUxEdEhvakdlOWIxL0UyQXNXdGt4MFYxU2pPNkNlVC82cjArd2wwNUJTL25QQU03enVQcmtQL0xiU2RGMUY1YUZyU1RvMWJYRzFoZmtDdi9sQ2lqckpTU0JPc0JxMjE4STM2eVZ0Z1NKN3Z5YXd2T3l1bnRkS0V0SUFJNjFtUER5ajhud0dmeTV0b3ZJb09uOGIrRFpLU1VkV3dzaEtHR2p2ODBKNytSemlPTG5wcGRxUnU1c0pTdkZINmNJaU9memVCOXNabnR1WkxMenVPWHhwSWlDRlZjbWg1NzB3bFNyK2Ewb0F1NGtoMklpc3l5WmZJZ050TEhqekVqNmVmcmxXSjg1TEdLejF1cHpWY2xObytoVWhSdXh1SEhPS0ZXc2Z2aXQrcjNGQVh2MzE3YjRCYi91OTFBRk9hVDJsL0MxNTZVdVQvMHRYUExScG82c3lEelp1Nk4wMzFlMU44YjBac2IxbDRFcHVBVW5scjhXRVVaZFpkTTF1M1VzSDdsWHQwUFV4TkYzcDIwRW9wQTd4Y1BYaG8xS3h1K0poMzEyeG1lOG1IOHJ2cDh0c0NFQXlkMnl5TkM5RkY0bkN4aTAyRGVTaDByNEpVUzZmVWEzSGs0ZDhZSzZxaFgzZEdrUWxhSjNrSUhvUG1vUW9OTUh5UitVVm5kTE1KcCtyMHBOaWtDalBuMlNRS0lORUdTVEsrZWwrcVNSS1Brank0U0hDTWpFZjZWb0pqWlR0T3pkalR3eDkyaEc3WjF4NXFSaUFxSU9NbkhFTkNvQktFWjA3eElQTjZEd2dTV29NbFE2L090MHZOa0FrdWhUSjk3eUtldmVFSkNOYWozUDJDbkErbUhSSU11TWFGeUFKUXZSYVo0VUNCcEthMDVoQmp0UHBEQlZwajBDQ1VXM29JOFAyOW1JT2VaUDdiMGdBVDFHU3JSQVluZTdUSXVPQ2xSYlBFWUpUMW5sOGRaSlhtU1FlVHRVakxpaGx1c2trYTlzSERyNXE3dWprV3F4UFBPdksxVWxocFA3Rk9JbENHMmFXbXBYSXhWb2VzRHZKRUVKMDdaMVlwVnBMM2hlV3ZKUXNXRWpzb1k5ZzJuZUQxbVE3Mno0U084ZDYrNThFSWJCMDBpcmVxWEova3ZFMk5NVUlCc0p1L1JDcC9nc3BJRUxiV3BUcWJsVnMwTHpEdWZYS1R2a2N0OTN2VkVvQWtjT3NvMXcvTklwQVlUZkpQY1VPUGV5OTdyOUJEOEpYZFlSSjY0cUl1T2xoZXFza2gweisxS1BJdmRub0lYamQ1c3hUU0NFdGVDT2RLRXVSZ2tFbndqTEFlV2Z1b1UvMmFyeFJ1Q1BleUtOb1pnQ2dXMmRtZE1rM2tEODhPNzhweHljSTA4OGJXWXdMRUYrMzdldndSaWVDYS9CR1o1NWs4RWFETnhxODBmbnBmcW04VVFFU2JrSHhNMW1kdm5vNXZHSnF5bjIySUp0NEFIT1VqMFM3RURhT052WHI4YzRlcm1jRThhYmNISXQ1WTY1UUhxQzFlRWtjclZVMmE4b2dqMEpvSUUrWmhKT2RZMG9DZENORngycVV1UlhvVHQ1NVRJU2lYQWZvM1p2MGZiYTl5TDMzSTJXa0duMGpmang1bmVmREJpbWd1RTZoYUNNclBmUHRMdkhqVENWTzZoMXdvcDJVTG5ucEdpWWJ1cVF5NlB5ZVFxWUN5d1FLNFhRSWx3bmdtdE5nMFNiWC8yV0pFd3RXQURhVUJJVytUK3Z1Q1BaQ0xCUmFlaDdDSlljNmY3enlQVUp5VjdySEVhRk9CTjZhN0U4SEVLYStsRG5vR2MxcmVOWEpNODhHRitRYksvcmxzVXZ1OHc0Sjk2MXZkditNb3NPZ1ZSM2o0ZnBBalBDYURzbE9wVUoxaDJXRFdFdVJWQ0doQ0tFRlFvREI2Z0pDNVljaml4SkEzZmVjWUJlRisxZGprT0tPbXJDWTVGQUN5MmhYaTlzWEhlSHpXWkN3N1FxUEFmWXR2Z2VmVFlvVVlKVXRxR2dFQ0ZRYUcwcXoxQlRuK0VxdkpHeTJvM1liZ1dTNTVWZ09BdW41a3d3Q2FSQklnMEE2UDkwdmxVQXFxU2JKQ20wQ0RueFFSc1pla3lYeSthaGN4UEY4U1NGUXpkWVZHTWJTaURnN1ZGMEIzcjNCWlg2T0ZPUjRUWkdjY3RWZGRqeFE2cFFUMnREZldYdFNXUzB0YTFDOGFpMnNySWUwdEFmMFJGMHRiK3I5azBpdUM0RE5xWVorTjJGcWZsVm9MdW1LUjlFZDRwVWY5U0wzcHkyem95SE5HbUwrc0pLeXUzeHRHU0pmWm1McnRCdlNJa2tUODhSZWw3NVJmdC82OXZ0T21WbkVKaFRQZTc0L2Z3L0t4bm9aODJKcUtYZm91M0x1YnNBU3BleFhTR1RhUWJEcTFubzJJc3lmTmhiZjRxQ2t0K3d2U3M0YkJIVDk1VFNUQSs3eW5oQVpDQnZZb3JMOWFzM0d5YXZCQzNxR3FBUVhsRFJSNG56c1NFc2VCemJvbWdYV3hEZTIzTVNhSWU5V0paRnBqYmUrcWFJVkFWOCtpTW84NnRYdXYwdHZpNS9xZGEzY3RYV3lyZHNRZEVSNldXc29IL2M4UnJaU2VmTGRkdnBwM2tTQUVoQW9MWDRTNkZwMWZYV1NkS0hXZE04QlJIaFQzWUhTbDhJRUVSakNJTExhcWZRVEcwelFZSUlHRXpTWW9NRUVmVDVNVUtGV1dEejY1Rk9JM2FmNjdEY1UvMWY4QnUrNyt0VHZyZUJvWW9iRkVqRURsNzB5YmFsTXhsVlNIWkpLRE84WURZd0NrcHNpUVVISlVVdDJSYkF0a3dZcEJXWG5wSXoxZUU1OUtGZ3ZlNVplbDdhZUFRQnhhN1B1ck5jNVBpZllpMjRCZTIzU0tXZFFXY20yRENtNFRvZjJGbDdQRVMvMEJ2a2IxckgwN2JZT0hYcGRjTnpsdXlnMkh0WUgwbnZtMlNGZWxNa1VoOWgxejJJaU1ibHRyY2pvU2QwOTNDSWhweGJUdHZtZE9tVm9QTU5jejFMWkVYeDBvWStVM2p2ampZS1hmdGpScDFwdG9zdDR5RzVjczUyRks4bmYreEhXODJwZTFwcWlTQ1VlaEEwSnUxNUtIZUZoWmhRSkphUFZldHZmUEhqTzNBQkFXQ1J1WURZWnBNdCtPOUdxalZVTlNlZXJWd0xNMjFaOGFuMGlTa2ZzejhQZTZRMDI1eUZRcXc0d1IzKzJSbDhtSnNublkxMU9vbEtoM2g5L211TS96bm1oeTdPMzNtMXJwS2xiUmdLaXArWFl3aDVGdks5RklKSGRzWk5IU2l4bnFZM1pSS3hMTFRjS3laa0V5VFlLQ1cySSsvYVhEb1lpdGY3WHlKYjdWWXlvN0RXM1NOK2RPeFQyVnFPVm1zZjVVOUYxOGtpY2VGQkk1NTlrVUVpRFFob1Uwdm5wTmdwcGxmRDVyQ2lrL3U0WkdzdGE3OXU1S2JYdVZIZysrLzJsUldOcHZqVURtVUlLNkZKcElMc0pVYW82RmdPOG9yU29yaVNwNFJWdDN3L3R4cW4zUGt6Y1NXaVo5Q0Y0SUoxY2NLODY1NmJIZTNmRlR0ajlCVjN6ZFN6UnBGYkJaY082VFRTT0pSQ1o1Y1dyN2YyQ3J0a2I3N1k4OVdGdHY2LzVncTZ4TTQrYjk0WktjSHZqVHJnYnB4QjJkQW81SkJZbUxuaGRYb0V6YkgwcktBdU9acTU2TjRrU2c3RWx6bGdYd1ZxRlY4Z21SVzRVaXJOSnAxR0NNVzNzN3hpNGFlQU1yL0Q1a3d5dmNIaUZ3eXM4UDkzaEZiNTQzUWJMV3UvYjNTdlVuQXJQWjcrL1Z4Z2lKUW05VjdTbHkyZ3ZTZWdNYjhrdGJJaEY2eFpxZDA2OWQzSUxtVWxBN1UzZHdnMlA5KzZhclhBRHYzRDc5N0VFbEZxL2NNUENQWjdtR3hENG1WdW4rNFN1MlJ6dnRqejFnWDdoOWsvb0drUHp1SGx2cVB6Q2pUdmhidnhDM0RsWTJGUkVIWVVwaDBnUkxKU0VzQm9zM0RmZm5OSDQxb0UxaGxJNW93d1dMbUtGWWJXcDdZNnhRaHBlNGRrbkdWN2g4QXFIVjNoK3VzTXJmUEc2RFphMTN2Zlp4d29oZm9xMWRNSEM4SWE4d29aWHRnUUxOVHVuM3R1Q2hmd2FUdUdHcDN0M3pVNjR3MkJoM0J3c1ZDN2Nqc0hDYlh2ajNaYUhQamhXdU8wRHVzYk1QRzdlR2w5VXJOQjlPYkZDRG1ZcElldkJoZFg1alZEaEovODZuTUxsSmNNcHZEaTE0UlFPcC9CK25jSVJLcXpYalZEaENCVk9kNDVRNFFnVmZqcTFFU3JVdW9WdlBWUkl1N21Gd2RpVXBNbGQ5dWY5cEJIYTVSV0NvZFRVeWh4ZzVOVzZQVjBDYVRMZ3BPeVJvbyt4M3lsMHRVdk43UElHUWpkRkdYdUZxWmhTMnVJVWxoL3p5Y0o5ZVlWbmJ4cyszWHp4OE9tR1QzZUFydFRLN25ralBwM2hiUG45b3I2Y29GL0FwNXExcXF0U3hJSERRbWNGOHNGTWZSR1BuU1hJU3k4TUVRb0d4bjdsZ2wyZVpsOHRpdVVocjNPbHlvdU5QczRubVV0a2xkMXR2SWtZa21oZis3eEw5RDI3dHk5bEhlZHA4eUpNRGhkNmxJd2pDTmtKT0tLVi9EVnZNZnRwVmhMQ2ZGR0NQMEtBL09yUEt1UE5HQ1VlbXNFWjluYzRldGk4aG8rbm44NWJvSW1uUTdKZDNkcnJBRS9YZmdqdnJuajQvU1hPcnJiMW01OWszKzFZQmNXZ2lNb3NEQXVucUd5ZXVQWHJxaVBNc3MvTW9VbXRlUXY5d3ZTUDEzNFlUL3VzeGJzcnZwSzk5K2h1YjNiYjZiZS9GdC9COEtxTzg3RFB5ajVlY2FUV0FaNnUvbVRlN1FIUjdvUUs0a0VGOVZCQm9lUzV6SFlwSkVwVE00SkJCY2svRENwb3ZuaFFRWU1LR2xUUTRzSkJCUTBxYUZCQmd3b2FWTkNnZ2s1WERTcm8zTk1NS3FnT002aWd4ZU1NS3VqRllRWVZ0SUVLK3ZybkQzLys2YmMvZi9qcG5Idnk2OSsvL3lFN1A4VkplaG5XbjRhWS9LbDgxVGUvKy91LytlVENQTEZ6UC9UcHBGNmUwT3BrVmlkeVpoTFBKL0NNR0t2WFRzUlliYlV4RVdONWEvem5iLy8wL3UvLytpLys1ei8vNmRzZmYvVzc5Ly8yNGM4L2YvZis5RC8vOVYvODMvLys3Ly9QLy81Ly9uLy8xLy8yLy83Ny83RjBrVi9remhwbkJ2Q3BHNzRneGZ5bk8rY1M2ZFhJTGtlWVA0dnpGNXdLWGlJYWNHZXVXTEJXL0R4Lzc4ejZMNGdxdDBaUlhhS21YcUtremxOUnYvNjc5Ly8xL1EvdnZ2M2wyMC9tOC8wZi8vYms0WjZaN0c5Ky92Q25seTdJWnZiTW1MOSsrdkRqTHo5LytPR1RqVG45NzlQNy8rYjlmL3ZsdHgvK0RhYXRjNVpHN1Z2UWVtbGRoMktCZnBNM1hOMEsveE9jdHlDL2Z2ZmYyNXZLVjgvVE5mT016RCsrZU4veVZ6Njk3dy9uNy92SHgvZi84dTEvL1Q3di90TzcrbFgrSnY3MlAzL3p3bk04dTVndVgvejA3WTlmLy9EbkMyVHVyeC8rL0l2UURTOWM4dTc3Zi92Mmp6L01IRWQ1c3IvOXpULzg1ZC8rL20vKzAyKy8rY05mbG9jejM4Qi8rSS9GVFB6SDN6ejgzZS8vNWorY01WdlRZanpiSEdmMndhK2ZmdnZoK3g5LytYUnIxUDk1MmhtLy9VVTJ4V1JqenBQc0Z4amJYM2QrWFg5MSt1R1Y2ZUJwT3RneEhjVm1QZk5COTAzSG5hYmpPcVpUTE9XYXE3WHZXdEZwY3JUdld2bGw1bm5YM09iLzZkbnVPMU5qOSt2LzVZLy9hejR1eTJScnZPTWpBL2ZSSGQxMC9hYzAvWC8rOE9QN00yZkJKYWEyaTBQdjRzNDdPWE1sVjY3aXlGWGMrRE5PM0gzSDM0V1h5aVpmNE1JdmNPQnIzUGNhNS8waTEvMFN4LzNyWWtNL01YbmxmNXl0M0hRaTV2L3ZiLzdiTCs5Ly9LZlRUM1ArZU0vTnJ6KzRtS2k0cFJjQ1g0dElZalMxckdTZnNPRjB0SDc5OXcrL2UvZVhadzdZVDQrUVoyTXNqOW1YeHZqRGhURVdjSXlDUWFMVHVUYWRaYWF1ei85WTdFNVBNREVacW91NEhPRzBicGVIK09hLy9mS2I3OS8vVU0vVmVvei8vcHZmYlFrZGx0OTgvT0hEZC8vNnEzOTQrT0g3Ly9KalJoN3ZmOHdmY3JhdytWOU91MjIyUXIvNjV0cy8vdjZYRHovOTlWL0VseU9JeTIvcjIyL3BuMHE5K3pmLzh2NVA3K3MvVk50ZFBvRzhBMzBlOFhmdi83bGVHV0wyZjE5ODJLZC8rZmJuYjc4clpjNS8rNDkxSXIvNTlrL2YvL0RmLy9vdi91NzczLzk1Tmd5US8vZnBOLzZINllkZkhQQzNlYnovOHZPM1AvM0xQT0R2ZnlwZmRCa2svOGUwRU9XdytmR2ZmdlA5ei8vMlM3MG0vOGZmdmY5bitmOS9WMTdTZFBPMzM3MS9mSitYK0gzNzc0ZC8vdVVVd1g5eEV2L3AyNSt6UGZ5M1g1MEdMVWZwYWNSeXVwVkZ6di8zOGNNdnYzejQwNHRHNzYvazdYMWlSY3EvUEVmdEg1bUpDMjVXZkRuLzRLSjVhS1loUnNOV2lLSVF2UE9YQXZ2UDNhdDJGci93MkN2R29oa0tuMHhncVJieEFERmNhckMxeUMxNGpsZGVPbk1XaG9BTU1uWkJEbzJEVm05WXlSKzRsRHZ3OHNkL05tZEFsUy9RQ1VKT3o3d2FNdTRONkhjSDh4V0IvQTFCZkhVQVh4Mjg3d1VwOWRwTFFmdVZnSDFQc0w0blVIOHhTSDhwUUgvQkVLWGRFcUdXQmtraG05bGhqZW9kS3ZoQ3BZc2ppVDRQdXFSUVJlbXlUUFdXVGRacGNXZS9oYW8zdmVrc3B4Y3QxMms5UmtyU3BhbGRsWkwwUnlwL3Y4Q1VwSmZTUHhsWE9veld1OWNzWDcxb2FmMWNkVEttK0dIMFlhMWxTeDFBYlFqclhSM0dzRjczOVNYenRESXp2VDJzdHoyM2laQUlPbTNpNG02ZFhhdzNpbTFjK1lFVisxaXZ1V2dqNnhVdjJjbjZqMXBiZVpxWE9pdTAzcmI4enYvNXUvSjM1VHRmelE2dGwzV1pZN215bWVRU1ZGeVBIbW9zczl6UWI1M3JMZHNzZEwxMWk1V1dhV290ZGIxUmFhM3JQV3NXZTNIUjZ1dnV0TnoxMms3cmZmcjVIdUM3WXNYck5hdkpwY3VyTGlXWTF1dDZrMHluaS90MHBPckZ2Y21tMDhoOUNhZnp4VjFKcC9YaXJzVFRldVUvbmdpeWxKeUlIQUk0NjNzekFlb2dwNVFrTG0zTHBmRTZCUWZkS2lUcnVhZjFzcTc4bGZaWSt1UG4rUk4xdkpYMU5KVXRFMDgxWFdWU2NqRVdhV282cnBrOGdVRUw4K3Z3bnRpRjd0ZHhrNmU2OW5Xc2hKQmU2U25RT09UV0VoNjlxejZ2OGxtUXpFSlcxS1dVc0RzcHVQTzUrdEtqMm9PUmlVWHJaWDR3WmlEdXpTMWRQSmcxUkNJQjdEQ0YxSnZKVndkNTJHV05INjljNHpySUpQL21JTGE4TWFBRVV3bFU1MVJPd2tuT0pBc3pIVkdFeDJ4MzZtdEhZdDlwdXNyM2ZiVFJyNE5NS2NWRVZtU3liU1NJcERKNHB3VE9ZQ0tSVENXR3FKdksweDZMOHU3cWs3QWpqZk5TWXR5ekM4N0RwZk1KY3ZWZlhuYVlWN3F2MXJ1VkRyT3hua0h5RHhNQThsbzNtenBDODVpVElRWS9HNXM4UzVyMnpkN2VjeXg2MzE3Uzd0RmJ1MWJqS1FQTVpqR2J0R1lXUTNSZGZ2N1NtVFkyRDZHUkRWdzYwOWtXNXVWMXc2UFdlZFQxei9QZzZzcHFEQWQ3T05obm5uZzQyQmN1L3V3ZDdLOU9KUWMrSlVtVUI0dkllaWNvWmErT2hCbE53YzBIeVg1ZXRoWklaa2VUaEZrR0podFZBUG1VS21SaVhpRHBUb2NlMEtseDVDNnIvSGpsS3RkQjVvSWdZaHQ4bXcxelROQmI1bEVIZW5kQ1NnUWU1dG5FbEtmV1hYSnlLKzhoR0I5SjZucXlteFZwZzBlZkZ3aHBkcTU4ZnUxVHcwU2RzNWljaDNuL09VKzJXemUzRHZKNGVoeTAxa25uR2cvUnF0eldwejNXNU4yVmEzTERsODJKUmVJa1pmOE1WYnQ0cnA5QzRsbWd1SHdPeUNuWlhsS3FEdlN3eHpJLzdySDFwb0pVaDhEelRES21qMWExOWFiYWFIYldOcmFEdlEzOWpjdHU5Y3J2NHNTcWd6enNzUU1mOTlxQko4dU9wWFlPY1I0SFEvS29ZaXplVFlkZXhQbTlSMGUyKzh3N21DYTRXRXRYcitpcHAydERyZFRVVFpOOXNWNXVYZnZwV2NvVDd0Y3gyQWNUbktRWkJjOE9GTnBQUk1heGVQUWhReWRZVlZmU1pVR1JZWXB6VFROYjUyZ3RKMkVSOVVmakljbk5CWkt0a1N2UHRKK2NpVjdLU3pYNVVJZ0dRb2lkVk1VckpFWGxUZmRMM3MzZmYvanh3dXovOWV1ZmY1clloc3Y3K09Kb0l3SHJjMHpBV2trdHJkZC9ZUWxZS3gzNjZ0MDZQaG1pU1VuNFpJeldCVFdkbk8rUGl3NGNjOXgxYnpxWm8wRW5kamx5bWtNVnZYUXlPSk9pbGRCV3FTZFk2OXRYQjFqWTUyUW9zZSsxejR1N0p6bzUzMHpiNk9TVlZmcU02ZVR2YlBsN0tIL2N3VzE5SWVUeHhlT3czakM0M1hQWERXNVhycHhFVGlFa1VhVUNINGowY2ZTZVZLT2I1RWd0VDgxZU9hODI3V0JzakFMeXN3Y0R0cCtzdWtsNkRyREpoNmtReVNYb3FzK2RXZ0tCZzlPTjFqZEdtemFhSW12VU1pQW9wdjRzazV2TS90VytqWFcxcUNPU0psYjZqZFc3UDF1UVd5b09TREtuUERza0hjaEZiNmltMzV3d1ptTG5Cc2g5ZHNVQXVjc3JCOGdkSUhlQTNGdUMzTFE4eUcrVFR6OUFicy96REpCN2R5RDNGYjZOK3dTNUs1MVU2dDA2a091U0FTQ3BWUTJCUWhkeWZLYUZsSnhFOXdsOWpHc3RiT3NJYXBDYk1Xb01zaHRkOHRrODZFQnV6SGRKOE4rVHRVRmJaUXZKTUFlM0VlUm1pT3dYU2drRDVMNTQyd0M1NTI0WklIZUEzRTh1ZnNzZ1Y1cHhSY0FVMDl0QnVjdGpVNDl5d2VlN2JZdEoycmtSMlhHNGlzc2hMdTBlSUFhNzRiRVdTT0ROb2R6NVZDNVZoOTNpN3JjRXVhL3hiZHdueXZWZk1zcDlqakF4ZThOT3FTQkRKa2FoY2tQMFZXZCtvTngyeFVDNXl5c0h5aDBvZDZEY2dYTFBUWCtnM0RPUE5WRHVMcFAvMGxGdStKSVRGaGdNV2VrQUY3akFYSzNJZzYxS0dTYzh6amkzYmhzSkM5TVZBK1V1cnh3b2Q2RGNnWEpId3NLbnN4OEpDMmNlYXlRczdEVDdMenhoNFVMckZibGJTZVU2czZoT1p3dU9sZHJmaUNaWUZINFNJSzRXMjlZUjFDRFhnUWxwTmczazArV21NYy91UDNtYVlMS2pPVTgwZjhjeGFKTnlzdytlUXVLTkdMZE1vTW5HRFl6NzRwOW5HRGVHNzk2Ly8rUEF1QVBqRG94NzV1SzNpWEgxaGxUdVA1akRYWnlYVytDdEIyVEp1WFBzb0ZlcjZWYnc5c29Yc1R6OTN4Q3l6YWplUm1GTHZTY2Y5eGF4ZnVVWDhYWkI3VW9icjNxM2tya2xZMUZrdHRBR3NGMUIvd1pxWS9ZdGlPZjlBWkZzdUUxekcrU2lHRE5QMVFVSVZvbHFmUkdybVQwaUYvT0RhL01UUWhFSHQ3Mzl2eFozVDh5dGpTaGFVQVBWdnZqbkdhcDlYLzhNVkR0UTdVQzFaeTUrbTZpV0RIb1NVK2lzUzFHUEVZOWpiaGVucG43YWxBK3YwSElDblFjK21MbE5KbmduMFZlZnZOVXJmeTV4d0J1Q3Q4NkVHRVIybC9JeTBNSEU3YXQ5R25lSmNkMytUUnNwNzB3cmZSMnNCMEl0YzV0M0NUUkcxVVlYMFhaaFJ6MTFXNGFmZlJ1aW9nbXRBN25KT0dvRE9JK2dwVzR4ejhCKzFKZFJRZDJheURYNE1VQ3VBdVNPOUlUNWxnRnlCOGo5NU9LM0NYS2Q4UnhGYno3bUF5U29sTU1QNW05TkNrRmFQaVJtWFV1MDArU05kMGdrN0ZDd1lQdFZ6MjhERGcybDFQQVZsSllBK2c1NFMwQndNTnI5cXJCdXpublJPeWV5WVFPQWQ0WUFZRDY0RXdSSy9VcmxOMHBoZUtYdjV6NlI4UDdkMklvVXVSZXUxbnB5RUpWMGI5a2xWbnJuMmVCTHA1SmIxYVBGSVBLM21KeGpYVDFhOXRKRGJMSU5MbHNpcmVwQ0VTbVBIekcyR2lnY2JDMHFIRkI0UU9FQmhRY1VmdkhpTHdBS0wzcDRScHZCMHdaT3kwQmlrT2liNVlBMjlET250K2srdmpoUk56MlJSWlRERkZNS0I4ZldTMktqYjFKRkdRKzZEZDJBeXR2R3FZd2JUcy8xbGhoaForT2lsWkcxaXVaN044TEJoMzg4OTRtUVYzcjgxTHQxQ0xsME52ZkJDL21PRUxwNkFDLzBHc0NVeklJWnRucHZVeGZxM0tKS0JpQjFZS1hkdUV2YWZBZ2c2VXhVZXVyWnRjNUVkWUJsbG05K1F1ZmlSbnpNeTM3cEF4Ni8rR2VrUTV5OVpjRGpBWTgvdWZodHdtUGdiTXQ1UmwwaEczUFVjNUtBZVJCa1FWMGVEd2JIVVBJS2hJQkpuaW5wYWNsZ0V0V1kvQ2szSVRoTlg5dytPS2J1aFJ3eklCTmVNbG1xbVpuSzUyTGpFZHo4WEJROEJuMHo1THJDMG5vaHIzRFNFYjlUVzl6RXpRdkpLeHhZM3kwVFM0Tk1xZGhKZVZIc2xyYTQ3Q3JnT2lFQ2RtVDdrekU2ZTZRcTkzQXdlVVl0RDUwRHd3WU8ybkFBTDF5bXpSc2FkeWZYdGJ2WTViZUVBbFN6ZDJCNVE5c09FMVBnS01rVndlZUgwKy9qYTFmNThlcFZyc004blQ3TWJLYmttMElmWFZDdHk3c3BLSVBrQ2FSN3JFVWJnOExodXMxdS9xcW9EN09kWFBNeXJkSld6dXQzTkJ1YmwzcCtZWVNVNHNGcFU5bnRpazZLSzIxQ0NUWHFtcFVESlJZTGhHQVZoK2hObm92elJvb2lGb0pGK2tOZlZlME0rT2I4b3cveDZNZnlobHlReGpFdU82Sk9UMnE0c2d1bEpMZlVteC9NMUdRYzUzMFVIT2VaU2YreWdnRm1pZEo1Ni9FT0hpczJ3NXJOV055UUM1QmhoZ3poZlQ1dWppNGp3b3k2aFA0b05JMyttYURBUDluRkNjbW00MFVZanZVazdwTXB2RUVuV2phQkpSQ09EdWVrNlg2bUVBMUtkQmp6Vm5TM1VRTkFienpEN0s2NGt4Q2RraWRFc1VldVJBVDBkVk1aL1BCV25yQVFuVVB2YWtUUkIwMDRhTUpMRjMvK05LRkpHVFRQcGhBUVU5emlzdnVFZmo1M0xIdlAxQitlN1NNS3RWd0VHUmNUaW54U2lMeEJrTlBFSWhNd24zUFdSd2pkNGZRNnpNTWVhL3g0N1JyWFVaNG05eWFoSE55UXNpT2dncWp2VGxOeE5nRkk0QmNab3p1YVZWdUNKNzNieHlieGdqcU5Qb1M5dFNIVWxIREJXSk5LQXBUb09tMnBvTXQ3Tm9qZnh5bjUzc2VxZ3p4Y3RiS1BWNjVzSGFSdVd3Z1ZaRTVyQWFXQWJRTVRuQW85UG9NK240ajcrZExPUGJ2aEhUczNPZmY1SGJ1Z1k3aW5kMHpzeFQzekNYemM4STZ2MjJ5UGUyeTJwMmtpeEdGKzA1YUlWYjdtdTlORUhBTUpNUkNkamYybjBZMnNFMmJESzVud3dRZmF3SkFXNzQ2RDdCWjdQSW1EZWI5SmNDVmFUcUEvWlBNZ2pLa3hBM1M0R0V3b09UYXl6SW5UcG84eTJNWk5sVEtEdmZQVnRwd250WlgyOUlrejZCOHJud1Q1UWFRVU5PUjE2dDJDZFpDSEhkYjM4Y3IxcllNOHpVRlhiK1ZVQ1hGRGZERmtxNTJrbHc0SER2Mmg1TnVZR2pJeFExWUpmTmxvOVh4eEZhUDBVcVZnQ1N6dW5uQ3Azc0JIdXlwMWxJY2Qxdmp4NmpXdXcweUkza1ZnQ1ZnQWVWM213QnhidE01SHNpQlJQT3NzT053VDFSL0MwdElOS3A0b1lYTUp2VU5Xc3JRWkM1Q1QrRGI1UE1odDZwMHdtWmk0bGY2RFdyWFY1UjJWV3NIVUtRMVZXZStFZVV0dVZtM05nS0FsS2crbTlzVS9nNms5ZTh0Z2FnZFQrOG5GYjVPcExlWEsyRUFISk5xUU5sWXF1NWtZV3JaT1lBK3AzK082VWNtVEhLa2JlbGdaUXRjNm9TZFAvdURTSUNyWkZxSnZtcC9NYnNodEFCTUFwWlFodXBEd1lMVmFOSkZhNWJKM3RLWGhtSWt4aGtWMmc0dHZTTmtyUHpWYWFkVGtyS3RaQU1jVzE5MkRVYmpQQkEzZUhmcVgycjNTUzJTRzdrREVyQ3ptS25zb09nbkI1REV5dnIwUi9BOGxsWFkySVFRUWZkZGtsM0lISGtWVzBHWDNWSzM4VlNqLzBseHNJLzZ2ZVh6QVlUZ0FLZ2NndTVUNTczQUFoZ013SElBekY3OVZCeURFMkxMbW9tWHJ0MVJ0MjBDY1JKbzFud29CK3pucm0rRC9yMm9EVEpxUzVPdC9PUTZvajNlWFpyQVFKYzZHeU9Gb2NiRFQwMkNJRFYweEVXeGhyb2tJSlQwMDJHQVZBZXhiU1R1Z2E3WHQ3Q2k2TFZrMndXS0NPUUpZTnVUaHo1V2RObEU4VFJua3hVMHhsR2dKbXEvalFqamExN2tIQzNLZnpvTGZ2N2xiY2RxbG0yS05ORVdscjFDU0JseUxOVkNBU3BQY0tGTGcvQXl6aVN5bERjcG9VaXRWbE5INmVuWXNsUjlLRi9Qb04zb0tKVm5FKzVIVHJYTVVUbitHb3pBY2hlRW9uTG40YlRvS3JwQ3NjM29OYkNpQ0xMSzZaSVhCTHRwVnRhSEJrVDVDUWZQWTBndHRCbGRoZzQ1WVNVejBKQ2phZ2ZOSE56bk9xQXg5aGdvem5JcHAxbTFROVlJck5iaE8wdWpLS3pzNkNsTFNkRkh5eldyV2pUcGNZRGs1eWE2eTNoN2RBemsvVlNtZmxhZUtHeXJDUzEweHRJNEtnSVVFUHZheGpqWVo5K2tVaFAzRjRJeVBsWkk0clpKTFB0Z3VpYldsVTBCQjlvNHRqWlNuaFBvYmhBK3FlempWZUNhR3JoWW55K1FoYm5sT3pySno2cGJQeHBIanJjRURNT2dTanVTaDRSSU1sMkM0QkpjdS91eGRnb0lPcS9MVmlmZ2o1QTJDcjEvVkVrZ2JwdnlOS2tFVXlCOHRtQXdtTkVsOHo0aWI0SXVMNEtTa01aLzlzZWU4T0QzVmpiSnRDRUcwUkpJdDBmc05UZ0dBRlVIWHlERFRla2VHUTlBelkwczBUekd2dkY1UXBPUVZCMnFLZVQ2RW94V2hNN2J6VGlyeGtKazJpUGpWM1BzaTNCR2IwSmZGL0owZG5mNEZKaTF5d1FNd2t0NUxMYS9mU2JlUCt2cGQ5dXNQLzlidXdqcmVweE1VZDNlQzJIQklFalcwc1VYR3VwMGdNaFJudHdBczJDbFo3UVlOd3FubFB3WDJNV3AxYm9xSTlqeEF0TGF2czgyeitva1FVOXlxYzFPc0pBNEhhQ1JQRFFkb09FQVhMdjdzSFNBeUFWRjBIU050MHJ5c3VRN09paUlvZWxlYnlSMmNPNFVoSldpQXVwU1ZiaEFlZFBtbzhsWjZnbkJLZkRqaWRKRWtXd1Vwd2diRVNjYmJXWk1ZVHEvczJLZGlnNmtsenlSSzh4WlMrcXRGcFZ0bzRFZzJ3TUZaVS9md2lkMG5oRTYzYUVBZVFFS0cxZ01ucTRUUVdKVFIzYUo3ejQzYWoyTXlDMVhueUgzdElaZFJCR3E1ZU00NlFtMUxtZEo5bkRkRGFDaUVoUWl5RGhEOTRwL25QV1ZzK1R0QTlBRFJBMFNmdWZodGdtaklwcGdrcGRWUkRCdTBaYjRxNmFGb3ZYU1hCZ2R3Y0FFQ0ZSMnJOR3NqQVhyUTF4NFVYVHFTNXVZWisrQ2V1R1hMVTdsU3NCdWxsUXNpNjJUejVvcGRicjBMZ3lzZHZZOTJDNHB1NVl3UU1SWXh0UzJSa1pUa3NhS1BSNnVPbFZxS3ZPMmF2SkdIRFFKZHBSVjl2ck8xWUNGdkQ5NkY5MkEwN3RJdElMdS9nbndHcTliTDIvZE1XbTJpa0hlZUVPcytPeFpkV2Z4cXA4QzVxcHMyRzhzWVFsQXk2NlduajBnYm9YUGt1NlR1RjI0QkcyL2QxdHdpWjlnUFluMzBtUncrd2ZBSkxsMzgyZnNFYk9BazRuS3k1QnpUbGdwUVN6WkNhMXRlZWtuSGVIUmVVYUdMRzFFYnlhWXRhU28rTk9GZkY3d05lK014dFk1bXFiRk5ram1UL1lJTlFOT1ZJbENLNHUwQWQ2c3UxVUVlWnJpQ0xabmVncTd1NFhHS2ovdlEybXZIeUtCUzZIK2FKK0tqZEplM1RIb05UVFNKVUhvRkVEaEZONnJiS01GNjQrdlhlQUlweVcvUU1RNTVNV0xMc29wT0lXOTdtOTNyUzBtSXBQdGxFTzJEL3F2TWp4V2hmUUZrWGErdHFXTThuQ2JDdEdnaVZNcG45VHJHR1c3UGlVZFYwYnRiVDZvTzhYU2FCeTdvNmVLcjZ6czY1R2tFYTV1eXVGZTA3N2pOM3EzMUpCU2IxQkxuaDlTekYyU0lXbHFuUjljdFNYK3IvVnVDZFhFUnVyRWhscllpRzU3TVVoUlhqN1AxZ3Q3U3FEckl3NXl6aHRsMnUyV3VvZFVWYWoyZVp1T3lyemwvVWI2MGVsTUpnejlKQnAwdEJTMXROdVVEZC9wbXFXUWdTcGtONTNWU1NPWGZTcGFiSVVoWDIyeHh3T21EMlNVNlNnRkF2Z29QdS9jODFHN29Pd0NBZGFCSm1OdDdVZmNtOEtRcnozdWN0MkUyUGpCdDU5TkhRVVJlYjVzcFl3SVBUVllCbks1a1ZjUzVLWVM1bVZHZGp3ODJkcy9uWHNXNVM5SGp6Z1JZS085ZlVyRHo4VHhuelNzSU1Hd2lGSGtET2J4TmFxbkxlRkZPZ1dMSldVK0FrUXlRZ1FQR3JqTEFCUUZXRkVvY1BvOXNheGd3VHpUME5vWXk5NkRBQmdWMjZlTFBuZ0pENHpDSUtYYldlZHdTdVlOU2R5S0piNURZZHpNWnQycWltTStvL0VlZUxJR3pXNFRyWEQ2SUc3WWpETkRkTHJBTzg3REhLajlldmNwMW1LY3BkdzRpTjJGY0laMTBiUlJ0Q05HMmhZRU02NmlmSGJ5Tm4xSjZJc1VrVFpGZ0E3dFNoTUtKbW5LQVJUNmE4NHdaRjlxVzM1RTJOQU4xSmpzQnNXRjVodFRMaGRWQkhxNWYzY2NyVjdjTzhuU2F4NGt2T0UwalA0cks1WDgzTWNDbkdQemthM0ZVdE15OGxZL3Q3RUl1eHFPK2lxOHdnMUhvNUJTUWR4ZW8xKzVkWjBJckFLUEV2RUYzZitIVjZCdTJYYmVzajFjdWF4MWs4cWJCQmluSEt4S3hHNXJYNXBVSVFRSXlLVVhhdlF1b3VpQ2dTS1BNbmxUMlhyZVVRNGVTejVUbVFWSU1zWnZTdmgweFJQa0Z0WUpoMmxDWEh3by9LUktxcFNwYVJjSTg3TEcrajFldWJ4M2s2VFFUVEZGU3ZId0NHMVZMTW5QMUVZWGJURkVsVlhDYkhaeEsvZjEwbUdEYVlIWHpXUktUMUpaVGZ1VzdWK2xvZDI4eStVMU42Wno1cWVJV1Vhd1MvSFVDTnAzM3N6eXladnRlczdpUFZ5NXVIZVJwb3B2eWJwM0xxRnhHdjNvaU0zc1QyTlNpcWNSMGpyYTlWR3YySlpITFdiOGhGRk5WRENoS2syc0xHQldkRTIrRkdzaTNUdThaclhMY3dNdXJVTUoxUy9sNDlWTFdZYWFtbUNHS2RCbmwvVTc2RUZLTlJnRzZxUUN4MHU2bFE2YWlLdkkyZS9ZZTZJYjdUS2pGTHppaEZvdkNuaVRVQnArb2E2TExlQUpaY1RPdzVOTjIxUU9PaE5xUlVEdWlDU09hOE5KVkk1cXdKYUcyNVRCazJMYUJnaTE1UFJuMFN6Vyt0V1JEMVMwK1BxT1d4SFhOQjQ0ZXVXU25LbnRWb3FrVWlPQm9kcmxrMUtKdG5CSTYyT1FEQjVManMyVFVibWhNZjhxb25ZbnVrbEdyaWt2TUdiWE1raC9zU21xQ251cW9HYlZDZEZ2TE9zYTlaZFJLZUtSazFOcWpzN2k4OGNsSzNSS25ZRGRJa3RTa1d0ZTRKQmY4MFZ4ZHlhcU4wcXVJS2YrWHZnSTJQMWRDVWVoUHhhUFFSMGk4WVd4TWNaNEdiOWpDR1hRNzVyYjdvTnZ5MVRIbXZOcm9KZldadmRXbFQ4OWNYZGt2TGE5VzBTLzJkbm0xanFERkhMT1ZjWnZ5YXBsby9nNnlBNHJoNkR6RWtsZ2I4cEVuMUlFTmtWR1hPOW95YXkzSWk0K0lxdDNUTW11ejlYSytzUWNJSGxqUDM1RnhwOVpSVTI0dDlndmkxRUVXdWJYQmM5T0p5dTRpb282amFibTFpOFIzSHhRTnQyK1lYQ3R1ZWttdTNkUTdFR2daamZkMi93WjdtNUpyRHdhRGRhQ1dYVXV0eE1VN25VMXM2YlVSTE5IaXkrQjh1dXROZEUydkZjcXhwTmVTUHA1U0pkT1NCOTkwVy9QcDdDUDFNN2lIcHRkKy9mT0hQLy8wMjU4Ly9QU1NOL2JyMzcvL0lmdDl4VWU4N0xHY2hwcGN5bnpsTjcvNys3ODVlM0dlN0VzL2VuNmlseWZaTmNHdXliMHdzVThuOVl4RXJQY0lpZWhlSmhFdmtvZU5OSXpSc0JYcDdoQjh0dDhYdUxnRldUalh3bDBnM3Rhb3dVWUpmdFExKzRVZkZ3SlF4REF1ZFJoYzBuMUVKcC83UGJKYXozaSs1ejl6L3ZOYUkvY3VrWG92azNsblNUd1ZlZmNwYWZjaTY3UE9xSFV6YWQwTW1vSTUyOENZcVpteWp4bXlWWUx6R2JucHZ1UHZ3b1hCLzJvZS9heUJ1cmo2UFJSYkQ3VjJrVks3UktWZE1EOTBPWWF4R3I4NGI0Yld0QUYxTnFqZTBSR2lhTGFJZkdGcXhKbENsNlpTM3d0VDBsbW1lc3NtNjdTNHM5OUMxWnM2UWhCcjRZZkxvWWNYd3c3cWtJUENjcDNXbzR1cTFzUUNWSEVBWlF4Z0kvKy9pZnRYVzdWNjA5S3kvWkhLMzU1WXdYbnJ0cmpnb2dYckRDVDBCaEZXQXdocndZTUxrVnZlUFhLYnJaK0xqV3RPc1dhZWFDSzNuWWF3M3FXTzE1NHpUNzJoMm01N1dHOTdiaE1oZmRRUFFCR2g3YldMOVVheGpTcy84Qm1IWi8vNXUvTDMwUEJzYVVNeklyU2FOMWh2VkZycmVzK2F4VjVjTkVMQXo2OGJJV0M1Y3M2blRVN1VGQUNjOVhvYUc5aTRsdmFNRk56UkxaejF4OC96SitwNEs3ZVJzRXlGNXViV1E0QTJ0R0tqa2trbXJIbWhVZDNSRFpxdmZCM1A4TkdCdmJzY3NwMGpsNlZmZ0dYOXg0SmtRbXBkd1ZOUnhUcVkraWNUQTBucW9HVUc0ZzIxZUlVWGx6NFJEbE5JK2hUMHE5ZjQ4Y28xcm9PYzhncEs3cm5JSFZtZ0JFbGZCSVN1ZEZTVXhQekliUGRrKzAvVFZSY2NIR3YwNnlBUHA2ZzFVVXR5c0pFZzZoU1c2K3VHVUFvVlpTb3hSTjFVbnZaWWxIZFhuNFIzS3AzaTkzZVlqZlVzMzRSTlJjT3BTNUtrZWN5cDFCbDRlVnVNUkYyaXZHcnZPWUpKTEQrVTBNOTk5WHBkYUN5MmtKdFpETkYxK2ZsTFo5cllQRVRZNkV5WFpqa2N0OG1uZk1FZTlhazMrYSsrK1pmM2YzcGYvMkYxTllhRFBSenNNMDg4SE93TEYzLzJEdlpYdGUwc0JkdXlvY0FpNm1vYS8zQTY4dENTTUtNcHVQa2dPVTYwQlVyUDE5YkpuR3pja3FJYWJhdFVqbE5uaWcwNWNGZXY4dU9WcTF3SG1WUGdpRzF0TlR6TmhqbW1EY0l0c2FRK2lRaGpUSGxxL2RYS04vSWVndkdSQkU5a055dlNCbzgrTHhEUzdGejUvTm8zU0RDaVNhNTFJSEcrNUJKdlNPQkZhMFZNT2VUeHJNcHRmZHBqVGQ1ZHVTWTNmTm1jdUlrUlpQOE05Zm1PcFhFb1pSRGRWQzZSVTdMNm1vTnJsL2x4ajYwM3BXdzdCR0VZTXFhUE92blBTWmFKbmJXTjdlQWkyWDc0OTMwWEoxWWQ1R0dQSGZpNDF3NDhXWGJNS0p4UlJJd3hKSTk2UmFOODZFV1J3NHlPYlBlWk4xSkFWeWQ2SWVVcDdKYnk1RVBwVUNhWmw1NGRyUEVDQy9xQ2lvcDF5OXNzQXJWcnJVYVZXVkJrbUtKVTJWam5hQzBuWVJIMVIrT3I1TmlVUXBVaDJScTU4a3pzMVpub2crdWtLNVpVQmFLQkVHSW5WZkVLU1ZGNTAvMlNkL1AzSDM2OE1QdC8vZnJubnlhMjRmSSt2amphU01ENkhCT3dWbEpMNi9WZldBSlczRjg2STVxVW9QSC8xdlcxZUZ2U3lkazdFeTF1UkRmSFhmZW1remthZEdLWEk2YzVWS0ZvVXAyYTlvMERoZ205OXRQSnFVajcrYTNxR1ZUNDhLSEdQZFM0ZjZVMjNmV1dPeUNQaDM3RzJhc0d0NnZrZGwxR3F5azF5YVpBT3ZHdjdsU2oyMGhrTEU3TnJlcTFUWEtUd2U2dExLQjlIamF4ZGNtS0plaXF6NTFhQW9HRDA0MDZGZkZtSFd5a0JRTEtydC9lcW9EcWp1Q3Y5RzNjcHo1YytwSkJicWs0RVBGa3p3NUpoM0hSRzdJTm9DWjJibURjWjFjTWpMdThjbURjZ1hFSHhyMFp4bjEyaU44bWwzNEEzSjduR1FEM3ZnRHVLM3dZZDRsdTJlNk9ibDBxbWtnUytRbUJRaGRtYk9pMmZPMU93dnFFUHNaNEUzU2IwV2tNc2hWZDhnRjBSYlVZU3k4ZFNVQWdPemRxNzRlM2tBdzNTVzB0dk0zZ3VPellBVzhIdkIzd2RzRGJDeGQvQ2ZDMktEbEtBUkpndWtuemlodEIzT1d4cVllNDRQUGQwdDhuc28zZHJkUnZCYXE0SE9LaTZ3b3hiT2hBdGtRQ2J3N2lTZ01IU3J1TFRXK2ljRi9qMjdoUGxMdC96L0EzaEhKUENMTTVYREU0cFhRTW1SaUZnUTNSTTJpN2ZBeVVPMUR1eXpjTWxEdFE3Z3ZYRFpRclZ3NlVPMUR1clo5bm9OdzNqSEp2ME1udTdXUXFNSlRtb1BQTEQxeGdybGJkd1RKSy8wZEdHN3BtT2xJVjZqOE9sTHQydzBDNUErVytjTjFBdVhMbFNGVVlxUXEzZko2UnF2Qlc0ZTJGSGl0eXQ1TEVkUmx5U1ljanR1QllLZmVOYUlJVnZVVUdpS3YxdFhVRWZhdG1NQ0UxZE9xVDh6cDRDMkN5anpuUE5IL0ZNV2d6Y2JQN25ZSzBTdFBDMnpJQkJoendWZ1Z2WS9qdS9mcy9Ebmc3NE8yQXQyY3VmcHZ3Vm05STVmNkQ2ZHZGZ2JrRjNIcEFsblE3eHc1NjlabHVCVzZ2ZkJITDQvOE40ZHFNNlcyVWlpN3Z5Y2U5aGF0ZitVVzhYVlM3MHJxcjNxMGtiYW0wN3B5QkZ0b0F0aXZlMzFCdHpNNEZzVGdha1d5NFRVTWI1S0lTTTZOYUZ5QllKYXIxUmFCbVpuMWR6QSt1VFUwSVJSQmNjbmoxcEsyTmlHbWdXaFdxZlYvL0RGUTdVTzFBdFdjdWZwdW9sZ3kyOEpXekxrVTlSRHlPdGwwY212cHBVejY3Z3RSSnMvUEFCOU8yeVFUZjFJbDhxaDJ2bFUrMWhBRnZDTjA2RTJLQVJwVTVUVmZ1MnpUTmVhVXY0ejRSN3Y1dEdpbHZ6S1lxWUQwUWFvbmJ2RWtncEJrazIrZ2kyaTdrcUdkdXkvQXMyNUdLRExRTzR5YmpLTTZ5eHVROGdwYTV4VHdGNjdiMmNBUVRPWDdrbkEyTWUrNjJrWmh3N3BhQmNRZkcvZVRpdDRseG5mRWMzV3dLWXo1Qmdrb3MvR0Q2MXFRUXBIOXdZdFoxUVR0TjNuaUhKQ212RUN6WWZxSHoyNEJEUXlrSnZvTFNCRURmODI0SkNBNEd1MThWenMxTnU2d29uQlBac0FHL08wTUFNRy9XQklGU3Z6YjVqZElYWHVuenVVOGt2SC8vdFNJKzdsbFNuck9YQVZGSjlwWmRZcVgvZ1EyKzlDYTVWU0ZhckFUdmlaaE96ckd1RUMwNzZTRTJ2UWFYRFpGV2JxSElra2ZjeXZhQ0NYbXBCaEllU0hnZzRZR0VMMTM4QlNEaDByVlQrbG5aako0MmtGb0dFb09kaVZQTEFXM29aMDV2MDNCOGNhUnVlaUtMS0tjcHBoUU9EcTJYeEVhZmhBL05nTkJ0YUFCVVhqZE9SZVJ3ZXE2M3hBZzdHeGZkaTdLRGNIVGQ0QjE4UGZlSmtWZjYrdFM3ZFJpNWREUDN3UXY5amhDNit2NHVwQnJBbE15Q0diaDZiMU1YN3R3aVNBYlFJZ1dSMlNWdFBnU1FkQ01xZmZUc1dqZWlPc0F5eXpjL29YTnhJMExtWlkvMEFaQmYvRFBTSWM3ZU1nRHlBTWlmWFB3MkFUSnd0dVZDellSc3pGSFBTZ0xtUVpBRmRuazhHQjFEU1N3UUNpWjVwcVFuSm9OSkZLWGpuZzlPMHd1M0Q0K3AreC9Iak1pRW1VeVdHUFhTQVd3OHRrRW9lQXo2QnNoMWhWTm9LNXgwMU8vVUNqZHhjMFB5Q2dmV2Q4akUwaFJUS25aU1hoUzdwUlV1TzJqS1Qrekk5bWRqZFBaRlZlN2hZUEtNZUE2b093NE1HMWhvd3dHOHRPK3llVVBqN3ZTNmRoZTcvSlphTm1yMkRpeHZhTlZoWWdvc3ZYbHQ4SmFpZmg5ZnU4cVBWNjl5SGVicDlHRm1NNVVhZ0k4dXFOYmwzUlNXUWZJRTBqSFdvbzFCNFhEZFpqZC9WWVNIMlU2ZldKbFdhU1huOVR1YWpjMUxQYjkyUWtyeDRMeXA3SFpGSjlXVk5xSEVHblVOeW9FU2l3VkNzSXBEOUNiUHhYa2pOVUU5TEtvZitwcHFaOEEzNXg5OWlFYy9samZrd2p3aGwvMVFwK2MwWE5tRVVwSmJpczBQWm1veWpQTmVFaW1EWnliOXV3cW01TUZKd1kzMWVBZVBGWnRkelZZc2JzZ0Z5Q2hEaHZBK256WkhWeEZoQmwzQ2ZoU1dSdjlNVU5DZm45OTNRckxwZUFXR1l4MkoreVFLYjlCOGxrMWdpWVNqd3pscHVwOG9SSU1TSHNhOEZkMXQxQURRRzg4ZzJDbzVDbXFhRU1VZXVSSVIwSmROWmV5elZRdWcwSnhENkdwRTBRZEpPRWpDU3hkLy9pU2hTUzZJSndEWmQ0OWJISGFmME0rMjJMTDNUUDNSMlQ2YVVNdEVrSEV4aWV1R0lmSUdKVTRUaTBqQWZNeFpIeUYwUjlQck1BOTdyUEhqdFd0Y1IzbWF2SnVFa3BFSktmc0JLb1Q2N2pRVlp4T0FoSDJSTWJxak9iVWxkdEo3Zld6U2duM052bkVJZXl0RHFBbmhBckVtTVZrb3NYWGFVa0NYOTJ3UXR5OFA1M3NmcXc3eWNOWEtQbDY1c25XUXVtMGhWSXc1clFXVUFyWU5QSEFxNVBnTStud2k3bWRMTy9mc2huZnM1aUxKL0k1ZDBQSGIwenVtUlFhdVQrRGpobmQ4M1daNzNHT3pQVTBUb2JsUEE1VEVjMWE1bXU5T0UzRU1KTHhBZERiMm4wWTNzazZZRGEvWTNlQURiZUJIaTNQSFFWNlNQWjdEd2J6ZkpMUVNMU2ZRSDdKNUVNYlVpQUU2WEFvbWxBd2JXZWJFYWROSEdXeWpwa3Fad2Q3cGFsdk9rOW85ZS9yRUdmU1BsVStDL0NCU0NScnlPdlZ1d1RySXd3N3IrM2psK3RaQm51YVFxN2R5cW9TNElib1lzdFZPMGtTSEE0ZitRUEp0VEEyWnlLNkZ2V3kwZXJxNGFsRjZpZU5aQW91NzUxdXFOL0RScmtvZDVXR0hOWDY4ZW8zck1CT2lkeEVhWndqa2RYa0RjMlRST2gvSmdzVHdyTFBnY0U5VWZ3aEptMjVROFVRSkpYUFdldStRbFN4dEJnUGtKTHhOUGc5eW00SW5UQ1ltMmFkRW9CWnRkWGxMaVVwQi91SnFGcXF5NEFuem5wem5vQzk0c3RsZmZYNzNvR3JQM1RhbzJuTzNES3AyVUxXZlhQdzJxZHBTcjR5T0czbEhHN0xHU21rM0UwODhTRG5vQTN0SS9TN1hqVXFlMnBtNm9YMlZJWFIySVRWRi91RGFJQ3JwRnFuRjhObHVTRzRBRXdDbGxDRzZrUEJndFZvMGtTUXR6enZhMG1yTXhCakRJcnZCeFRlazdKV2ZHcTJJNER2cjJCMHNhSEFmUnVFdUV6UzgzUjM3bDlxOTFvN01BaEd6c3BTcmJLSG9KSFVpajVIaDdZM1FmeWlKdExNQklZRG91eWE3bER2d0tLcUNMcnVuYXVHdlF2a245bHZoZjAzakF3NEQvNnZ3Zi9Zbzg5K0Ivd2YrSC9qL3pNVnZGZitIR0NXNUwxcTJma3ZKdGczRVNScGk1a01oWUQ5bGZSUDAvMVZ0ZkVsTXJiQ0JIUWZVeDd0TEYxaUlFbWRENUhDME50anBhVERFVmg3QlJMQ0Z1U1lpRktZMzJHQVZBZXhiS1R1Zzg2SEpEbWZ2WUV1V1RiQ1lZSTRBbGgxNStITmxseTNLVXFlTTh1S21JRXEwQk0zWGNTRWM3ZXZjZ1FtNVQxOEI5dS90Vmx6MklMNUNpVFJGcGE5UWtnYWNVT2VXUXZiSmJxVDdrUEpzL2Z3aEUxbEtHNVRSSk4ydUtLUDFkZXhZNmo2VTl1VXhiUFFVU3JLSTl5T25XK2NvblA0TVIyRTRDc05ST0hQeDIzUVVYT0ZZcldUNndJWXF5S0tyUzFZS2xvdDRWZTFvY0tTYlVQQTh0Z1JEbTlGVjJDQWtWbElUUFFtNGMrRDgwUzJPTXl4RDc0UVZoNWhtM1FaVkw3aFNnK3Nra2E2OHNxT2pJQ1ZSVnlUYnVPYmRxT01GbHBPVC9DcnI3ZEVka1BOVGVldmJVOFVORmVHbHNCaGFTd1hBUWdNZisxakhHNDM3ZEF4d2Z6azQ0Mk9RY0dYK1JIejlMNTFqUUVGMmp5MnRsS2VrK2h1RUVLcUxPSlY1Sm9hdU5pZkwvQ0Z1cVU3T3NuUHFwcy9HVWN1MTA3c0Y2QktPL0tIaEZneTNZTGdGbHk3KzdOMkNnZzlKOUZvaUlXK1FmUDJxbGtIYU1JSFZLa0lVeUIrdG1Rd21ORmw4ejRpYjRJdUw0S1NzRWRqRm52UGk5RlEzeXJjaGJNSHZaRXNFZjROYkFHQkYwalV5ek5UZWtTRVI5TXpZa3MxVHpDdXYxeFFwcWNXQldOYkhoM0MwS0hUR2R0NzVoWHdRYlpEeHEvbjNSYnNqdG9pWXhmeWRIWjBBQmlZdDBzRURNSkxlVHkydjMwbkhqL3I2WGZic0QvL1c3c0k2M3FjVDVIWjNndGh3U0kzTGlTMDQxdTBFa2FFbzFVQVc3SlN2ZG9NVzRVU0xGdUhzWTlScTNSUWQ3WG1BYUcxZmU1dG5OUlFoSnRFQTAvcEF4VXppOElCR0J0WHdnSVlIZE9IaXo5NERJaE93cXJkT1ovd20yY3VhOE9Dc2lJS2lkOUgxZzVkYlpWQmhTSE9QbFpwalpNRnZFQjkwK2FqeWxzVlpTSWtQaDV3dWtpakZJVVhZQURuSitJeWZvMmdNK04zbHZ2VUNyQ2xKcmtPaU5HOGhwY05haExxRkI0NFp2OExCcVZQMzhJbmRKNGFtVzNRaEQ5QXd0QWRPVm9taHNZaWp1MFVEbnh2MUlNZGtGc0xPa2Z0NlJDN0RDTVFTOEhEV0VXcTd5cFFPNUx3WlFrTmhMSHdhSUZyWFZzYVd2d05FRHhBOVFQU1ppOThtaUlac2lpbEkrZ3pGc0VGZzVxdVNJNHJXUzR0cGNBQUhseUZRRWJPYUczQWJRQS82QW9RaVRrY29lYlRPNDU2NFpjdFR1Vkt6RzZYbE9pTHJ0UFBtcWwxdS9RdURLMjI5ajNZTGluaWx5SHZHb3FpMkpUU1NranhXOVBGbzZiRlNVSkczWGRNNDhyQkJwYXUwbzg5M3p1OGNFbmw3OEM2OEI2TnhuMjRCNzY4aW44R3E5ZkwyUFpOV255aVl4UjcwMmJIb1N1VlhPd1hPVmZHMDJWakdFSUtTV1M5dGZTUTFDSjBqM3lWM3YzQUwyUGpzVGNCR3Q4Q1ptaUEybkFLTlV6QjZUVTYzREtkZ09BV2ZYUHcyblFJMlFDN09wcEE0cGkxMW9KWnNoTmE3dlBTVGp2SG96S0xDRjB1dFk0cGswNVpFRlIrYS9LOEwzb2E5QVpsYVRiTlUyaVo1cnV3WWJFQ2FycFNDVWhSM0orTVp2Wmhtd1N2b1o3L0xXdERWUGp4T0FYTGZ1c0c0R0JsVU92MVA4MFI4cTFld1RIb2xUVFNKVURvR0VEaEZTNnJiNk1GNjQvUFhLQWduK1ExeXhpR3ZSbXlKVnRFcFZHNXZzMzE5cVFzUlI1dkorcUQvTFBOalJWSGlTWW1zNnpVMmRZeUgwMFE0ZThQUzNLOVUwZXJsakRQZ3JsMUpwNDJIM2FwU2RZaW4wenlRVzk4Nkx1NjZ2ck5Ebmtld3RpbU1lMFViajl2czNscFRRc0pmV09EOGxIb0Nnd3hSUyszMDZMcWw2VysxZ1V1OGJtb25NcDEySVpiK0loc2V6VklVZDQrekFZUGVDcWs2eU1PY3VJYlpmTHNtQVdaUG5yWnlKMVAyeUVoY01sOWF2cWtVd3A4a2pjNXlYS1RSMmZLSk8zM1BWREpRQzdTbXI5TkhoV2IrcmZTNUdZSWtybVdiQTA0ZjBDNFJVZ29nS3NTbEUrZmUzSlYyUjk4QkJxd0RUUXJkM252Snd5WHdwQ3ZUZTV6M1lUWS9NTzNuMDFkQlJGNXZuaW5qQWk5YUlFV0pXVmU2S2pMZEZFTEN4VmZxZzQzZDg3bFhtZTVpYUhabXdjS3pEUURnNXR4NUJRdVdkNTZJbkhoeWVKc0VVNWN4WTVBRTAyTExXVStEa2Fqd1pQQ0FzYXNhY0VHREZiRVM5MXc4UThPQ2VhS2h2REVrdWdjTk5taXdTeGQvOWpRWUdvZWhkU0MzenVPVzhCMlU2aFBKZm9QRXZwdk51RlU3eFh4RzVUL3laQW1jM1NKaDUvSkIzTUFkWVlEdXhvRjFtSWM5VnZueDZsV3V3enhOQ1hRUXVVbmtDdkdrYTZob1E0aTJMUXhrV0VmOURPRnRISlhTSFNsT3I3eVFoUnNJbGlJWVR0VDBBeXp5MGJ4bnpMalFRc3Z5U0J2NmdqcVR2WURZMU5JWVVpOGZWZ2Q1dUg1NUg2OWMzanJJMDJrZWhUR1FCV0ZJS3EvLzNjUURuMEx4azdkMWN0MFBkck9kbGRneWU5UVg4eFYyTUFxbm5BTHk3bEwxMnMzclRDaWxzdk02SitZTkV2d0x2MGJmdk8ycVpYMjhjbG5ySUpNN0RUWkk0S0dveFc3b1k1c1hJdnRkTFFRU2FmZUdvT3F5Z0VraFphcGpUMXVxb2tQSmFwSVUvQlJEN0thMWIwY05VWDVCODVRQzBJYnkvRkFZU2hGVExjWFJLaGJtWVkvMWZieHlmZXNnVDZlWllJcWlTK01UMktoYWtwbXVqeWpzWm9vcXhZTGI3T0JVeXZEdGZKcGcybUIzODJFU2t4U1pVMzdwdTFmcmFQZHZNaEhkSEJqRXVFVWNxNFNBbmNCTjUvMHNsYXpadjlldDd1T1ZxMXNIZVpvWXA3eGg1M29xbHhHd25zek1IZ1Y2T1Flb1JIYU9OcjlVcS9lRnlYTFdiNGpIVkQwRGl0THlPb1BOcU9pamVDdmdRTDcxZmMrQWxlTUdjbDZGRTY1YnlzZXJsN0lPTTdYSURORkRRMDB1bytaTjNIdDJFTjFVaWxpNTk5SXdVMUVmZVp0TmV3K2N3MzJtMW9Zdk9MVVdpOWhlYTlUc0UzVk5kQmxUSUN0aGR5eVp0VjJWZ1NPMTlzQ1l3a2l0blc4Wk1ZVVJVL2prNHJjWlU2aHBGYTAxUXdadUc0allrdDZUWWIva2gxbExObGgvY052UFUyNXRTeXZNSjQ0ZXVtVEhLbnRXSXE4VWlPQm9qcm5rMXFKb2lXVnZ5OEVtTnppUWNCVWx0M1pEby9wVGJxMm9PbHNJcXVqRW5GdkxuS1Q0dnVRbjZQbU9tbHViUkp6Y3NvNTJiN20xRWlRcHViWDI2R1F1YjN5eXNqYWNndDJnVGxLemExMGpsRnp3UnhOMkpiMDJTcU5UcHZKZlc1NHJvZWhUcE9KUzZNTWszdkJDOUQ5UGd6ZHM0WXk2WGUzVU9YOEczWmF2ampFbjJFWXZ6VERaVzEwZTlVellsZjNTOG1zVjdXTnZsMStiUVhxTFBHWXI0emJsMXpLUkVLdklHSTVPUnl3SnRpRWZlWkk2YkVOazFLV1F0Z1JiSzkrQ2o0aXEzZE1TYkxQMW1yUldUcW1FNElIMURCNFpkMm9sTmFYWVlyODJUaDFra1dJYlBDOVNDVG5QVDhmU3RCUmJhWXJMMFFkRisrMGI1dGlLWEV2SnNkM1VTeEJvR1pQM2R2K0dlNXR5YkE4R2czV2dsbVJMd2lxQ2R6cWIySkpzSTFpaXhaZkIrWFRYbStpYVpOdDBodklZcEErcVZQVzA1TUV2a3Mrajg1SDZPZHhEazJ5Ly92bkRuMy82N2M4ZmZuckpHL3YxNzkvL2tQMis0aU5lOWxoT1EwMHVaYjd5bTkvOS9kK2N2VGhQOXFVZlBUL1J5NVBzbW1EWDVGNlkyS2VUZXNZaTFudUVSWXd2czRnWDJjUEdHc1pvMkVxTDloQzg4NWZrcnhaczRaeVdjWUY1VytNR0d5ZElaSkE0Q1k0L3BkbS9QQTNoQXQxekR1K0ZlU3lZdi9KTGpQSFpYUys4eFNYajkveG56bjlvYXpUZkpYcnZaVnJ2TEoybm92RStwZTllNUgvV3ViVnVUcTJiUzFOd2FCdTRNelZuOWpGWHRrcDFQcU01M1hmOFhiZ3crRi9ObzU4MVZSZFh2NGRzNnlIWkxwSnJsMGkxQzRZb1hRNW5ySVl5emh1a05jRkFuVFdxZDNSRUt4Wld5UmZPUmp4b2RHa3EvNzB3SloxbHFyZHNzazZMTy9zdFZMMnBJeGl4Rm9pNEhJUjRNUUNoRGo0b0xOZHBQYnBJYTAxVVFCVVJVRVlETmtZQ05rVUIxRmF0M3JTMGJIK2s4cmNuYW5EZXVpMHV1R2pCT2tNS3ZlR0UxVkRDV2hqaDVTQnVzTHNIY2JQMWMxSDg1NVJpelVMUkJIRTdEV0c5U3gyNlBXZWVlcU8yM2ZhdzN2YmNKa0w2cUVtQUlsYmJheGZyaldJYlYzN2dNdzdVL3ZOMzVlK2hnZHJTbkdiRWFqVnZzTjZvdE5iMW5qV0x2YmhvQklPZlh6ZUN3WExsbkY2YldqTk1BR2U5bnRBR05xNVYreUlGZDNSclovM3g4L3lKT3Q3S2JYUXRVeUc4dVRVV29BME4ycWdrbFFsLzdqMnhPN3B4ODVXdjR4aytPckNqbDBOdWZYYlJPOHY2andYSmhOUzZoYWVpbEhWd0VJQk1EQ1JaaEpZWmlEZlU1aFdHWEpwSE9Fd2g2UlBTcjE3anh5dlh1QTV5eWpBb2VlZ1M4N0ZBQ1pLK0pnaGQ2Yk1vYWZxUjJlN0orNSttcTY0K09OYm8xMEVlVHZGcm9sYitaU05CMU1rdTE5Y05vZFF0eWxSaWlMcXBQTzJ4S08rdVBnbnZVMHFsQ0luczdUQWI2MW0rQ1p1S3FGT1hRa256bUZPcE9mRHl0aGlKdXBSNjFkNXpCSk5ZZmlpaG41dnQ5YnJRV0d3aE43TVlvdXZ5ODVmT3RMRjVpTERSbVM0ZGREaHVrMVA1Z2ozcVU4ZnlYMzN6TCsvLzlMNyt3K3BxREFkN09OaG5ubmc0MkJjdS91d2Q3SzlxTTFvS3RyWFNBNHVvcTIvOHcrbklRMHZDaktiZzVvUGtPQkVYS0kxZ1czOXpzbkZMc21vczNYcW5RV0pwVjZHdnc5NWxsUit2WE9VNnlKd01SMnhuRGJhYUFNUXhiUkJ5aVNVSlNpb05ZOHBUNnk5ZHZwSDNFSXlQSkhnaXUxbVJObmowZVlHUVp1Zks1OWUrUVpNUlRYS3RMWW56SmF0NFF5b3ZXaXNDeXlHUFoxVnU2OU1lYS9MdXlqVzU0Y3ZteEUyYklQdG5xTTk4TE4xRUtZUG9wbnFKbkpMVlZ4OWN1OHlQZTJ5OUtYbmJJUWpEa0RGOTFNbUJUakpON0t4dGJBY1hHZmZEdisrN09MSHFJQTk3N01ESHZYYmd5YkpqUnVFOEpmR2V1dVI2MU9zYjVVTXY0dnplb3lQYmZlYU5aTkRWaWI2YzhsUnFDSFpLZWZLaHRDMlRIRXpQRHRaNGdRVjlRVVhXdW1Wd1FrbFAzamNMaWd4VDYwNXFuYU8xbklSRjFCK05CNmx6cUIzRTFzaVZaOXF2emtRZmVzVmZsMVFGb29FUVlpZFY4UXBKVVhuVC9aSjM4L2NmZnJ3dyszLzkrdWVmSnJiaDhqNitPTnBJd1BvY0U3QldVa3ZyOVY5WUFwYmJYMFVqbXBTZzhmL1c5ZlY5VzlMSjJUc1RiVzVFTjhkZDk2YVRPUnAwWXBjanB6bFVvZWhjbmFLVjBCWXdUT2kxbjA1T1JlalBVNmQ5WHR3OTBjbmw1cUhPUGRTNTN5eDVQSlEwemw0MXVGMGx0K3N5V20zMXdPQUQ2WFRBdWxPTmJpT1dzVGcxdDRyWll2Tmd3TzZ0TWFCOUhqYjVNQlVpdVFSZDlibFRTeUJ3Y0xwUnB6cmVySXVOdEVCQTJmWGJXeUZRM1NiOGxiNk51NVNLSzhKM1h5N0lyWVdoMGh1TkhaSU80NkkzWkJ0QVRTZUozWUZ4MnhVRDR5NnZIQmgzWU55QmNXK0djWjhkNHJmSnBSOEF0K2Q1QnNDOUw0RDdDaC9HZmFKYjNoM2R1bFRVa1NUeUV3S0ZMc3pZMEczNTJwMkU5UWw5alBFbTZEYWoweGhrSzdya0EraUthakdXMWpxU2dFQjJidDdlRDI4aEdXN3EybHA0bThGeDJiRUQzZzU0TytEdGdMY1hMdjRTNEczUmRKUUNKTUIwazBZV040SzR5Mk5URDNIQjU3dWwzVTlrRzd0N3E5OEtWSEU1eEVYaEZXTFkwSTlzaVFUZUhNU1ZYZzZVZHBlZDNrVGh2c2EzY1o4b2QvOGU0bThJNVo0UVpuTzRZbkJLNlJneU1Rb0RHNkpuMERiOEdDaDNvTnlYYnhnb2Q2RGNGNjRiS0ZldUhDaDNvTnhiUDg5QXVXOFk1ZDZncWQzYnlWUmdLSTFDNTVjZnVNQmNyYnFEWmVsclFvdzJkTTEwcENyVWZ4d29kKzJHZ1hJSHluM2h1b0Z5NWNxUnFqQlNGVzc1UENOVjRhM0Myd3ZkVnVSdUpZbnJNdVNTWGtkc3diRlM3aHZSQkN0Nml3d1FWK3RyNndqNnJzMWdRbXJvMUNmbmRmQVd3R1FmYzU1cC9vcGowR2JpWnZjN2hlUTN3dHN5QVFZYzhGWUZiMlA0N3YzN1B3NTRPK0R0Z0xkbkxuNmI4Rlp2U09YK2crbmJ4WUc1QmR4NlFKWjBPOGNPZXZXWmJnVnVyM3dSeStQL0RlSGFqT2x0bElxdTBxY3g3aTFjL2NvdjR1MmkycFhXWGZWdUpXbExwWW5uRExUUUJyQmQ4ZjZHYW1OMkxvakYwWWhrdzIwYTJpQVhsWmdaMWJvQXdTcFJyUzhDTmExeFlYNXdiV3BDS0lMZ2tzT3JKMjF0UkV3RDFhcFE3ZnY2WjZEYWdXb0hxajF6OGR0RXRXU3doYStjZFNucUllSnh0TzNpME5SUG0vTFpGYVJPbXAwSFBwaTJUU2I0cGs3a2s3ZDZzYzhsREhoRDZOYVpFQU0wcXN4cCtuUGZwbW5PSzMwWmQ0bHc0LzV0R2lsdnpLWXFZRDBRYW9uYnZFa2dwQmtrMitnaTJpN2txR2R1eS9BczI1R0tETFFPNHliaktNNnl4dVE4Z3BhNXhUd0Y2N2IyY0FRVE9YN2tuQTJNZSs2MmtaaHc3cGFCY1FmRy9lVGl0NGx4bmZFYzNXd0tZejVCZ2tvcy9HRDYxcVFRcEg5d1l0WjFRVHROM3Z6LzdYMUxqeDA1bHQ1ZlNkUnNxbWVxV0h3Y3ZnRDFJaCtsc296cUdxR2thclNXS2VWVlZhSlRtVUpXcXREdDFkZ3dNQmhnWU1DUGpRMFkzdGpMbm9VM05ycU4rVE9lZHJkWC9nc21HUkVuNHVhOXdTRGp4czJJbTJMMW9pVmRrbkhJWUpEZjkvSHdIQ1U0b01zcjA1VFI5RURuK3dHSEJLeEZmTVY4RW9EOG5IZGRRREF6MlAzY2EyNmlubVUrd2prQTFTUHd1eURBR0dzbXEyVWFiSHBzOGoyNUx6elE1N05NSkR4OS9qVWZmRnhKZEhsMkxJT1pUTEhYenhLSytRK29WajQzeWI0dW9wa2c4RmJDdEJWQzVsMUVjeVJkbXpaZWczQUxVVzY0QlIrVzNQQ3hhaThqMmcxVlFjSUZDUmNrWEpCd3JQQkhnSVI5MWs3TVowVWRlaG9oYWhGbUphT05jRXFsNWxTbks2ZjdTVGplMlZKSDlZaHlqcnNwdDFiUGZMVHVIUnVWUlQzVUFVSXhJZ0dRZjkyOHZrVE9xbjRka2lJc3FPbGtMM0lFWWU1N2d3djRlcGFKa1FmeStvVGFlUmpaWnpOWFdxSDh6cGxPeXZ2YkNkWEFpUGNzYUlDclV0UW00YzR4QWNrWWEwOEtqSlRDNXZwRE1NQnNSRDZQSGgzS1JoUWE2SHI1dWg0S1lVWWlaTm5Oa1Y0QWN1OS94UjFpYTVVQ2tBdEEzaWg4bUFDWlNiZVdvelNqM1dMTzgxVkp4bDBqWENMc1VueG1kTXk4WXdGS01GWkpzUG5DcENZV0RHYmNVMXJrNU1KTncyUForWStOUTJTb1RGb0trdWVIRHBCRThiWVIwSXJyL0FUSVlZU3Ria2ZZNWttL2RTcGNLMXNhNGtaWXkvd01tZHdueGNRYk85WU5DaDJUQ2xjSzFrWitrZ0pvdWpkR1lsN1V6RG1zaWJOSU5nZnFRbXJKUnFqUVJHcW1NSDBYZFJPYVR5NnY1ODVpNGQ1UzY0M3EyQUdWSTFKMUVHTzF4Tnk4VkNzS0puOGU3enJLSnp1UGNtam10UG93M1RKbFd3QnZoTTRhbDdQNldJYURBb1laWXltblJtY1FydjNNNXM5OTRHRko2MC9NbStWVHlhbjhHUzBKZFVQZHZIYmdZTTNNZmxPT2RobUJ0eXVwNVhqV21KZWduSUdWdUFKeFJqTTIwYjMwUzdxSjFBYlU0ejdxUi82ZGFrR1lhc2svVjlyTTNTMUZRT2pHSU9GNHFNalhOSVNmaEhnbDExODJuMW1wY1RCT0tYU2sxRXBLeUg5WG1qQXA4VUtGb29vdm9GdW1YVmZkS21aRytBSTRsSUZOS09WMm03bHZFWEVIdWxEOThDcE5mcCtZUjMrcWVkK1dBN1h6UjJDWWwwZ3NVeWpjUS9KWlNSeGd3WXRUZ2pkTzArbENJU2NjajRlNW00cGlQOUVBdUNKS01zUldWb0RPbGdrNXJrZkNud2prWDV0eTJHZHNMQUF2YzVaQVYrVVV2WWlFUlNTTUZYNzhJaUd4UWlNVFlJNjdtekdFWFZtdW1yV1lTcVVrcEovT3BzbUV1VW9FRUdFc1VqZXVqUndSaVpNWUh5U2cyZWFvTWt3bm42YUhabzZuR09PVFhjYzR0SEphc3h2TDBTT1RXY2NEc2hEcVdXV0tvSll4UFBibGtoc3h0NmJXeFU3NXJFOFMyMUZmSFRmV2V1cklFTm1Dc0lkWWRUQlo1cy9XWWN3Rk9qZG5OZEkrMTV4SzdWWm81SGlua1QzWmNXUkRJMkhhTWgwd1pqMFd6RjlnRzZFRFd5K09ONkJQV1pEcGFtbmluQjN4amtWelNkSzlZNkh6OU8zNkhVUEhBMWRacHN5SWQ3emJaRHVaWXJLZDFvWkFrNmVCZWNkem1VVTF6eXBEaEdTQXVvQVIxS1R2Um50YW5iaGJlSEhkMVVyRENIM1VrenVwOFNYUitUVWM3dVliSHEwWUtpM0wzMlJkSTVMYlZoaUEyVVBCYU85aGc4TnNwUjMxVVdyYVNsUCttc0hVN21wajlwT1FQYnYreENYTDc1YmJDVnhIOENhb2R1T1VPZ1ZESThjVGpPL0pqdU1iR2psdGpsd1Z4VjFGbXhHbmk5cXQyaGFUNkVndGRmcEI4bjZXR2lCR2l2YllpeHFhTHhlSFdKUUt6L0VvTU1vbjk3Zk1uc0J6VTVYUXl2RUVZM3l5OHhpSFptcEVMd3hyTlVNR0tzOXZvRGxacEVJWm9BelA4S2lnVFBBcFVmMHNJaTNzNGNZVFdJNmVzMVFwd1dXbVN1dkFBQWc4M2dibEd0blBoU2R1aWJFNFR3RllkdEJXNGFZVVJpbHdYMXp3UXMyODhNVGRuR3hzeUwvd1JCMWZYYTlkcE5wdDFZcFV1NjFLa1dxTFZMdFIrRENsV245Zm1RdlppbmN3d212TVgrMldJR3NkeEcvMFdpcG0weW5YbnE0OHRYdnFpUFJWQkxpZ25WQlRvR2ErR3dUZTNjSzJaL2lTam5CdVlFUXpqbGNaak5DV3p4eXRsaE1ENkphbkJJeEpOVWFNTWJyajNTRE1BVVgyY3IzbUZJUGdDeXFrbURtZ3dUSVdoV1U2YU1qSnNiKy91OWVtSTZNTVFNck1xMXgrQ2htQnJoT3VEUWR2OTRUK3RYZWtiUllRWU15b0pHTzc0UTRVeDZpQ3d0SFQ3TUJmWHZLM1VvMkYvOEdOajBsZDhIOFcvbmVNMHYydjRQK0Mvd3YrMzFMNFVQRy9OZ2FkK3d5VlZJMjVzazAxU0lzSk1kMm1vSG02WkwwWDlQOTVTSHdKRXRxTERWSkl6ZlBQdTMwV1dHYnduSTF6cWVlT0RWYjFobXZUWG8rUUFHeU1jZzBBSEpWZVRUWE5PTURlVjJRSExwUnV3dzQ3ZGpER3kwWlRibGx6QXVobjVPejljcFRONEZCYmgvTE1xRU1VUTRHMVhFZG9QVGZYV2NBU3NreXVvS2JQN2VZcHUwYXU0RSthVENaWDhFNERBcVZ6Q3RweHNqM0ZmYkRPV3RWOHlBQVU3SWpJYU9odTV5T2pwV1hzNk1aOThPbkxqUjdKRkx5emlGTEZwenVQS0ZUL0ZhSlFpRUloQ2xzS0h5WlJFRjVqcGVqcHcwYmNndlJ4ZFlIaWhXVWZ2Q3BrTkppVEpuZzh6MXNIUStyUWxSNFJTTXk3SmlwQWNDZVlVSE9uT0hhd2pDdUJxamd6dG9uYmtKVUx6dC9CRmVoSTUxL1ozS2NnM2xFWFE3Yko0SGVUZlY1QXBSWG9YMFVWblRzRHN1dVZvcXJ0bFJseEk5eGZMR1p0U2dYR3ZRdzhiN2ZtWHpTV1NRejA5T0hnaURJYWp5dmRKNkxDMy9LSUFXaWNQZFNuVXE2ZDZ2ZHdoQkFvWW4zTjAwcVdsT2FrNno4a1cxY25RYVVRMlVtZmlZRFcxeTZmRm5CaGVmRWZLclNnMElKQ0MyS0ZIejB0OFBnUU1GNkxBUzVIaEh6OVBGeURwTG9HcXlFSWtRWTFkOHhrUm5RYkZsOUp6a2ZCRjJHWXdHdU5UQXFUc2w5VXZkcVR2dzN3OXZEYlVuK0NQNElXTUVZeHBLdVJySkgyNWp3UzRVcEszanFiVytOR1BqK21pSGN0MWlCeGZKVFdjd2VGZHRoT0NkVUpId1Fqd3ZnRi8zc2Z1OE8wSjJLVXUrOXNiZ2N3Um16SEhWd3p5U0dmcC9yWEx6RGpSM2o5d2pINzJiKzFSYXlPeXlSQlpuSVNKSW5VdHRWeVRIczRsa3lDZ0lEQjIwQ1UwZHBmYlE4cHdnRTZLY0tsTWlZMzFvMlBvOTAwWUNoTlMyK3pkb2RDRzRzeHdISTVrRjhtZVdGQXhZT3FNS0RDZ0NLRkh6MERBcUo1aU41YTcvR2p3bDRHaHdkQk1TZ29WOEtJZFBDeUx3OHFybTJUWXlYNEdGR21SZ1FmRkc2clVsUWlXYkJXemc0NWhRR01GTWZCc0JHUUU0aHkrTmxnakFFMWVianYvQUNzMXFLdmd3WGJUS0ZNd3VvRGRhTU9iQngrWlRPN1RpM2hFMXNtaHJiN3lFS3VXWXVoRlpPV1ptSm83b09qaTA0Q256M2xJT2VXZEFJN0c1bVdJN0o3akFBU0R6d0VGY0J6czhyNERPUnlOSVJtWHJGUXRvRG92TFF5MVArdmdPZ0NvZ3VJM2xMNE1FRTBjMHN4YUhTZkFhTkhCSmo1M1B1SWNxb3d4VFFUak0xOERRRjhNS3NtQVRkaFhMSDhDd2crT0IxdzlLTVZpaytKVzhiMFN2Zzd1d1pUcm5NdTgyTG5OYmQyWlp1L1VBdWYxbnR1V3VDRFYySjRUK01qcW8wNUdyRVd1MldVbVR2MG1MOVE0YVpkRytOSXNSRlJ1bnc2ZWxlemVlZk1ncUl6ejhJbExCcUxwQVdXVGg5RjNvRlZxdkR0S3dtNThZazA2Y3hCNVloRmtpdC9OaWtRSWdSUGF4WkxvN1hPVk5aOVdoOTBEZUpDZ0VvS2Q5K2hCWklveHliWVNGb2dpRlJGV1MrNUpnc3BLS1FnVnZqUmt3SkpHQWpUTElVZ2pSMXpENVFDTmF6TlhlN3pTUnN6dDJlUjE0dnhycU0xUU8wWVJ4V2wyL0MvUWl1cXB3WmsyZEUwL1UxYmkvMXl4R0FFMGhUK0tpZ1lwRHRNSmtkZUNvMGNOM2lGcTRaM1Vjcnk3ajZjMUFma3FzMEdJNHlSTEN0Ty8ybGppR3J2SzFBSitaRTBPYkhBTVdNQU1KR1JrbW8vOFdBVlVlNXJSSVJqMVlod3h0cU5obWtkcll6SWlISzduK21yL0wwUUpOb1NxTkw1bjZYcmxzRklQTllDRmFtTFRXamp1REpFT2phTXlmMzhMZHI4Y01ZT2NJZXNwUFhFNDhsUnBVSVRwNVVkWExaNTY2U242L21aSFp3ZG10STJ3cmpLU09PeG45a2I3cFFBNmhlVVNkZkxmQUVEQ0VEcjJxbTRTQTVOdjY4SjdNL3I2blFpOVc2bmpjOHZNcUpyRkF6U1Bla1dNSlo2UXlvMGN0dzRybkczZklzMkJCaXRtSGJtVEFiSHlBQXBtZklwMzdJaWhKK2lHeDJWcHVOR1IvMG5Mdkp6cGdKaDRZSlcvWFVxa3hFemYxL3h1U1hUNkxqbTFod204ZyswL1FrcGFJWlJpSDBtenFtMXE5d1p2UUFNR0JxcUkzUXJwZEFQRjVpQ3ZHdDZKODA4ZE1zUHErZHo5VlVBZ01wZm5zSGhBb1d4UUh3azVyeXJxeGltRzdTMnZQT1ZLazFOc2oxTERkUHQ5NjJKVlRDOU5nRVlFNDN2ZklZSzVtWWVCamxSSVBoK0hFeUZ3NHdhSFV6OVdpN3paVERBS0R3T1BIQ1RkQnV3STRQNVlDVmlQWGhHamdxbUFFcmtqUktpdThoZ1JRYUxGWDcwTWhnbmd1czJBemtWaW84NXZtUCs5Z2w2dnpFclZiS2FzYTkwaW02UGN2OWh6eXdUZEV3SU8rRTI0aGJjQWRjc09YRmdhT1o0aWxFKzJYbVVRek9udFFNZE03SU5rWXZDVTE1Q1JhcTFvZTNBTUFmcklGMGgzQTlSOGRtUlRQM0t2Vmc0UW1EeEFjTUIydmdCbE11NWRVL2pjQ0ZsclplSEhaRVhWQkRIQWt3YkxVMHltNnFIaFVhT2R4L2VreDJITnpSeVd0bmhGUU1jRU1sc0Z1cy9xM1hnNmlpK1psc1ZkWitaWmd1S1o4dFM4ZnpMZkY0ZE5LZ3BXODNsNUtIcWN5ZXZJTnBmbFczRzJVbzVJZ1IvaDlma0oyL2JhVmhQZGh6VzBFaE5weG5WZVBEZ284V095R1ByQnNMeHJ2WUl4TURrQ1VHenJ3WFVFVkxxZSt4MnpLMW83YjJhMEFYZkdtMlNaZTM5U1VQZ1hsQmprbVl3NG5xKzlnb2xCbFAxbDZPelZKampLY2IzWk1meERZMmNWcFp3YXpBdWpiS01tcXdoYWVSNncxSGR0Q1lyWXNGK1pyRDExL0JwczV0d08yTGRkWnVKc1hqSkhOeExuL3kyVHU3OHRjUncwUndNY2pNbU9KWS9BaFlJTjRWU1RhamtuUG03MitpZTdEaTZvWkhUV25GeUU3YTVUeVVjQXM0WE14Mmo0QXIzQWZBbk8zTXZ2eEJ1NzZPU0phZ2FjUjRUNGhtQXdaVFhEbXlhakR5Syt3SU9vTnE4N3c2d1NqTkNuTS9DQ2JzTjVjbk9ReG1hcVZOa2FxTllpNXFFUTgyanRIZEhFRVY5RlRGbzd6NWhac2I5eVAxTTJpVm9Ec3QwcmVVZnNXc3Q5OEgyMmtUTnlrS1NvZDB6QmFCNDdNNjlaMjNTemNEaVdqdmptVUp4clcycWxET0ZjcWF3VWZnd3p4U0NXMFdibXNFQnR4RkNySGZ2Y2JBZi9jTW9CYXFwbWpudForVmIyN29WdWgwbkg3bzRZdVdZRllaWDBnQnNibzNaKzlaeWpDWG0ySlpnbzJpd0J0UXF2Ry90aUVUMWxXOHRSbldtVEdlZFRqUyt0Vkphdkh6di9SUHk5WTdnVzJzeE9MbkRKaU45YS9HUXhQdlcwcm1kdVJSUmx1TFlTS3ZwaU9na3didFd0SUtTMEdwdXdjNjcxeHBNZENyQi8yMU12eXpIK0JUV1U0cjhZeEpGWkNmb3Z6TkRqcGpDRG5XTGtLbXorUXlTVjc3UVJ1TmdheFFtdzVTSzV2bFJONEtkbnkrdGYyMUcrdGo5K2RjNmtONmVQTHBWUm96eXI1VUFLS3h5eWZYYzdvamV3VmE3TFE5ZGg2azJrdWU1a0xZT3RoUy9CV1U0ejVvOXJZT3RXNzNxV0N1Vkt5RlRUT1lyZUVCRWxVcXFkckhsNmJGeFFpTWRGMXV0Wk1lVlVEcjc4bFNhMXNVV2srSktvM1JHK3UwOSt0aGl1QmJ2WXpzcWx5Q0Q3cG04b3RNbjNCdmxZenN6R0F3TnRVNjJnS29pVXlKdlRXeWRiQTJqQUowdlE3cmRQWCtKRGs2MmJad2gxd2JrSDZxRTZHbFdNZFZ4UGpkQ0dValhjR2Qxc3YzcTl1YkQrK2UzTisvNzJOaVRGNnNyeC9zOFI0d3pscXFwbWxLNmtpKy8vZTdMcllXZHNYMFAzVzVvM01na0E1T002ekZzMDZoK2d3YU5HVFJraXhIckJxeEptS2MzMTlmdWVYNzVxSVZNdzlyUVllNmIrT2I4M2VxN2UrWDh2NjMvVS9mNTd0K2YzMXhlMzIxMExhZ2tZVjNSU20xMkxQeGNiWUhjYlA3ODVmVkZYWGY3ajNWTmUyOHd0bG5USzhOMnNxWjhjdlQwNTUvNFozNWVtYjM1ekgvV1VhSHF3cStxd3E4MkMzY2tWVi8ycSsrT3Z6MzdsUDVzeSt0OWptT2tROUZQcStmL2xiZmxaMy9wMWNtdGRacUI4K29sMW5ybGE3M3FxZFZOZWpLZ21xN25TQjlLYjlMVlJ0dk9QajMrK3NXWFd6cmNFVWlqaGJlcnBCdkthSjhhYXUxOWJYTlRBdDJxb2NXMXlTUTlNa21EVE5RZE03WEdkWDFSTm9XMzYvTDNOY1dvSkx3bUJRdXUxR3Uzbzc3OFlmVnVGWDZvSHVhV0tkZU9kRVordTNyclNvSXhGMjgzNTJKbzc0dm02UnVyYXU4YkdCSXJod1RLWGxHeVQ0anNGeDlqZ21OSFpPeDVxVVBDWWtkTTdDa3dKQ0FPaW9aeG9mREp3RmxIN01nMkl1ZkZrWGJhUXovWGtmazArcW45d0d2T3AvYTh1dTBQM1lyNmVwRGVrM28zdjdsMVcvL05oenYzdlY2RlA5UUk0K2paOTljM3Q2dC8vdUhkZTdlRytkWFpmZDEzdjcxYWRXMk80SXlBU1JxRUliWWhqRitzTGk0L3ZEczYrWEI1ZFhGNS9mMW56b0x2UDF5ZDMzNTI5T0xENjRzUHE0dlBqbzdPcnkrT1RxNCtJQVQ1cC8vNXV6Lzk3dS8rK0lmZi8rbDMvL2IvL2ErLy96Ly84Ui8rNzkvOEovK0gvL0lmL3Zqdi90Nzk0Yy8vL2ovLytlLysreG84R2Q3N3plWlMydG5zdDBHWHlJRnB1NkVicG9nVm15dHZaL3MybkhnUDlkaFdmUyswZm55dkZrUFhwR0xIbUgxSGx6MGI4ZGVybjFaWForZDM1NXY3NSt0bjFUR0kydnhtbmp5OXZYblhXOEpON0MydCtybDZkM3R6dGJFRTEvOWVUNDZYcTkvY1BiLzVrZFd6YnRzKzlpUnRTRVBSU21NMEFhUlVzK0d2MlBiUDljblpiOXQzOVRRQTVXQXVhU3dpbTJpeXFkZDl5bWE5VFdCWjllSms5Y1A1VDVjM0gyNXJIT1UrcDJmZnZPenB4MXBoaUJjK1BiLyt5bjF2a2JYOStNTWRiaXc5UmM0dWZ6eC9mZFVjaGZtZVBYdjZ5MCtmdmZqeUY4OWZ2dnJVZDQ2OFpELzd6Szh6bi9XaHhDL3F3YmlQN2UvUGd5ZW4yN2xIOWMvMXpIaCtoNU9pWHA2Mm5wWEh0cDhuaWQvWEY5V0RCOHpobFRrOHdaeU15Ym9ON3lTWkl5cHpSSUk1dFRBWTB6Mm1IU3FvYklOcGgwckZIZFMzMk5iODA5cmtTeVVqY21NMXl2REhXQVBlTmFDK0I3dzM3ZTkxdzNoTTlHYW84R2g2a3piSzFVZ2ZBb3Z4YSs3R0V1bi9zVmtWNngzVS9lbkwzOXl0cmkrcVIwc0dXeWZrb1B0UzY5RkdJMmkrRXljK1VpckJPYTNGWFBVT1hJa0tXL2JoeloxbXJZM3VidHpYeHF0SUcxMzN0RXJlcUhjN0VrWmtxeTV6cjNMdEhyZFd1UnFvZU8yWHY3bDdlcm02Q3B0dTJPTmZ2UHkyWjhiR1hsK1lGU2RYTjI5K2ZmVEw0NnZMNzY4ZExGbGR1NC9ZZlF6dWwycHFOZjVtUnkvUFg3KzR1M0VNd2ZTN1FHWWtmbjF5K3NQNTdma2I5N1NqWjcrcUJLTHpkNWRYdi8zNUoxOWZ2dmpRZk94K2NPcHY4aStHR256dTJ2dis5dno5RDAyREw5Nzd6N0thbUVkMUIvMFdjMzN4OVBMMng3dFF4djNsNjlWYi9QTzNmdkRyeXVkdlZpY3JOM1NyOXUvSGIrOHFIOUJlSTM1eGZ1dld1QitQcWtiOUJscTE2UGMwUDNqdS8wOXU3dTV1M3ZVdVpGL2dXOWxZQ3Z3djYyRDkzcmZlNjhGcUlCSWNOdnFOZDJSVFMwd2JiVWI0NkVteDFBdGREWlVSM2VZTlk3cHhTdWdaZ1lGVm9GMEJHRGpTaFdkUHJsMVQrN1gwV0lTZnZlc0tZSTVQQUduQXhBenFxcW5oa1VuZ28vT05TMklVWnlrK3FFTytwekdmMC82dmZhdVBhWlp2YWFaUDZYcDhDdnZHdnQ1a3ZwWEpVUi9TWWQvUlpKL1JMcEQ1OXViRDlVVzhaSnFUNkFqbjBHeW4wR1JuMEFFbjBCVG56eFNuejZpelo4ekpNKzdjT2VUVW1lVE1tZVRFbWVTOG1lUzBtZVNzT2V5a2laNStCakNFb0xCSzhCVC9yNkg3TkFQK2xzUHVFRU5DYld0RWQ1a2Y4cVliOEdwSU5Zc1pRZ1Y2WnlqMzV5UW5odG5zN2U2aEtmNEV3MjkzbW1IYzE5enJGOHo3dkJiNk5Pek5jL1orckJNSkFaYUlkZFlIaEdHazNrR29BOG9oSS9SMjFKU0xPbC9DcmxoSE9zaWlwY1dHRFlWWUVMSU8xdkVCdVZyWXBoZ3pxV0JIRXNzcDN1UktCVHZ1Z1V3cjlwR0NIWDJ1eitWNUFUdFZsUUoyQ3RpNVZ5SUxUZ2dNQnNpbER3ayt1RXRQQW5hNnEvOUNkK2wwczRRZ2ttcmNPRGh2Z3FudUhleWt2T1R1ZnZsQUdHeHZjMjhlc0JPNW1ueXd3bzR5QkN3T3YyR3lDYms3QkhhWTlkZTI4SzZ4ZFowcHlrNVJkcm9sQzlncFlPZkJsUjJ1TWFTZDBKckxsTGg0SDcyeW81cjhmUDRhR05kSmtWYUtzck51MXQ3bTNqeGdSOHluN0VqdUE2bzM5NlcwbFZ6R0VvZW5neDF0aU1QbmVHZVhXOG1pOEF2QmpyQkVTN1JJVVI2Q2d1MVQyVkdFdzZDelQ2ajFDTUZPVVhhNlZRcllLV0RuWG9sTU9JSHNtZ3VoaTdLVGJ4YjRoTXk0aUdzbHpXQUV1UWVVVUxyNzVjS1VuZXk1TncvWWdaM0JEcWdRcjdEWnNLVnE3bmpQcHV6Yzg5c2RnamdPcDJpQm5qclVVa2xUSVE0WFJGaFI1SndpNXh3VmhGTVF6cjRjZFJ3THBFbFpKRDl1T1VjQXNSS0ZlZTBURHFaRTdack4zdTdPdVZDZ09PbmNtd2ZoeUowUmp1YUVTUXhaN0FBd2pRV243Y281UUpqQ01OYUdVeldObWlNVW9ScWozWUpYYzlMRUhFTXNhNCtmakZVbTZqalV6YmkzOXNoa01jZG56NkRtSTRVNnIvVnJiYmREaXdKMUN0UlovL1dqaFRwSlBMK3prQTV2emcrR2NUZ1FTdHVZcHlDWUdZb0N0cGVUS3k2MVNUOXhPVXlyOXc1N3BDQlNZdG9GRFp5bG53VXUyamptUlFxOHdjUkJCdytVaDNqZlhlQ1VEbkFQemQ2OHhlbmh0TkZwek5vck5sYzdZM05KbEFqSllTcnhUbWxxNjBSRmcramNCME8yNk8zT0tKTTBsb2M2SFo1ejRYaW9haFpZbjJNejd1dld1dEc3K2Fjd3RiWndIVk9wK0p3VHc3VE5QV3gxWHhyWWp4V2VGeVd5VzJWWGVENlkvbU50N04xSEt0U2JnZlZvU3hTRXpvOEY3eDhtM3UrdTJOT29YZytHOS9jTzgxS002RzViRHdRM3hyMnlnekYwZVpxbG5nQVhVYTJFUmx4RW9ZN2RQeDhzRWo0NEhjZk1iNFpMRWRWUnA0RkZVb1NBeEFVV0ZWaFVZRkdCUlF1R1JlMkNYV0JSdmhHem9JMHhyK3hnREYwZUxES1BVaTRDbndZWDNSWkFXOE9pSmhXNWFPMGZDeTRxdUtqZ29rZU1pNHBjdElzUkI2UENISXloeThORjlqSEtSV0FJR0R6eWxsbzM0VEdLWEZSZzBiYUNCUmJkTDF0ZzBTT0dSVVV1MnNXSWcxRmhEc2JReGNFaXVYczQ4aVhLUmFPOWl3UW5uQmxNTjJ0TUE2aUtYRlJ3VWNGRjZ6OFdYSFNvdUtqSVJic1ljVEFxek1FWXVqeGN0SHZvOGdYS1JhTzlpM2FDUlVVdUtyQ29LVnBnVVlGRnk0VkZSUzdheFlpRFVXRU94dERsd2FMZGc1d3ZVUzRhN1YxVTVLS2pnb3NLTGlxNDZISGpvaUlYN1dMRXdhZ3dCMlBvOG5EUjd2SFFGeWdYamZZdUtuTFJVWUZGQlJZVldQUzRZVkdSaTNZeDRtQlVtSU14ZEhtd2FQZkk2VHZJUlpwd0JRcERwek5LOWJ6T1JlREFEY2ltb2dKblhOU2lDZFFpbjBENlk4MEFYSEJSdDByQlJSdVBLYmlvVTZqSVJRdkJSZDF0YTlFcXpNRVl1anhjdEh1ODlmRnkwYjVnMFdqbm9wMWcwVGkxcU1DaUFvdXFLZ1VXYlR5bXdLSk9vU0lYZmN5d2FNd3JPeGhEbHdlTFpnMTF2UzljTk5xNXFNaEY0UjhMTGlxNHFPQ2lSNHlMaWx5MGl4RUhvOEljaktITHcwVnpocnJlR3l3YTYxeFU1S0x3andVV0ZWaFVZTkVqaGtWRkx0ckZpSU5SWVE3RzBPWEJvc2NaNm5xMGU1SGt4R2pNQ1dnb1kzVk82bklacmVDaWdvdldmeXk0NkZCeFVaR0xkakhpWU81NEhZeWh5OE5GanpMVTlXajNvcDFnVWJtTVZtQlJVN1RBb2dLTGxndUxpbHkwaXhFSGM4ZnJZQXhkSEN4U2p6UFU5V2ozb2lJWEhSVmNWSEJSd1VXUEd4Y1Z1V2dYSXc1R2hUa1lRNWVIaXg1bHFPdlI3a1ZGTGpvcXNLakFvZ0tMSGpjc0tuTFJMa1ljakFwek1JWXVEeFk5emxEWGtnZ3BLRWViaE9iZTF5akY3MW9UN2oyUlFrWE5sTFNzeUVVRkY3VWxDeTRxdU9qbzBIRlJrWXQyTWVKZ1ZKaURNWFI1dU9oUmhycG1na2lPRUlVcFJoOEFGUlcxcUtDaXBtaEJSUVVWTFJjVkZiVm9GeU1PUm9RNUdFT1hoNHBtalhTOVFMVklhZ2RVTUd5QVVjWVlYdVNpQW96YWtnVVlGV0IwZE9qQXFNaEZ1eGh4TUNyTXdSaTZQR0EwWjZqcjVjbEZPOEdpb2hjVldOUVVMYkNvd0tMbHdxS2lGKzFpeE1ISU1BZGo2UEpnMFJTaHJoY0hpNlFsb0xGaFRRMkZ4SVN4a2tobG1yNDRuR05aMUtJQ2l3b3MybHEwd0tJQ2l3b3NxbjR1c0tqQW9yaWh5NE5GYzBhNjNoc3NVcHBRQTQxYXBLMVJQRTB0S3JEb3FNQ2lBb3NLTENxd3FGT3J3S0kxSXc0R2JSeU1vY3VEUlZORXVsNGNMSktXTU1zNXFrV2dWR0ppTkVrVXM0MUZ5akplZks0TEt1cVVMS2lvb0tLamdvcldmaStvYUpsZzQyQU1YUjRxZXBSeHJrZUxSUVVWRlZSVVVGRkJSUVVWZFdvVlZMUm14TUdBallNeGRIR29TRThSNW5weHFHaTBWaVFkS3RJWXpSR0VMSmlvWUtLMlpNRkVCUk1kRlV5MDludkJSTXVFR2dkajZQSXcwYU1NY1QxYUtTcVlxR0NpZ29rS0ppcVlDR3NWVExSbXhNRkFqWU14ZEFtWTZLdmJtdy92RVJQdEh0L2FRR2NRaG5HUTZwVGVPYjBIWHdNVWc0N1VZcTM0TU5TNTEzNEN5aEh6SVp6bnR6ZDNiaE81dkxudU1mTFhOWHB4RGIvODlyc3Z0N1RkMjBRV2ZKSnNhdndFeGx5OGRVUDY4b2ZWdTFYNHdUMWxRWERxNmRYNTNjZUJwdExmUktoNjBPQ3FuMGhHZ3QrR21yR0ZNeFRBeFpNeFI3MVlFem1XQWJVNnNwU0Z1dTFheXQwbVpHU3pSZ2xEcVk1eHlsQjdZRzBOWmJwNk83Y2dVRytYeHNTNEpWWU9peGR6UkJHNGFycG1LUldEMW5YV1hra3Nwem9sL2x1bjVwWUh4MWJpVUhOZ05jWXlrUTI4ZjFVT3YyNWJQTU1QT2Z5enN1UCtHdnJOemZWcTRGT1BmVUJZS21YRnc4SkpKQkpMcHkxOW9Yais4aGVxNVM2QmFGck9NaGdxclMyRkZoeXpqRDhrdHY1MUNrVFh1SVIxTUpSTFdBdXJSdzQwR0ZzVHcrOVIwdGt0MFVjOFE1a1U4bGtYSENhZ29XQUtDYTFiSENhaVRjRkJNaG9LRGhMU1VDcUJlSVZ5citxZFFRdGNlMEZwWFMvdS9VdFpxQnpucUtISUlNVnByZTN1VHlrMHA3Vi9ZR2pqTE96aHpHU0NjTjRLazF3TEMwbkRQS245cVpPaXUrTVBFZDBaelJ3OWQrUFV2SThIci8yNHVTeHQ4dUh3ci8yY09CTEZOOVJNaDNjSjNEaFU2UEJqU1l6QitML1dHc0hVcEpndWlUTmpsWFRlSEtya2N1ZE9wZXBKbkZnQU9Gem90cDM3Vm9aazhkOVFaUmZtRmVYQm9jaCswV0dVRTJQaFJ3c09zOTVXcVA0b3NXSS9oNDVFQk1YYVF3dHRLTlJ5YVVNVWExWWR6cG5VZkdDSkMvWGJ0ZGR0VzFZWlpLeUdLUmhpcktHRmhQVTNsTU0xMkJKQkZRWlVaNHhxRTR1UXRkWkFoUU9DSTF4ekRnMGdxRXl5dExNK3I5c3d0RWgzYXIrcTJia0J3Uk1YNmxBN1liSEdjb05pK2VBVzNMZHdoeDl6ZVhkbFZ4YjNEbFdTVmxnc21icktZb1ZrSG80MTBwZmJVR1hja2h1cWpsbDIwY3pjcFRkVXpPVG1vYzdRbXRzcE5MaW1KcTY5b1d6aStsczlQa1VJSFZpSFE1bEIzdDR0RmVQdW9Wd3FmNjhMcDNINFVEaVZ4OWN0cDNINXBuQVNudytGa3poOUtGbFJVSWZXRGZvbVMwdXBTbVdpb1pGcXlTTmNjbzdNaVhLM05VaVJzTHFHSm9hcGZ5aVdSUGphamcyUGEydC9kd2RONGFlVjJXa01OTk5zaHdhb1VFaWtsS1ZXWmIrUFpmV25RVGNqNXRWaFdrMjRnemE2L1Jvb01HMW1mZzBMK015SE5aMllVckpXb01kemFLdGlFbjdwQi9TUldMWllPdy9RTzVScnRHblVBQ0dsc2tPaVJXaGdEZEhyZHB5WjFyVzROeldnVjRaQWUxQm1tQVJxc2dBOXM0UzNqcVhjY3FHR1pKL1FRQWZRTXlCVzJQR0EzaWpPVXR3WHNIWUI5UDMvRlVDL1ptWUI5TjNIRjBBZmJYa3BnSjRScmxsek1pUzA1aklmUUtZQXJ5V2dkdHdsRjRCeXFXb2tPTVc1QmhpRDJwZlNueTZFT1NUWS9sQnpmNWxRTmhKL0dHdG5hdFBaZmw2aGZvdGtKU2NRQWlQWDEzeVUzQk9VMVk0M2E5c0FRY3V0WkVtZ3V6MHR0RVNCYkxxcUtOTlVaRUxaUE4rdlR1MUtIRmVPTnlaNTRtTHRBbVg3L3l0UWRzM01BbVc3ank5UU50cnlRcURzV0REb2oxR0YwR3BlQVhxTWMxZmJuemt4MUE1bWczZVp4aTFRSzJsa2lndlZIdnVUTTRtNmFHVm1CUDVnYzMrWlVEWVNNeHByNTBGWlVFUWIxVndjOTZLc3pzU3lENlhLSnJ1NlliV09GSXJwN28yeHl1WjZWM0JCaEJWRml5MEF0cmRLQWJCdG9RSmcxOHNWQUlzbE43Q1VQendWMUpxaXhiWm03d1U1Q1NCV1FpTUNhdENzemp0MW9GcHNGN2djS0kvWTY5eGZKb0NOaFBmRzJua0FWblBDcEc2a1ZNZXJhS2Fmc0FUQ0ZHc09LUXpubE8wSHdBcEZxRGJORndoZWk4MlRZZzB4MUNCVWQwalc1a3F4Nnlaa1M3RStPQlZOQ2Z1RXRRdVM3Zit2SU5rMU13dVM3VDYrSU5sb3l3dEJzbGtxV21lZlNjZE9zME5ZRG9SUzBVaVhBSUladmlTdkFpNmI2elk1Q09weDltbzJWQ3NGa1pJeEpCZWM1ZnQ1SExUeHpDdUV0bW1EZ3c2K20zUE9weTR1enVkSGo2MC80eGJmMlk4dzltVDJITlRQUkhJWVlPMU1OeHhDbVJiTkpLV01NNWJtcUQwRCtmTXU0UnBwUDdlZ2htSXZZZjJHL0NtTGtRU2swVUxrdXBTN2F0UW9PZG9ScDdDL0VWZkhxLzhHd1A3ZzdmNVFyQkRMUWl5M2xpM0VNbEs0SlpacFhMRVF5MjZ4UFdLYmd4V3hUU1R6QU5aK3ZFakdQWWh6OUYzMnpzRXlMOXhGZ1RJRnloUW9VNkRNdHJJRnlrUUtGeWl6dFdhQk12WFB2VkFtQkVSOGZudnp2amZHNjR2VmxmdVUvR2NYbndSVlUvVlgrc3VlMFBPMXNYMFA3WW5nR0RVeXljQWs0M29NMjVKbW9iOERROFlNR3JMRmlIVURJdWl6emZIQXU4dC9MK0xzb0V4dUNDaXphVzZMSW9VZ1hOc3RQWXJBeEJZYWVreTE5ZGZxNHhhYnUxd1gxQ2tITE1VUXBGc0xEYTZJRWxZT3dMZ1lkT3VEYTlzaFdvQmxHd056Y2Y3ZVFZZktIbUhnWGp2M3FpU0R0d3pBTmlKVVlRU254YkZaRWg1TENoeVpDTHN5b1ZZV3ZNcUNWS05UV1BRZ3FRaDZHa0pNUXlpcEZ4bjFvYUVuTDFlL3VkdFk1ZncvMW0vbTZKdnpkKzVSTDkyZnZ2ek4zZXI2b25uME51c3k4aVhVQzFMS21VNTNrWUlrZ0pBWFNUZHA5Vm1ybHJFR1liMHR5OTFUTjY1dXBNbExSc0xBL0tWdlpxQ0I5VWQzV3FnR0tkN0V5OS9jUGIxY1hRVWcrY25SZDI3ZXYveTJaKzVHbytuNlo1NWMzYno1OWRFdmo2OHV2Ny8rK1NlbnEydjNPYnZQd3YxU1RiSnFkV00rN0picjZzdnoxeS91YnQ3N2pTTHBNNnNaNTlwbkZua3BweitjMzU2LzhZdnhzMStGai8vcCtidkxxOS8rL0pOZlhMNjV2Zm54NXUzZDBhdHpOMExOcXNCY2ticlZ2eGdndDArZXU2YS92ejEvLzBQVDlvdjMvdnYxamJpLzFQMlB4RkwreGZtdFc4ZCtQUHA2OWZiT0Z6ejYxcitvOEtlWGZrVGMvNS9jM04zZHZJdTI0Z2MyQmlIZnZ6OTZYcGwzK3FzQlJTQ1V2M3ZmRkxULysyLys1Ui8vOFBzLy84TS8vdkYvL0xjLy9wdC85ZVNMdS9kUnNQcSs3MmMzYTdaYldmMFFac3pHZ25XdlN2VVBhL2lzUHlCNExJNzRFQmtiSkdDRGprbURSR3VRWE1VSkZib05hMEFmQldxWnNIeklmVHZHVFNLa0tVNlVHbk1VMFJpeDFsS2pxTjdKbXQ1blBqbjljRHM4T2puN1NPUElMcFZ1MUZJQld0cWhpRzFQanF0SE9ZU01MOEpLMTNjKzlNU1RnVDNvTkxzUFp3RlBFNmFOeFNTMFVpb2U2OE9UTC9xSE11bWRadzh5ZDVPV29hKzdraHpxV2RKbjRJNnpZT3lrYkVoUEdxaklIb3Z3K2wwRnQxTzBDWHBCNk5oWVZKMGVPK0hPY25xMTg3d1l2VFNsVzdqYnhJaDhlbVBtYWFoNFhIMkJYQ3JWVktUZ09qOTBtYU9hRFZrejduU2dEMmNqNXRldUwzMW9TRFBYMTkwLy9XbTN4L0Q3OGNEdkp5TVc0YXBIWStmT1dXd0wzVDVPVzFYRnZsU2pnUjIrdVB2dDFUMWRLNkpOcmVWYU1hcWpUUVhPNk5qRlg5OStmMzU5K1MvT2ZTTEs4NnVqOTZ2YkgyK3VHMGI1cHovODZ6Lzk0Vy8vNmZlL3o1U3lyRjhLTnc4Y095UlJLMktFM1R6cVNGT3lwRFZFYmRHU2tQY3BmeHRIYjJtK216UkZFdEJLWmloYXJsRmdnNG5WSjFTMHZsNzl0TG82Tzc4NzMxU0JYaityVUsvYUloODl2YjE1MTF2Q2ZjeGJXblhFN3ZydTl1WnFBNzdYLzk1SURBNzNQNy81a2RWVGFxdkFrREc0b1h3WURtT3ErZURaY2pWTC9vcjFMRVpudjczMy9seVZ4bnJTR0VoKzFWdDU0M21ibFY5dHIveXJrOVVQNXo5ZDNueTRyZDZnWitmUHZublowNjIxd2hBdmZIcCsvZFhWaHhqUk9mNXdoMFNscDhqWjVZL25yNjhhTnVSNzl1enBMejk5OXVMTFh6eC8rZXJUV29QNDJXZGU3djdzNmZIWEw3NzgyUlp0cWg2TXRRbXpaVzQ4T1gxK2MzbTlxVXBWLzF6UGx1ZDNPRkhxOVdpN0pCWEx6NXZ6NFgxUlBYM0FKbDdaeEJOc3lwM0YyOFMrSkp0RVpaTklzS2xlVzRldzdSNEdEaW9qWVE4RDEyd0hNY1MxeGNybW45Wm01bjN2akwyTCtnS3N1WGhkVlB5SlZmeWVZYTJHOWhITDlwTEJyc0k5amVEaVRrcmpHTHJPU25QWDJZbS8rdTc0MjdOUHQrekhtNXZOV2tNYnUzSmZRNjhpRFhYRFd0SmR0SHQ2QUxJOXpWZnNtZlgvMjQ5RVA5UjJva1IvOU96NjR1bmw3WTkzb1l6N1N5WEpWMyt1VmZsUStmek42bVRsUm5IVi92MzQ3VjNsOXJrL25YODNsYnpmYlNBU0JUZjY0YmNmdlUvYXdCazZibElxak9ZOEZzT2d1eFF3WWpXZWszR2pLTVRjVTRlV2g4N1NBQVJDcHZUcUpxY3hQQnBXb2VPRzZoZzR4UXdMSUExbk9tYlJtdnNwMDRyYUpQU3g5dEVUYXdheFVxZzE0RzRhY3pQdC8veTN1cFUrK2ZLbjFTYk1ibjg1dTcycEtZRmZzTGJ1V3RzYXlQSlMzY1JGWDkyZVgxeTZaajg1YXY1VS9idi9vTS9kVW5WMmVldDJ5c3ViYXc5WGUxY212M1FkL2ZYYnR6K3U3b2I4WTd1TDJNV2JsWG9iMFcrKzhPMG1QVk9tUC9TMWZYT3hpcVVBVFg2b1grNVNuMnJsYTNHaDg1ODY0T2c3N09DYjdOaWJuSVUwdzQ5M2hQOXV0dDl1dHIvdU9qUlZ5cTlOL2U4bDRwODc0SmViNG8rYjRvY2I5YitOK2QzRy9XMkgvR3c3UjdxUkY1emlWNXZrVDV2a1I1dmtQenZzTjV2aWVOcklBR0VQR1JLYTQ1Nnh3eDZ4NlFaMXQvZkJBNDJJMk4vbkE5dW5XRzk2YmZZam9FancxRVFFNUxBRzVSaUxIZ3hRSGdzMjFZVS9rbENCOStrRmwwYnhhZUNQSUpvS2hTWlJTV1B4V3p1T1M1eElaakU5cnVKV3NFVDR3em1oREs4YUphT2Z0UWNXOU5QcFR0YmRuSFdvY3FHWjdmTThuSGFMOWtGSkRuU1hqam5rN2JKTFIwWS9sQzI3OU5DMm1iVkxSL2Y3QjkrbDJ4MTQ0T0xodysvWTNYMHFKVlpLbm9seDk0QzltdGpkUm5lQUdUbUc1cjdvQXpCeDV4ZTlWNWdXQ1JHYUNOTzRKcXpOV2NTdGdlZ041ZTRsYXVMeEV3YUxWMUlMR2hXRmNuQWE1NWdTRkxUa0lrMm1za1FyYlREWEZOY3NDaHk3S1VRRmthMC9YQ3BNY3lpTlMxRmcycVF3TGVKZFhtRGEzc1dVSWQvK0F0TUtUSnNEcG5YM3FZWEN0SEVtZHJmUmhXS2dBekJ4MFRETlJzTDVIVEpNczBTd05zWTZWSmd0UlU0ekRtd3hUUGtPVEVYVElCV2NWbkJhd1drRnA5Mzd0ZUMwZ3RNZTBNUURBRUVIWU9LeWNWb2tXR0VxVG1QRVNJbDVOSUZ5bTNycXlRaGpnRkhFTldnVFBXTk1obW5lazRyajlUTG1ZeDFHb1dNYmcwWVJ6VEFCamhiR2ZUV3BNRzN0bVJrK1gxTHFndEkydXpNZXBmR0xjLzY2b0RTczhyQW9MVEw2b1d4QmFRV2x6WUxTT3R2VVVsSGFLQk83dStoQ0lkQUJtTGhzbE1aM1Jta01pR0c4d1ZwTWNTTmpHU1llUkUxandSQTh1MlJNaTZoTkxVeVRSTFJPL1pwWmJXS3BEcnN3VFJPZ2lxWWs2eTVxV2xIVHRoUjhMRGl0cUdrRnB5MFJwM1UzcW9YaXRIRW1Ib0JVZFFBbUxodW5pWW5VTk41VjA5S3ZVTzVIVGF2dUVEUXdMZHdoS0dyYVI0UFM0TzFyODdvdkNrSkJhWHRHYVpIUkQyVUxTaXNvYlQ0MWpTOFpwWTB6OFFDa3FnTXdjZGtvRFhaR2FVSVFSdEUzVFNoaGpVeERhVDR3TEZCQXpZc3lPYzFOVDY2SjByWVJ0Z1FGd2FNbUlVb0RSaXptYTVPZ21FclYwcGh5Y0l1YlRKRG00OXB6eWd0SzIreE9DWE5Sd2x3VTlGdkNYR1NoMzhjYTVpSVBjWFQzMVdGUU5GSGdpd2NHUlRuR2RSSEtBd0wwaVhIYld2aG9IejlrUjl3bU9kRzhEYkdscllaWUh0ME9ibE9DMElDTVFrM0RLYVBUNERZRlJESGQ0Qy9OS0NRR0tBTkpoTUN3OU5KWUN6WTFRb2R5bUJWc0puQVR6S2ZWWFJwd2V5Z2RMQm9OdE1DQXZjS0EvcUVQWlE4YUJ2VFRWQlhQSTU0Umo5VXRlMHBUVEgxaWpkRTJzc2FFeXAxOGF0S3RsQkpYQ3hVY3lYdlhtVkE1SzNycnR0VW9ZbGgzQWVUQ3RDdW5EakdjNG9iZFd3UkZjbzd3dFdNR1RiVFJObUVoRERVVGNvTVA1UVVmaU5uYWx3ODhPeGY0bGdYeTByL0tTWWhvWlZFeUdRM0Z1OHVBV3AxZlhMaFJmM2w1N1NPbStyMTQ5ZGI5UWlQUmhxdkJpNURHVGFNR2lPT0dXWlFxZGU2K1dyOUt1Q0V4azVpVmtDazlMVXQ2Vm9iMDVPMEZDNmNuUmgrWkZIMVVRdlQ3MjgwM045ZXJvZTBqT3RTSk9jcFQ4NU1QNWlZZnlrcytuSk04SlI5NWNpN3k1RHprU1VjcGRZdHArY2VUYzQrbjVSMVBUZDZOd1hxWTVBM2lkVHNvclVGL1BPMTRRc3J4Z2JSRjYrYm03VlRyWFVqbzZrQWlJeXdYRWhveFJyZ0VWTDRkSlpJcFF4SWFPSzBiMEFaek1YRXVsSWJVSGtVU0hHR1pTT2FxMXBDTXdlOWlweFFpSFdydU1udENBK0dkZ0NPYXFnVTREb1B4b1J4UTJNQkFVa0VzZHpxNmoyYzdUSWZKMzlLZXYralF3UEhvb2FxU3VsbENSWDNRd2dpMXVuNlpxUjlPUWhmUHhqOW42STMwQ2p0clAyNUp2N29oOElSLzdXYzlrVUQwb1dZRzYzR2ZqeldOWkdPVjVHcVFYSFN6U0JNS0NqMlFnSElURTN4QzdZZWlQWXhyZ2JSSFJTTitoYnBkMWlNSkFFYWF6V1E5bmVpMkMyQTl6Mjl2N2lyV0ViSCsxMS9kdnE4SmpYdU9UejNWODZob2EzdGxXQmxhQ0JlRGJ0dUZOMVRWQ204b3ZHRTIzdUQyRHMxbXB3MVpTLzE2RHlhbkRSNi9vZ0k1ampZSUErcHdhRU1IZkdUU2hsR1RKOVEvcnZFZldBRVB3QnJHZFBGc2g5a3dIMnZZOFpXTUdxbUtOR2dpcEZIN0p3Mmpuck1ZMGhESjNSQnFacVN1RTI0K1NwUW5KSmNzZHRraFZPN2N3ZEFFMmlNSkVENUMzS1NrUVJFbHRXd2pteWd1WXdmWVdMbGlEcTYyd2Z1Mkdtak9jY242azdPSWcvQlhkS0VRaDdVZkNuRm9DaGZpc01XSVFodytSdUxBTEZIQ3RvRU5wSU52TXpBSEg1aEJNRlJKRmZXcDdQZENId2hRcXFEWkc2aWcxTmhrWEg5UzdVdVNhM1JDNTBJYm83SWdraUdHTTk2TXVYSTdLczFFcy80NkJvYldvRDYrUk0xTkhoak9WajJSYlUvQUppUC9WL2ZoeTVBVEpkWU1MNUlwVHpwcWhPdmRNcFROZW91V0dLTnh4Z2xGaFVpWitLR0JoaDhhaGxIb1hHTkNKdmM5dkVVdTNKeEgxMEFEUWt3Q2dTc0w5OEJKUmk0Vm9ZSGpYV2ZMeWVqWlVyRVNJbzNXZUwyWEFqQVF5UUxGV1MxdWFDbWFqODRLSTVVK0pNWVNTV01TYW1ZeEZtNXhMTG5Qd1J1TG9oTXFQeUJqY2FURHB3SnV2aXZOQWNTRE1SWXdadFJSeDBqR0VtbTlNSmJDV0FwaktZeWxNSmFxOGg0WUMrY29laXZXWko2Zm5yRUlXd1hrcTZBTHQ2QnBIbTRLakFXaFMyQXNLZEFsTk5Bd0ZnZmNWSXZjZEoyYWZoZkdrb0xnOXNGWUdBZmI3UWwvUU1aaVFDTmpzU3A1RER1TVJYWVpTeDd2OUl5Rm9vT0phOHpvUE43NU1US1cwYk5sWjhiQ21GSHRKMFBkRWtBaDc2c0x2bWNZbnNneXBlMEJIYkpZR2tucEUycW1VeFp1aUtJVVhaK0FoNXVicVpURkV1QUsxM29HVnBwWUxwMVFPOWN6QzQwRHQ3NmJXSTRmckZyZGtlTnVqaXJrSEp6cU9tbFJHbVZoUUFTbFkrNmtnUHVnV3NtdUhMSlVQK3hPV1JadzgwV3VhaVpVMzN5UnRMbGlNc0NRcXFIYjQrVVhKdGN0WTVOWlZzaGRVNjJRdTBMdTVpSjN5b0Vzd0t6RXN6bXk1ZTJLNjEyWTJwR05FK3N2LzQ5M1pGT09RTGJwL0pidnlOYkZhbm1VZXVUc0NRMkVkOEk1WWJhOXJMRS9UN1pSZlR6YllUck14c0YyZnlkamhxcHhBUlVnK041ZDJjWTlaekVzSzVLUUs5VE1PQmh5SExrTkVPSm1xZUt4eEZ5aGN1ZGd5QzI2elpJcmpPTFI0Q0toN3NQY2ZoRUVERWZ0eTdGU0hvdHlIQ3AzQ0piMDNuMWFqaUJZekMxR0thR0ZRNzBaci96M0JySnJmeDBLWmxjOXZqOGkzc01lQkNYRS95aGNvYW8yQlZjWWZEV2hVc2JyQ2VWaklWbzZCUW9KK1hoSWlDQk1Lb1dSN3EyeW1kci9FQkFlSmlHRHNkUmFheldSN2VWSGg1dFU3Y1V3bGJIRFlkMHlqRlZFQ2ltYW9WVU1OTXV6MXIwYnkzQzdZNEl4bWdhaUp1MUdGOERrVVE5LzFOQU9nS0VhSU8xVWNsTDdwWnZWZ0VlRmJwV2trSDBWU0tTRk5OeUQ5VG5IT3ZPUE5UZ3FMZEhOeUZGc1NHYlY5WXluMnJUNTBiaUNSSCt5U1h1eDl6VXhIbHZ5b1RoT0pKMWRxSmx4a2tRa2xhcWhFUlMwWkRiaktNa2YwVWlKTklSU0k0UWRqaUwySUV4SHVDbk5NQk9NQkc1bExPMWVxTnc5U3ZLdWdHWU0wM0VUVDNHdEYzUmhaeUV1YVcvZnNwVmV2YmFGaVN5VWlReThubEMrTUpGZWN6OVdKdUwyZSttMit6YkZLZFBjNU1HSHRZMGtEYXhOU2s4NEVaelNCdjVZTGkzUHZMR1QzNEZKa1U5M0k1L1NjMjhtVVB5d1JzMHlmNWNCSlNNWjkwTE5qSEJSYTJ5TlVVZldjbTUrZzFmSlZTdVlUdzRqQmRHdDl4aTRyNFZsM1B3V3JnWW1oMUhHQjhQS0NScEZGR2dZZGZmYkgrRXRLV2pVeDZPYmx3c1V4Y2VtZ01xRnlOdlNLcFlMeUNnbzJhNzRsTHJkenRJMFVXcFNiQWxlVGNZNGlzYjFTaVJmN24xNE1BVEVLbzZKT3F6d0Z3NHpsVUF1Tk1aWFpJTHJPWlJBUm1Ubm5KdGJEalRQOFlsWnd0dVlSWlp5TVFPcTcyS3FmT203d1ZNTEY3OXRld2VEYWxPZnRNd29mbXRyS0UyK210Q2M5M0RBSkRTTXUxN01vT0hQdW1RdWc4NUVVbE9HbWpsMFJnZ2xEZElaeHFOWnUwUGxoNlF6MW9kVVEzbGF1blYyTUNYSmhIUkdHWjZTL3FoVHM5Q1orejg5dFBqdUF4dThpV1VsSzNTbXFqYVArRDd3ZWtMNUlyNzNtdnV4OGlUbVE1ampraW80VSttWG1SL2VEWWc3cEdVUWFRSFRVdVdGV05vZlJzbnRDaU84VFVUTkJRZVI2eU8wQko3VWhUbjVQa0x6US9lTUVMUno4aUVnUmtQTHFwa0lsd2d5UjV0aG1uRkRvZUd6RHp2YXhJSmhtSHljYWExVTNxeHhISVYxR3VCYUprWk9tUGpiM2ZPaXVRdzJGRW40R21xbXN5SEJpSnV4ckVNdGJjWmRDRmNib3lON1J6NnQrT0N0N2dmeEVXS1NLSTFFaVB0d1Z5TEhSMGk2ZVdSR25ldXNQWGpKUk9paFdjcGJmVUhQWXljQmhhVlUxY3FoU3lFVHMwV3R5bHErUXIycDd6Um5MYjNyMWs5OXAxa1RSMEpNNTBxeWtYbFhNMTBEUW1NV3VFNERDNzNUM0VVRG1hUWhlK0tFdXNjTmhMZTJUZWVuR09TRkwwcTl6anlxZTJjN3pJVEpYOUF1WDBjWHJPV0ZCQnMxYmlmTnErMmtvbTVmYmVvWHRNdmNPQnZUNi9taWdPM3dCZTJ5enB5TW5odFp0ODlIem9URlhEK2ZMdW04LzVwTUcwVFg2cXk0eE13UVM5dXc3dFkyOGZubXBseVdnR1RRaVQ1bWg2T1AzYU5jQUhvRTVhb2V6QXJsQ2xXNmxPdWNTczR2Q3VVcWxLdFFyZ09oWElaYlVHblFjbnJlbGI3K3JuZGh2N3pMSVUraDhrTEl1Z1pVZS91UmN4QW0rUXhuTHQ3VlFJSmRlRmZ5N0FrTk5PUUx1TWJnczFwcXlNdFFra08rc3Z1NGhYd2xUNGZweVpkMWhyU0pRV2gxeXBmenNnU0JGaUpwYWxVZXpCODFoQlVQWXo1SlJIMkxoVEJKV1VvaW5sRC90QWFGWVBCY3hRQ2pQTytEY3JDVmM5N21ISzlJM2NPL1EwdU1CSXhES3hpM2VVdWRKbHBKMXZURGpZTzJlWEhDR0NNV2J4OExRMVc2KzJwNGs0WVl5N0FCMEZRa0JVc09EWnpXcmxxT0h1SUlXQ0ZvOGdkZmY0NEtBUGtMVUFBeFMxYW5QVyt3b1lGcWlTUkdTZDFRTG1vWnBUb3ZKanJ6MThoUXhaQlMwMHdaWkF6TFpvUWJMUThvK1UvdzlwaU9aTHRWRGtmY05aM2g1T2tXSzVBWTg0SmJidGprZ2JSSGNteEoyK050MTBFalpSN0hsbHFLVVJ5YmMwWExzV1pWcGVYWXdwUzdaSVZqRjQ2OWZJNHRCUVp1TWNCcGZWUHJ3VGwyeHZxNzNvWHBPVGFUWEZvRW9sb2wzWU1LRGRRY3U1TlhnWE9URVZoaEpvcU5nQ0NiWWtQSXVsbE5IcmR4SjhWOEN3MVUrRkVRQ3lqWmEyVlVldFM1WElxZDM4ZUdZb05STFMxaGRwSVVMSlZwZVJTYk1kWjhxRzZjWk9aVko4ZHVqQlZ0R0Z3M3I1T1o3dkhvTVd3NHRxQmNJOGNHU0ZsalF2MkdZd3VRN1NJbE0rT2ZNMDNhaUYxV01qcUxTR0tKWlJMOVdRVXpJalBFb3B1SzZIMHR0QTNFSzRkZk8zcExVZm9UMXIzTFhJSXRXZnNhUURHQXZJWFJXZUFaQTBvRWtySnNnazNCdHI3MG5NR3k4MWVOMjExREE5VTc4MWVUVzRLdEJIVWtPNWRnTTI3eEROQ3JaSmtFbTNpUFpSeDBTbzJSSWoxWGM1TjNqQXVxR3ZJdHpTUVMxNE9SYnpOZGdIVS9JZkFlSWJkdUtjdGgzMENZeHRRQm5MdU5hVnIyTGNJdFNkUngvYUk3YUY2SGduTm1VQzlub0xqTnVXTHA5VU0xNnBqYnJZdEdVdmxSVVBDTTVGSURpWmwyeUM0bEh5NjdGRUJPY3FtTHBhYTlvclNrdlNveVNxZGNrVkVPUWtZUmJzTnRMMjl5Q2sxQ2xJZTdhcG9yb3pUd0lwUEtjOEtCTmREQ0tCKy9JUXVwV21JNnh3ckswUnVUZHhLVVN1Vkg5VEdnVUJsT081RC9PSEF6UytJbDVZYlhZcUFNQU01VlhyZ2g0NGEzUGV0UTFFSm1WdHhSUTFpeENXZThWZEF3ZWN2ekRzdmRMRk1VTHdBYnhoVGtlZjE3RHN2UjRjRm9TbVhhRGR5cE5iUDlyZ3VoWEUwQVFYTU1jT05ldGFFcWo3Vkx3aHh0YkZvUUNqS1RUbjh1SE8ydkNlVG5ublVvS2ZPeUdPK21aejRZeTdPVHNUenJXTHZGZE8zTVdLcHkvSmpCdSszaTNPSldpR2xabm5kb0UraHN3NjBSTnAzbE1mZlpLd3p0eHJUbWZERE5WNGZsQWJFRzFKajdvOXBIckRLMnNMejdMTzlqU3lGY3VGVGhVbXZsQ3BjNkNDN2w0QXMzam1TMGNXeTRjV0F1OHhTTE9kU0hLVTRNWnpveHpkUzBSTXR0MFpTMkJ4SEFRR1k2dlBwOUZ4RFhHZmNYU05IRVF3c0JHVG9zSmgySnFYbUEreHVWd0tqTk96OTEyekVGek1Ra2hCVkpibkdoZ1NZM01UZGR4ZGlrWnprN3E3dGhsS3lQeTBNdnJGRTg3WDcxOUFkMElBeG1SUEFKb2ZLaTFnb2kzUFRHQ0t5QzhhU1ltS0dCbWtSTHd6SFhybFdNcFg4ZTRYMSt6b2tFWGZmaGM0L1BLdXlmOFVaM0dZV3pIVVpoK2tPNkdkZWIwRURsZGVLK01DWHhYSU02bmlIU0F5SFZEaW11RW5xSXU3YWFWQTNwUjNpQ0FzV2paeXFvcERUVFM5MU56UWIyK3h1eElRN1kwazd3dnJxOStmRCsrZTNOKyszQkoxZFhidmYzS0tGL1g2dWFxQUdGeDJQSFg3LzRjcU9rczJ6Ymt6YXQ2cmRvMEpwaFM3WllzVzdCR3RjTlpSdXV5OXAwYXU1UDM1eS9XMzMzODAvT1ZqOWR2bG45V1AzOTU1LzgrUi8rOFkvLzlXKzd1THlYQWJmTTEyaWZRMnd6bjFLSDNpcnBQZ0t4Q1NWakhMYmxybTdQSkhyNzcxVzJjZ0RpNytsc2xPaHlVRUVVVnpEQVFidmNVL2hsVmVrQjdobmpuSDFjY3p2SGZQTDE2cWZWMWRuNTNmbUdVWmV2bjFWSXo1SG96WWZjM3J6ckxlRWc5NVpXTjJoc01uM2RwSzFiRVgrY01TVXhwU1NHbE1pTU1obFJGaFBLaW9pNm5oRDVqWHlqZXhydGk0QWFvVkJEMUdtSU12VlNwVDZLMUMrcnNVaTZuYWlrMW5HYUFJY2lXamxOQ2NaakZ3TzZhdzB4QXIxbm1OdjFJQmFFYlVoRjZ5aG9pdmlia3lqd0thWmlvYWc3eXhNakNsMndMR2hoWThIWDF0MGpHRk15UlRoYlc3Z0lzQ1ROYkVndmkybGwvVHJaVm8wc1N4L0x2SVN3OWxFcCt2cGkxZmRSUlpXZVlaVW5XZUZKVm5jeWxKMFJxazYyb3BNZDNUbDE2RVBaV0ZUbkFXa29SUlpLa1lTaWNsQk1Db3JMUUVNU1VKTDhreVQ5Sk1rK1NaSlBrdHd6TFBYVVo5Q2QxVHJsY0hIb1BHeEF1aG1PZ2JxTFdUS2tSVzlXWFVPdEhEenhISXFFbXNCeWY0WE9zb0QzZ3FscE5xOFV1enNiWDFKb3ArTlJRM1JTUFlvN2JJeDdHblAwTk9sWXZUb1FGajVQWEVPdnJUUkdKRDM1TExPVGcwUTBkUlk1SnQzNk9GTExyRXc1dTg5K0tWTk5vZ0daZCt3Y0Q1VnJlVU1hYVRGcENBV0hVcElrbG1ieTVNM1RoQ3UvemR6SW5wVlR6WkdVTVk4dGQvRTN2OWZsYnBSWnZTSk9qNEN6UlNicFp3K1I3RFlIeXg2MFR6S0dNZWtNNHpicUJGN1l3OW8vRnZiUVc3Q3doOEllamdwN1dQdTlzSWZDSHU1WEx1eWhzSWUrTW9VOVBDTDJFTWtHazhnZW1nUE5kaVFHYVlNMGhMZVhsSTJ0d2dkTXdCdTJuVnNPVVFadVNSdVlEMEJEMUpjNC81UzBVNnQ5SG55c25PR2NYcGpWZGdmVXdobjJ5eGtpUXgvS0ZzN3dhRG5Ecmx2bUpBeGhjNlBZMjVhNWY3TzZXOWl1WUhOQzNMTlFzK2JDUGRNNWw3Mzg5cnNNMzdJblh6dy8vOTcvNGY4RFVFc0RCQlFBQUFBSUFLbGRmMW9rOE52NE9nQUFBRG9BQUFBT0FBQUFjbVZzY3k5ZmNtVnNjeTU0Yld5enNhL0l6VkVvU3kwcXpzelBzMVV5MUROUVVrak5TODVQeWN4THQxVXFMVW5UdFZDeXQrUGxzZ2xLelVrc0Fhb3B6c2dzS05ZSGlnQUFVRXNEQkJRQUFBQUlBS2xkZjFvazhOdjRPZ0FBQURvQUFBQVRBQUFBY21Wc2N5OXdZV2RsTVY5eVpXeHpMbmh0YkxPeHI4ak5VU2hMTFNyT3pNK3pWVExVTTFCU1NNMUx6ay9KekV1M1ZTb3RTZE8xVUxLMzQrV3lDVXJOU1N3QnFpbk95Q3dvMWdlS0FBQlFTd01FRkFBQUFBZ0FxVjEvV3JuVExUTFFBd0FBSFNBQUFBa0FBQUIwYUdWdFpTNTRiV3p0V2MxdTAwQVF2aVB4RHBaN2Jodi9aaTNGVkcxcFVLVVdTaE9WY2tKcmU1MVlkZGFSNDlLV095L0JGY1FUSUNUZUI2bmlMUmp2cnUwa3R0TlVvVCtpOWlYcjhUZXpzOS84T0psMHRpNUhvZlNSeEpNZ29yYXNiTFJraVZBMzhnSTZzT1h6eEY5SDh0YUw1ODg2L1NFWmtRbXNKTGo0bmJULzBwWUIveHFQaUMzdmVURytrTG9oVG1TQktwQzdVUmpGRE40MlpLazN4RjUwWWN0cnF0SmlWMmJpK3V2bjYyOC9wdFdaQ2FiZGM5bVcyNjVMYUtLRHN1K2JtdWQ2cWl4a0JwUDVodHMyckV5bU1Kbm10QlVYWlRLVjQvdzJNbk5jbThrczRpSTl0NGVZREJHelJYS2NLZll3RkVQSlpCcVQ2UWg1dmlGdkx1dTc1cUUyMG1aOUp3NXBtY3FzNzRibHFYNXJ6dmVXWVZuT3JPK09ibGdGanZ1dW01NkszRG5mTWRJTmQ5WjNoM2lxVG1aODcyd1djU3RGY3c5Y2RSTVdUcVVjL1E5S0tZQVE4REhwUnZFSUo5TGI4OEE5TzhTVE0xdGVMeUVadWh1RW9RRDNyOFpndXhlRmdWY0ZMUmlXVGtSVTA2c1VCWDZpd203VjQ0T0FrdHFuT2VJZENRYkRKTjFOcWR3bEIrN2ljWXBpNWJBUWVJU1RoTVJVc0ZrTDNTR0RnRzdIY1hTUlZWMHYrQVRjNlBVcWU5UzduUUtqQUVoYWhuYW13S2svSmo2UXIya1c4aUFwaTd5eFphaDFIaGVrT1JxQmJPOEhOTEZsdFZYdncyYm1SR1VJRndhcHcvTnljUkI1NzVFT0k0K2twRlJueWdKRG5jMnBaSDZBUE9ka1c4aFJQS3VHYk9MN3FvOHlzbEhkSVp0eWFNcmgveWtIdmJZY0hNMDFpWElEMlUwNTNHMDVyQjRoWnJJcGg4WGxVRWt2NHg0MWFjOVU3aXZ0YnhzSnB0cWs5OUxkSHBWNlNYbzRzS01XYjFuRGdsOVVUZDR6bFFkbzk2dUZpTmxzQ21MMWdqQmFHZHNtUVpyVkZBUlhlVXdGc1ZTSW1NMTdLb2lkOER4T2g0SGc0aHZmbjVEa1BYQzB3V1ozTGc3Qll5VWQydkd5VVRMTWFZYlpwb09RMWRQTjdKeXduMHBpQ2xoL2F1N1dQNjNPYmtTVCtmSFduSFBMaE03TVE2ZjRwbVpWNStnZDJidDU1dld3dUVmSkgzUzZpc2lMZVNkUHBvcnhOYVVnRnlQc2ZPYjVpbEFTNDdCaTRKa3I4TW52RSt5b1JxYWdOUjExeGE4WTljbVVUK2tGb0pTNGZYTEo1L1FtMExFZEJnTnF5N3VFUWdKa09mem55OC9mdjc0RGpZRGsrL052S2NCZkh6dTlKQnF6RVdJNXdZdEdVTk85Tzd0REhHTVg5cEwyVDZjeVNJR1ZpTmRhOXZkUEY0K0M4TXFXRDRMZWVkblFFZGdaeEhnOHpBenRVNjhieEpNa3V6bE9peVM3T1NBK1g0dno2ckR4T0kwamYydVZyQi9pR0ZKOUluRTlRQXRyc09xbnA0ZlBuU2hKb2xGVjhyUFhDSS9Md2FReVJ3cUFsQzQ1Nit5YzdMN2dCRXAzc09DbHVRemxQQ2VLSFJ0L0duOGFmNTZzUDlPUFpydVRlSEdrVFY5SWhRVHV4Q3I5cS84dlVFc0RCQlFBQUFBSUFLbGRmMXBNc0dQNm9pMEFBTnN1QUFBT0FBQUFkR2gxYldKdVlXbHNMbXB3WldlbHVuZFFVOUhiN3hzRUMwMTZSNUhlUVhvUlFWRzY5TjZsRXpwQ0lFQWtTdTlJYndJaVJIb25CRUlUUWtDcFF1ZzlRVlI2Z2dLUmV2eWQ5OTczL25QbnpKbHoxbDdmUC9hc1o1NDFuMWw3UDJWbVhTOWNid0JvZFRWMU5BRWtKQ1FBOEw4SGNMME1lUGFmdC8rcjhSOG4vN2MrU0s0L0EranVBTHdBdWFRa1BJQWJkQ1NrZENUWGd3QXVBSURrNW44WkFQNmZRWEtEbE96bXJkdDN5Q2tvL3huQWFRRTNTRWhKYjVDUjNyeEpSdlp2OWZXL2RRQVozVTE2YnFtbnR4aU1uVzd6QkRKS3Y4MG91OE9yM3R6UFpES0Y1NU54ZmhWRlRzSE13c3JHemk4Z0tDUXNJaXNucjZDb3BQenN1WWFtbHJhT3JxbVp1WVdsbGJXTmk2dWJ1NGNuMENzb0dCUVNDZzRMajQ2SmpZdFBTRXpLek1yT3ljM0xMeWo4V0Y0QisxUlpWVjNUMHRvR2IwZDBkQ0lIVUlQb29lRXZYMGVtTVRPemMvTUxpMHRZM09iM3JSOC9mMjN2RUk1Ky96aytPU1grUGZzUEZ3bUE5TC9SLzMrNTZQNXgzU0FqSXlXNy9SOHVraHVoL3pHZ0k3dkpMWFdML3FueGJhZEFCaDdwdDNjWTFUUEttdnZKZVdWTThFek9yNllvbVBsa3NmeUUvNkQ5VDdML1BiQ28veU95L3diNy83aVdBRlNrSlA4T2o1UU9vQWE0dWhMNm1BVDRMM1dqaHE4QnJKQ2IrR2xiVVgvR25SWlVXT1E5YkV0TGEwZGZoellQeGZUS0tpdHRQNUMrM0Q5VndqMEp0MC92NG5KelBrTXh2Wnd5QnUzaXJVVVRqWnBEV3hhdmVINnJGSUh6Zlh4Zk1mT3lxTTI1S0F2K01jdTM0cFZMTTVHemxWckYzU1VadFJIUXRtTCtRbE1FcnN6by9KUC9qc1pNdGRCd1laRFh3OVMvTUlGeXhtWHRQMmVpWEUvbi82UXpiTXVILzRpTnVGLzJ5WEVnYTltT1I1K1NNWU5wUU44M2lGUEJJbytpcnRlM2ZvWFc3dk93NjdlaGphcUZPZzl5elB2cW1aaC84NzBIT1hvb0lOc2V4cWFwb3l1dEw0dlJxU3pYMGhCcDJ6V045WkxqdHNpeDBvU0p0Rld5Wisrb0EzVmxZalpXUE1nMUt0azA0SHdZL2ZMQjNnZFgwOWVBMXZRQlIxcmdHajJ4K3Z3SmhKN29nYXQzbW52TWkxS2pqUlFGTS9TWFBKaTlWNDdJTVRXWWdtZzFBcEU1djlzc1ExcHFsbTExWDRUS0g5eGFMQmYveWV5SW1OOFRybHF5V3QrK0JyUlg3dVZCWFdxOEFqeVJidnQ1Ky9mdzRUc1k0em0vQ3MvNjRDS09CQlUzUG9YdzRyRXFRcitUMzVHOVBvKzBGb1AwTzFXbXk1WnJ3RVpxNzQzTHBraUppNmZFL2hxSUMwSHlMZHcvd2ZUaXNmSkJmT1YycjhoczhHTnZBMklRakJneStuU3ErOGtEWXRrSEwvbXp5SUs2WHcrSlA5WDk0eERYQU1yRDRNTjcyeVdzY3lEUm52QWh6QkM3V2pva2F2THF6bU44c2laZU5SWWYvYm52WHJmcEo3QWF0cUdTSlZGRmtDdjVpZ255aVBnV3g0MWJibXlYdFZsUHZuQnNzRm5ldVMrcUk3dHFhWXZ4azlVWHZhTHpsVUFaOXJYRHY0bGZQQ2FaZFo3bkpRK2JxSndQQTZyTFZBcUpTSmllWlBmQzQyS3RoRHNRN092bTFZbjF0MFYwTTNQdW9FZE1hcXJycFNTazlKMWNsRFBUcU0xK1ZHRlp6WVlVblN0K0RRaFhhMHE5ZjlobVc3U1ZXYSs4MDJabVR3RnQ0YUsrQmdEVEYxR2JYQWx3dFRzUTdzc1BrZVFRTTRKN3NsTlF6YTRxQzlHZllQdTVSSkhBbkFWYnRBZk9LUlRtVm40RXV6ak15b2xTVXVxdE91cTBkbllqMjVQV0tPdE5EUkM1ejNOUEZ2bFBsaTdlWGtiM2JXU0ZHKzV4blQrRDZCSFJHNGRweXBYSjNaU2JqYVE3SlZSVGtYVHJSQVhqNmYwTExvbmF6Y2RxUTNsWGZBZ0NYeWtkZlBUeE0rdDVPWTZJUlJXemwvaklkTzk2Unp1cmRSdFVlVU51YnA1YTQweFZwK0h0TjdVMjk0ZlpiS2xGOHZja3BhczU3L1B1V3VXamFOaW5kSm4yWStQWTYyb3dyNktyTFFLVDdicWJUYUI5YUUzS3l4S21jazV4SGJsSm0rZ3lUVCtZTmw5UDlteVlaY1gyK1ZmTjk2NlZjdndDeGhvQjRmT0RralJFNkg3QXJuSnVCbXk5QWlFRm5BczlnOE5iZDFUVkg1RXp2YWZoa1dranQ4Nlp2cDBwWkgveDF5WDFVNzJOMllNZGkxcURWTmxORnVYV1ZFVmhYVjBwQTFNdmhlekNGUE9ENzlPV3Zpd1VJSkhSelBlQ0poYit1WFRaVzY0TjYyS21JVHJ5cTIyNmU0ZENqVUw0OUNHdU84UUIwVWZqcW1kejR0S25Cak1OWlROK2pkendOTnQ5U3VQTzZlTkxWWTZJUm9Hd3RBeVFXN2hFQTY5bEdsOWJSOWdjbzBib3NWbHdCclAyb3YwOTg2bXBhTjV5d01qSWlMYmJ5NmNXWkZGM0htek1GZTA5MlJINitJYmkvOVdQQzYzNnlmSitRQnNpTGFLclVwUzJlUFpCcW9VMmowZVc5UE9KRjNtMEh6OGlYejdTUFdnZVhOd1dGYldjcWdOMU9mbUdOOGE4SnVnemtKVXcveHBTY0FPaEdrZCsvZnFGSW12NG8ybEVvNklxUzNpd1hDVE85Y1BqNmVqbHJ3UDYyU05vRy82RFBvK1ErMEFMZzBnV2ZXdGpDdmgwQURtZmZ0aklmZ0tsUWNQV0hEd1ZobDlrNlVmODhwUHpKWUcxUnB0MkFrRzF0Z2tTR2Y0WWc2UDZBMTdNUWZDZkRFbnhCaG5acGpOSjlEMTZ3NXNRTllKaFVyZFVwVmNrejN5d3ZlenFBbENjUjRkei95ZUs4WlJCQStpS01GM2VQbWt4ckZwWjd1ZVRYbmtLNUJOKzNCbW9BaTFwNzROTHBodzIwRC9XNzJhcUdONnkweEZkQVVQUmx1bitza0V0R3U0bTg0NnJZcGxsTXJKZFBFbHF4WTcwVGpUZlhNRXZWcEg1S3pYQjFSTlpKd2F2Z3JjVU81Q2dRL2FnV0gzVEdFN0JyNkg4by9ySVJGN0NKQU5FSDM4YTB3eSt5N2tKZE9mOG04dm16aG9lSERDTGphNVZCd1d5UlpnSFhxMlR4eHNXekpyanJ3RldQMkxaTkJ0NDZNcE1wUE4rY2NYQyt4akFJVXRYUTBldldjeG1KRUZkUGVxYlJwa3M4TTYrSXVOY3hXbTlxdklabHlhZFRYRGhDRCttUEdtcXJxNjhnNjVjZkRtdDlJb0JTaGRXWXJud0ovV3F0SHY0QW5LWmZnZ0YrbHdEMHRQekRsOVBya09yTDdjaXpkT1RrTTJFMFYyazBCVEVzaDZNc01KakhMZVJmZ1diZXFCenkvZzZ6WUp5alFvcmh4MU1UZHZ1NjVCTWxLL1BZVkR3Sjh2WWxOSFNlVW1pWmFIa3hhVlg2ZWtWNWhyd3JqWkw5dk5tUUE2M0xXZDFOYTV6Ni83ejhndFY3ZEZUWGNaWm9RYlhNdGFCaHpvMmhVWkplc3Y0dzBFL3VzMGxwUkt1bUYwWDBXbnM2ZHZ5NUZ5QjRvMFNKeW9OTzJWWVNpekVYTXoxYjhDc0E0OGVuUWxjNmVqUzZWdzNENnlHTHlJbWp4MzFEbGY0LzduOG9iYjVjdzhhY2E3bmNRR0I5RVVjUko1ZkdoNktac3oxaXV5c3NlcHJIaHd0NjZUWnJ1ck9HMkxFRHF5ZUlFc2F4UXRSakNHbUF1VjhtVTlGYlRuQytEeFhjYm5UVUJHbDUzTzFhcUYxWUM3RHBtbVEzaTdaN0xIb3JyankyY0dvUVJwdWxtOUdZbjhmVnJqMjlWN3dYemFISFZkdHBpZ2wwd2ZjckNsYzBSK0k4RHA3TDZObGIvbGVwcW40NGtEcVdmUlZiSU9EZm1YQ1p0U1RhUTFmaUY5QlpRa3J6Z3FYUHBhNGtiaTFWSlZKTTl4eGptNjRpNTlueXRvZ2Z1eFZvTEZVTVYrN0ZSemdCN1pvT2hZeXFkNG56TzQ0NGExQzJaeUYyMnVjR1dKVnZlQm13dndLNTFBYWZGclE0RXh6VGdzeVdPUVo2ZGY5V2QydjVxZFlwZUhGYnpGZWx0VWdBNTFYcGhBTVhERkkvNmhrR0Z1NnhMREpjaUVRN2hnRk1jYnZvazU1YmM5QmE4VTR3N3RlaUZiMHJTTC9JSUIzUFZSN3hyZXRVOWJXMXF3bmFzeEJMMHhNWWI1WEE1NkI3RUEraVl5NUwwUGdGcnVabTU0ZHJMbEZCRXJ3d1kzVWNCNWZaRFIzck56TW4rUWtKT1pNRHJSZTJNOEdUN1BvK2xQdnRPaUo4UDROMTBwNG1iRnBac3BlaDBBMjU4VDRIWkk5M09NR1NKU2Z4bkIxLy9FblhmQmlWODJCUmhiMkZyMk8rTFN3dXJZOWJlamoydFRWQ1UveUxoS1VyQnphMm5jUGZadjhVY3B6NHJ2cE84RTNLblliNi9RRTYxNmEyR2JXRlEyZnpCTDZCbVZ6L1B0OE1JcE41RnY1WG5Pd0YrNGgzSDFMSGJZOWhIaWNsZTBpTk9RblNCc1FGNFNTRFFEOTFnMEdvdTZKTkgwb3N6am0rUGhoSjJpcW1nTDBJYk9hS3d5ejFhWFR0dUt2YThnS3p2VDhrV0N6SFpoNy81a09BMUtIUTE4MjEydEs3U1FEVmZmbDNKVWs1MGJkZUVLQmZWOXFIOFBWekRyZWFIMEJOZWhJSjJlNGxOVi9kanBvU081QWpMTk5aYkVobGxXTTQ1SXYvVkhzYytWUVg3bTgyUDNnZWt2RE5IUmJyV3g3cXQrKzI5eDNETHpmZ3hubVJxV2NZcnA4RGZDRTRodGxIZitlemFvZFhsWmVBN2d0Zi9malNybWcvVnB5VU1iZE04ZTBTQWFJYXp2KzlBUzlXbGRJRTZYbVhrb0RQa2MxTGRpc3I0N3lOK1RVRUpQN0hYamlyVnZ0OVF5bmx2Vm4zT2JnaWhMN0w5T3RkUTZXSGdsMFhpVnRwSk0zM3hlcFc2ZlJrdHU0YUdlVEUyUG1hVk5zbFMwaDNUV2tzK2o2MkxMRUdHQjFSa1MyQ2NabTc0NHd1bEJ3empEcEpwbFhEem5tQndyZU45bnd5SnV0anNKUjJiV3k0WUNtdVJwUmFhSUxOVWF3ZmRWT0MzQ0tuREp0WGEwbVkzYU5ndmxRYlVvWWNDWTdETG9vYzlKRkJKNi9XbHFBb3RROHJ4NDJFMEpqM1dkVVpEWnB5Q0VheVFNMitha3FPaUUrN3ZQbDA4R1hRZWlRM1B2MHN4c3R0LzRlai9veUdDT2tuaXlWRkhnckxGcjNsZFhmUnQ4WG0vNVRMRDlzcHFmLzZxZEJTMHZiakp4UXZVWWJBaUdWNWNJL21lVWlZMk5MV2RUaGF2VXhqa1k4aUYwQS8rWHdvdm5pd1dWSnBGTGs2Rmw2SXVUMXVYVGtKTFN0OFkycUlIalJCNktFUytRNnNaaHl3ZytXM01GMGp4dHd2SDRvR0NYM2FObmU1SERRaEhMVlFCNytjQzNoWTJmbStWaVNxTlUxQU1hMTJQcUVtSTViZjh0MUY2SkZxRFRvd2VlaDYvVTBTdndaZ1NaV3c1OUcvVlhZRzhwOHl4M1dQYkV1V1RxeklIc0thbEhMT2RuUHZwcWxOWTcyaTJpWFQyS1VUcjdva3RmM3BYcHBOcndJTnczRXNYWExFaE5CWXFyNlVkaTlySVRtaGRQczE0WTNiVjZocDBlYTg4WFlyU0RCVGJPaWxtTmxrd29XN2V5eFZzYkZGanQvM0Vva25MclZCekVqbSs4OEZLa2NIS1ByODUxbGZDYUZCckNSZmZzRVdTdzdrOVFDeElENzNFN1dhNEF4d1BTN3d3aFQ3ZE1KS2J0U2JVOEh3ZVo1a2tTbWVuOWp2Y2NWZGF6dlZIOC9lMEQ1bytZbmRYWnFQMW4rU2Vwd1JlT043cmh6clJsWDIwUmRyL2E3ZVJhbm5pZFlDY1pSdmlNZEdWMTYyMDUzbWR1V0dUOEt5aTNndWJmVWIvWWhnS0dqMWNDVHZDODNrdlBORnpXMWRXNlptSkVkcWVzMnZDblJCcngzNzMxeWR1T1MwZmpKemYrSWFYSjM2WStOckRIUDgvbncxT1U3ZTNYbFZEYWFZaXdSK3plamJuR2JtN0VKWnRFTkFlaDFXSEpXd1ZubVNILzVRL3ZNaWNmOVMrSks5cERra09qSjN6SU15ME1EUEJZc09uN2Qzd01GQzk3ZXQ2SkdQR1krUkxlZktOZVBwNDRKaUQ2SzBPRlhUbW5wcDBiYW96c3VNMDM1ZWozcGF4VHlwSjlNeFpGWVpSck00dVBnMWJ2eWlGZGVBUXU4R3NxdkMzMVZmK2dsZUVROUZ4VGpiMi8zWEZLaSs5eWY0eUQvckx2Sk9USWdHWWRBZlRtd0NTR1dsbWtFVEFzaE85UFJOc3Iyek15RFgyNWRBaUdmczc0NDNlVnpsQmMvZkpEbU83Y0RkR1M4NGxMSU9aRk1SR3E4Unh4cHVyYTFFSml6NzdXU0xHaFV6ZGNYTkl6OS9BcCtMcldsQm5IUElKQ3Y3M1EwbnQxcXZBWkVlVUdQVkwwUFZmalJuSExDUWxvSkxZSUNNMllXL25tZFNncHVqTGs4KzRpUE92WTlOSTJlallCMEt5UzN5aVNkOXkrOXFuZThlZy9NNUxIRjc5cHI3NS9ZMW4ydWV1NzA0Y1ozcEhia3lJTzhRWHJiSng3ZEJNMW1JTDEwR01Zd2dMQTgyRWh4TWE2Q3JQTWk3M0h5U2VvbkhiVDRsMjVqWWM1WnZueEZ2b3Y4dGI1N21UdUwreVBHTVc1S0l3OWplTGFVdmxZTlNTWDVtV1FYNlVvbDZiY3Y2UWdzTjVjUytuQmFnLzZVSzVRMEFHdFBUVnNtVEFPSWY1Yk5kVTZ5WGs2ck00bnlrbWNDNSsydDllM1BhSmV4VytOcWJtZFhuTzJ1QzZkRkFKcC9iQTI5b1VicnBjcnpiWHlpOWpKTDdqTG4rNUw5SEF6N1Y3QUl0ZFF6bTIyQk83a0dxR2QrYjl1dnJQKzlza0RDMTlvV2FxRWdKVHZ4NWNuZmN0dlpYcmJKMTBIVnhLNGgxWHVkN0ZXWUQrRGowWDJLTTZHaGdwdmJpZlhMcHJNWnJvSDhYMjl3YjlWb0hvMnhPUWFiakgrQ2FPRWRpbXVHc1ZBYUl1eHE5VFdvY29jOXRqSCtRR1VVUE5ITW1mdk9mc2pVQ05IVVVidzJRQmZrNGFHMjVOSUdCbkVrV083VEpmYXNtRVA0WDlSU3hzSnlkZE1Fa2wvbEt1d2N5RFFLc2h2VWVabWZaR1p2c3RVMEZIcm5Qc3kwUzE0TnZwS1VyTmtjVkx3d054RCtqTVBQYnQ3UkVyYUdVU1RmWmpHcFFlbm0wajlNS2hmNWxudGZqajlVR2Y1Z3hXdmt0M2t2K21QdjY2dkYzcVBmMXdEeVcxMC9yZ0ZCWTBVZUZ4SCsxd0RyUzFqWGxacmExRFZnRmpyY2QrWjROdmxIV2EzZHY3djdHakR3dE9GdjM4cHZnY1Zyd1AxL0dXRU9DdlQ3VjRkTi9vRWVPeElPci9LdVdpL3ZkalBzcDZGd1dzblhBQ3hiRno2bmVwWjcybVZXN2xHaW4wZnUwc0hHaXMzMnJrK3JkZm15TXNyNzUrc2V2b2phYjNOTkZRS2FaRlVXZnpHNDBQM0hsYi8wUERiRmVVaUNQaEIxN2EyODc3Tm1PVXpMWGdQWWlJVm5BaTBJZUN0K3JkU3Bkb2ZVdUNWTVVseWd1SUc3a0R6Z2hGOGNUc2R1T1FqRm01N1RKSzBwRS9Ydzh6cEVjaHlIN1hvYXUrRXcxODBWejl6dzB6UzVkZElGNEpMNHovanU1MnNQa0hNcVR0aU9DNDE2b3ZyUXZmYlFYT1J2OEt1emlWR1Q1bS9ISFBrenZtOGhsRmZrKzloOXgwMnRmbnNHSE11K0RtNjV5NUVGREIxZUU1NytJeTUvYm8zeFVKWEJ6OFcrWmxwTHhyMTJ0SnNCRlJWZEdtQk1aeXRuWkF2RzRTVzVwM05udWw2T1hzWHVtV3VIRytDc0pPOE5YdjdNSHlxU2llanBzYXFYdFZnWnp0K2tiMkF4TUVVRHhjTEZWSnVjWXJBNWFoNW1ya1VlVnk3MmZOUEErUHVyb0JLdTdSWklKWGxpM29YdzFEaitEMzkwZFVJc1JNRFJrY21reDJwQ0lrZU1YL0dwU2Jhb3lYdEpoeDV0azVnSzJMZ2I2K3hWYWpWYmpsa3JiYzJIVmhsYUpqT3FUSjBOZ0JJZi9yWkFiM2p5b0hnb29MT0pZTkFhNFMvczRxdGkydHF2b241TDlFSGhQWWZncjkyT3JTMWxPU2EwOHpjME15SkhYSFBQY0hoWlVyTjVPYXF1dW9DeGhtZGxiN0pEVEtFaDVyMlltRXdtVFdxLzNwZjUyaERZT1JJa1BGZEowZlp2MWd6SUNjOVVDazBVNndZbFpRdVNvenNtR0pKTlVqNnV1REVYK3NyOGdMR3BtOFRnTm9VUWJKbzZROGJaOXU5ZGl3dUJud3FCc3JNRjliakhOdXRHY3cwSHZqQ0J0V1hEa25HM3hQcXBTbWt0OGM0bEFiVytSRmpuRW80L2JMd3F6SG1COXpmdm4zVksyNTdHK0Q5ZktsaGRTUFhUOG0wTFhEdWVhRlhwV0NyOWZCdzJIbkRHRWl2UjZLWURvZ3pGL01uL1lSdUQrZTQ3cjJCU0I2Uy9MRXVxZUh0SE14VEkvUGlUdGNVMEt6MTI5YkVkNEJiZ015ZEFtV1RiNHNISEpDSEFQNUdpdXJWQTRoUFZkWGFIR1E2VWc5TXZTZndBYVRRU1AwUlRXNGQ1bm5FVmNudXVyWm5uN1V2WnJTalhKT1RQMjFhQjc4NGI0OVVTdW1VNDBMNVFuQ1AxTHJzc3NoamQwZW10YzV3cThXTlEvL3ZmakZZTnozbnVGTHBSOG56Tlo5cDF5M25aQkkyTWxqa1E2MVlRRmNzWVNCUm83UjRjMXY1VllMeFpVY005cHhKaHpaZmt3dVltT0pLa3crL1FwVTJBWno1cER4OFpkd3Z6dXRuZDRKd3hOZWJZeFQvN1RJOXp4TktueWlocW8yVXpORGVIWEpjaEJiY3ZwQ3VkM0JLU2JRTmMvTFUzUGZYTEtRbGxQT1RVektyeTR2RW5MaWIxZHZZZVZlQ3prdFR3VnpBTFRuemcrN0F5SmExQytwVHlDUFNuTERXVlArc0xSYmlKZklyTHhvMlRxbytiRTFxei9oQjdzWHdqSmhjZUd1cUJYbVBTSUhXOWFuZmZzVTNXdEo4bjk0ajFWWG8rclR2WEFJcTJEcnJKSmY1cHYyNGpETEozZFpwVlFrVXg0OHNYVWxhc3pqNDNmd0wvRS8xU21CcStnT2g5RmVYNFZ4QjZEZmdDLzJsekRSaXkrdERKSEVuMWJmL0NKVUNnWkphN2RERGtQbE9lUlc5TG9ldHNIZVJoNFhqbjFYckhOL3JwUGU5TTd0YldxQ3VGcWVEZEhsUEw2VzVMRDJ4NmVUckRUNGFzZ0dBM09UYWRJK3hNWVFwdm1HR09mR2FLeTdpd3pWZXRRa2NLNzc4NFI0MURjcUJSTEhzSDVJZWltNktHK3FkUVJVMlRhZ3NSeHA3R2xsVC9OYlBBeWpzMU5mN0ZtR2k3ZlRWVC9GcjZOZURPYVh3d05lbCtrT00xd09rWDBpSDk1UHh0ZThUNjNpaXJXTys4OG1HV3o3eXFWdkdETldLb1V3K3lWT1R5UXkvampocHJMNWNPOXJHZ0ZXSUt6Z3A2cldZTnp6MzJVSDY5a211OCtzUUhmcXRkeHlOdGRaclF3S3k5ZjZCcmIydWJSVXJWZ2dQZlBzbkZLNlRJa1Y4bzFEK0RicVN6TDQ2RHZFT3h4VzZSTS91aFRyTDRkVnVydFVYZVJEK3h0VFZINVZFaitEUmNQV01VZEt0VXZpVHF1Q2Y1aWtHTkd2cE43eHJBZDNnTitNdmN6YTVZT0NQRlNERDdudU1GTXZmOGlwYWJnSTJITXRkaEltckRyUzZIRmJCajVTcllQWDlLZDlhd21hK0JmMzFhYW9oZW9OM3A2bU1GSFdPak9CNG1KdkFFYlVxWVY0U1dBTzc5eWlIZk5lRFJ5OHUwU0xHbm5yNzZqWjhMVnN1N05MdExvQnlQRjgvTkNDOGEySUpsbzVURXlkUTVuakYxT3owSU0zR1Nlald6QzEyb3hPbGZkWld0ZWlFUktFbnE3VG1XUUwyd3dJMXRpS0ZBeFZROWJxWHRtNjJYc240ZHZjUHpEOE9lNjM1dFNRK2FENmlldXB5eEthUkJoUDJwRUN6czNRRlB5ZnhsZjQvN1JqQStSTkhuWlZxN1JyaHBiNll5RmE4dWlBaUpEUUwwd1ZwSjF3QmdqK0NUYWJpdmhkcmRIWXN6VTYxckFDTWk4VmdEdW1ldnptYy9YOWpiWEduTjE4dU5DZTZ5Q3ZXU3QvaG1aYjlqc3hYem9nbFZ1ZEtoVFFSbm9WTm9LRFRqVDliYzlDZ3RXZGdQS2VQTDNneTVOSnVibWFUQU9PWHY1Z3FZYlUvQWJSUjFtUUpwSytPcTA5RXY4WXlmQ09BNmZvclNYTGYxNTRjME1rSWpNS291dWNhWXo2OGRHZ1RBNzNmU2FNZ05paW5lMWZUMENxUElGWWVrS25aeDlwelB2ZXZreERSNUtuSkVRRFhETzhxaWFCVWFRdml3VFM5QklWNUZTeTYxTCtHQ0s3Qzh2M2F5WW1uSGNkRzBPRUluM3I1Sm16dmZ3ZEQzMy9HQ2ZFKytVSy8rVVN3a3R6aDQxT2tmWEMvNjdWL3VsTUhQWDVMMUhSbGNBNjRCR2Q2bFltT2U3aDBpVm51UFZmUlp6WExDVGN0U1VMTUR6bmhpaWdSUEF3TkwzS0RUcnFaMHJKMjhTS3dYUStCUG1KSXBTTWk4WGoxNFovTFVaaWFIdmZWVHJST0JRdnpWL0lDenNIUFRzUXNmakcyNlVkTzBVckVERGdJcDZ2N1pHV0p5VXRUYWFtU0xuT2lWbXIwSXhOSFFiN09vM3V4cm1qMW9iQ2lMSDB4dmdJMjk4akxWQ2VVMTlQZHdDL1BEV0gyVnNiSFd6VlBWVzdKZGJzdE4rUEZjWmN5eFZYQ1FWWE9tbmFqSmF3eEk0NGN5YURIcStmVm44S1RkNDVGTGt6Yy9LdUcvSVpDOHRYREhna3NYb2pWOXhRQ3h3MXQwNFE5eDkxckF5ZjFyL0hGejFCNWE3Z1RtZkwvTVlhTzJXWitTeDFxYXJ4K1p0M1MwemRTSkhmbzIxRW5XKzczc1FDUnAvekNCL3lVL2Q3c0c5UHRkOEo1TFFYUUlsYWpTMkZJQVhETGRKblRBTlYyUFdMQnAxZTFkUzJUb1grTWtXSjY0NTlWOHhWSUxta3hGTWtOZXRNNkFxTzlPV21McUlOcHl3QXRwMmNjaEhsTjhjZFoxaDN6UitPN2RYMXRZSnB1TzkvUDNPSGZpZUIrT0IxRzU4OUp3K2tSV1VuVDhIZXJCSHhXcmFJUzMxRm8waU55TnRaRkhtY0RValFZdGMzUzBxRSt0L0JrVWtkbkNUazVpWkZWT1RmbGVqRjVJNlpNak02VVBteVowd2RzREQyT0VkT1c0alpHdHhkb2pPZnk2OUxYbkRQajR6d3A5ZHlHOGw3RlZqc3VPYXl0ZWlLVzJmNkhIT3MrdzFSc2RKZVZXZWZsQmJOK2IzbGJzYlVXYWdQUzQ1TmNVbWZCVUNNMDVFN1QvZVM5WjVMSXFTZDVneWEyZXJpbUlFemFWb1Y5QmpiR2JPc2dGeDdGd1FZNHpaTjFtQ1U4aVJtTFFMSkVjMy9hNnJmM2RRSis4VGlqcnR1ZmtvNElxQy96YUx1V3RjNmRVTWVub0s4NmNBWWxQYi9NMzJNUVBjSTdvTGNSengrcVhvaWRwSEY5Ykd1NS9lZlUrblRlbWVrdkpnaUx0TmduNVhIWEMrd0FpK0VpckJBN1VoZW5tNmM4RWhmNThaWkdrSzdvcFF4VWlLRFBzM0VybE9rT3dRbUlhSFFKamdPaVpvcTZ0R1BvVTV6WWQvaFpMMzlYZTNLUTBZZWNTMlVKeWwwTGhXOTl6QmExNVFSUFNhVEcxVkZIUzVHeE0vQkVlck1ZYWpJQi9Jc21vKzlVZXZ0cTQySkFkcCs2d2hnWDg5djMrNElaUmFYY2FnSDV3WFN5SjVLK3I5bmREbVE2OFI0TFlLZHF6UGUva1FGRGpDM3lsVmpIVmZzQ2hpdGJBZ3BVZ1JzL0dzM3hlcldtck9xd0JnUHpFclZONVI2T1UvK1ExQzhidlA1Z0c2Ulh0dnhyWm1hTXNWaDZSVTBBZ2pIdmdPNk4zRVBBNHNJVXRUZXY2c3MxWFVlQzhSV0ZNU0doN0g4QUtZcHUwYTFHeU9aRExYcVAzcWRaMkFZZ0V0N2Q5Ry9QMlZzbEZzRk9uMWRlczd2UXlZRDdtTG9rKzRpTGZScWJCZkowejVUK0NPUExGTi9GNzE0QW15M2FMd3B6aXRlSXEyMmRoVGxEdlFMY0lqeUQyY1g4UUVNVFFIK1NyWWtDaFI0WC9RdERqaUdwSUcva2NwUUg1czk1aXVIZXlaM1doYW1Sd2l3V3RLcWV4QVhoWWpaTXovdno5RGJtU1M2YU9hc21OTUR0dWE1YzV0U1hEWEZsWWRIQ21FZkJjZThaY2tQTDNyL293Z2NhUEVWZEJ3NnhRUm04WDZUQWkxRGFLOTIwNTU0dmZLUXJNZFV0eTN2TTlrbFdUTjIzRisxMXlGTC9CcmNkSEdIL3VLNGtMbzVlNDZINUJHU0ZTR3ozdXU0TWxxdCs2SGF1SnVkNnBqZ1lZZ2M2V0tZbjZZTGU4dlpQd05KaFgvT0RISUp5NHlkeklDUFV6NDF3cVlLRStMRDVHTnVNeXEwSmxLVzhWcVZsVTYzMm1XbEMvSFM1WHNlU0hnS0dydCtkdmZvalM4UUhsTy9XMWRoeDVkS2Q1dXFhdFdWMGsvRWpsZTJzMUxPditKTEJRelRWOWNWdmJDVTkwcGRXRW1HKzZzOTFXcVFXL3E2VXgraHlsK0NEcDdQWUxqRSticjRMaHRPd29xQTBUWE11aHIyQUkxd3pWOHhabDVZVzNJVFJ6U2pTdFhpWXB6bGFFdm1Ka2NYZldzZHAyTTZuVWNQdER5S2dwT3BrZUZBbU0yUnpwdE9PbG1DM01rL2JkeVNsSjNQWWhjbERqNEZTUnZtcTBnUmZjU2FOZTB4K093amtmaWIzMnNXQkdWaHZqbUVWNlJZVyticytVaVpoOHFsN0tzZW4rMWxWb053R1Z2bmphbFR4UXFCTTllSGFuY05rKzJnU1RPMng0Sk5pRlJIU0R4UnNLcU1MZjg5RDUrTy9YTzJWUE1xQlBPbVpWaGg5aGNLbU9xSkJDMzc0bFdiWGJYdFF1Mk9SVWJ3dkVkQ3k4TnljQzEzbmhKQmwvZU95RWUvMzZPRlYvSHk3YWpIMHRhVGg5c0NkK2YySk9BUGx3dTUydVp1blpXUm51R2tBQzFock9QUW5wRlp0eW1zVTE1VnJYamE0NDJPajc4aEVTS284YWZDUjgvY3dGTkF6bEpXVUhEeG5wVzlnZXhHTGVYQVBpWGhGbC9yV3kvbGQycWlMWGdLMHRxQlN4L0hPa0NDRXlOT0dxSHgyZ3I4cFNIUVhMbTd4ZDRCNjJacHMyM3ZKM0t0Ykh6N0pVU3hLN044UzZod3hyYzBvcWYrcmljbWVxZkM5SDJRUzlhZS80eXk1YWFxUDdQaW5WYngrSklGTWxsSE5sQ3NxbGFVR3NsZVV5THpsVnUwNytrV0NKQXB2aFR2NkNVWXpaamlHMUJaUElrWExicmhiTlU2MGZqYkdoNzM3NVZ3RmZnWjFmeTJPRzdxc1I5T09qUUtJTFBPYTlVM2MvekpYUXc1SElQR1B2QmJqVUoxc054YVFqT3FhZWsvTGd6T3hDYTZmNDdXZ3NsTzRkNnZ6R0Z6KzkyQzhkOEpITE1sUzgzUTdaYlFTcFcrZURHUFZuaVRUak51R0NuOWRqSXpsbnhlRDF2QU1CeXpzMm9BRjdhenY5R3U4ODNOcVBoMnRtMjdmS3FsZHQyWnpkZi9PRXhLYVlpZ1VOV1hoK0RENU91cVJCaVNVbmRmanpEcnFwNk1WalgxQ3pzNTRkdjFKQnhBaW0xZVp1ZFZEWm5xM3gzaVRmYk5scnFQQTBHZk4yVVd2OXBmTFlhOEd1MXdxaUt2cHdUSXJ4WjFJMUxwQlpVblFJRjNCOHRLY0pTcTFxeWhiYUpDenVvTVJDSHRIRlYzS3FTSm4zMWpyMENEdUxHbFVhZ0pGTndVRHpRV1NPa0ZOQUc0eGQ2cUw2RXQ0SGhGSkJTUEJEdGZpZjV2R0R6S1dNVnp4RVNqUnd3MU9GeVo5cHFMYmNZWmQyL2RmVlBRTFR4QWZrYkFiR0NVRWc4NzFWcXZyK0ZObnRQSENrNTgxV21YUUx1cFhjLzY4bVA5Ym53TjVHWHdOdUxvQWo3S1RBaDg4SjFLWHgvQzNzVjlVVmkvWjJGOEw0eWpjMm0rYnpvRHNOL3VXWWZZZzl6RzR5MU1NZldLWGxVVzVuYldVRDcvNGt5cUcyTjNxU2Y1a1FTWFUxeXo0Y0I5SGJYQzVsQjBlZ1ZSbGJmR1ZlRUNUZnl2V29hYytXdm1CcDhiS1lZM0ZjWmhkTThPR0xHN3FLNk9vU0xtdU9PaUp2OU5OR3Vubk9xYjNQdXlJWHhrdkpKa0JVU3RtZ3dPL2Z4TGM2U3FpcEkzbkFqNE1UL3YwMjdiM0l3bnV5RUFWbTQ5R2dDRGVQc0VDZUo0MXlzekQ0WUN3c1N0Qnc5K3IrU0dTS1VpbVZxK1B1ak9JRXhGaG41bXJSS254aHhJcjFLMDVVMzVDVXMxY2Faa0tSL1RBcHhmdlZESEQrQkdQU2tyZXh1Ry9JaWkxeDU5bzV4eDVuS0JpZUt4VEs4aWNGbkpqOTNVd0Nkd3FyVjhKQm5EQjlBK2FrRko3T3p2Sy9yZGNBTW0yOGIxODB4UFRjaE9oZzlweXdudHB0N0w5cGEzZ1REZE1EbHY4cXBibDRoSVBTanJvcHpUYndZY2lVY1R0UU9talRzVCsxYW9IdjNWSTNENCtJaXAzd3ozMHpEL0EvLzFBcXhJTTZ5Z1NnZDFGYmRYR1dFVG9JKzdCSVlBNHUvV3RQaHhHWmF6OVhnYitVMWNtN1JwSERSdmJMZk9qTDlhajFGbWdpUkFOM0dGOVltbjY4VGd0T2YrWkl2ZUlJWHJhZmxydlpQRlY0aFRGRnRqVzE0YThCOFJBWnQ2TGwxVWNHaFJGRjU5N25WYkhaZ2RhR1FLclQ1dFhYMVk1RmdVTWNxQXN1V2dzVTJPMnk4YXJhQlBWeU0rWnErUlY0T0NtWVZ5d292UzI3Tm9MYzJVMUIzeUtycXFqUWNGSEVZem1ncnVPanRSeGJZTlJuc2YyNVFlVmFDZUEzSzZpM1pLMndZaFVHWkM0cWpBdzA4czVwcTV3QU84VFgyWG1HY2dIZmpBdmsvaFp4dE5FZW1YN0NsL21VN2JQVVlmSEwxSHQrWkVabzNvTTNlNDJCL3dxek5LV1BMd202aVh4KzNiVkRPMnhzaGdFalQrOFBkVWVqNS9BQ1BTSHRCRjdaTTd1c2xhbzRoU05ZbWtMeEovM3BBWjRRS3hNZFFRdHBMbWtqbmc0UEtiMTFva1lGOU81Mm5McGVtS21RK0x5ejNVUUd6WWRVSThuekI4R043MVJUZnYzNnI2c2lwaWRaQk1Fa0NOdTVDZ1JFS0gxN3pGRXNPaFJKVFh4SzRFS3ZNZlMxWWY3c1c0QlZ0TERwZDd6T0RsSlRaU3lhWm1VdjFaVkFsSlJnd2RhT3BnNldoenA4eGdrL3dGdlBsM1hhM2hmcVY5WGF0N1hialdzZXVvWGtuQUs5WkJ1bWZmbVc5THNXSFd0Yi9FWkRYZGRkMStMZmUzTEJMYVBsNmlNZlVTdXIwWU5qNGJaY1NZV3hqZkZ0OWh4Nm5mOXFmTjllMnBXVlJXTDBGWDBqelhBOWRFQURlNTdxZnJMMitCRktQcnozZlY1NEw2d0tlSUtnOVVRd3dELytqZUZDeUdjRllybG9pYTFhZU5ocDhrZE1MNDBubEprL0huV1dFN3RWR2Rzb2wwNjdHOG5WaGJkTWhOL1pTSzN6bUhLWjVpTXc3Snd5ZThuUjNMWGVMZXhtQm5wVWZqNHRuVlRiWTlrd1RGK1R1d1pFZll4Y2NxU0drSjQvOWVxalZCVUdQNFY2eWhMbWgwYi9mVGsyWElPcGtqaGxUMGN1RlVGc2p4TTNVUTNYbzg1RlNxU0QyRmF2UDhQNWlnZVQvN2hQUCszVG9NS04zWUNvVmExWlJrUDcxVlJZQ09WRHBhMTVGNHp6cG5qL3dVTVdDSDB6VVFQdnVhdkdkSFZ2Vi9ubThDQjFCSzREZ1ZjYjN2YUg4TE1rZGp0VkxZTExzWGU3L0VwWUNMZmVWb0hUQjc3cDQ4Z2w0ZWNSdTE4bVlOaDdBZytOem5LRWxxeTg0TjlyUitDQ2x0SmpObDZ3Y0F6YXVQYXJ4ZDNnY3ZVNlQ2enpRZFBWaUV4RjJTTmR0Y2NwbzRwOWRQNXVnd3MrTE9jTTVkWllJbFFveXlvKzcyVUFVY1djUHlHT1cyTllwaXg1MkNMK29oZVduTWJldlRPUUJWSnI3Q085aUV3ZS9CYzZZN0ZkSEJ4UWhnWGliWFA4VlJGWFd0dGptNkZUbENwdm5qMitvUWpuWGFTdi9Qc0ZvclB0SEJwZitMY09ibXRlc0Naa2E5aWROK285RjBYelFvMjIwdTdnRzc5OVJkejRiZ3B0aWROdFpTaVoxdmtBRGJjcXRHc2NLcktPMStXaWhZRHd3M3Y3NVJCalBFMktpbVlrcXpjVTdqSG9HTHQwK3BrWCswWEY1dlNzcFBoY3lnNmk1NThZajdOb1FNWW4vZW1obUg1TnFqTjE3SC9MODhRbXBQRGt4S2E5ekw5aFljZG05cmZDN216NnZ0N21vMmtXazVsdXJ2THVhS013WFBjM0ZiZHc4Wjl4a2p4emJHdVREamxiRVF0ZkVabXVDSFQzMDF3emtlZGFtTkVXSDROL0RmRkx6eW9zZnFlWWNtWndidERzL2ZaVXZNcEs3VVN2UkVVTmxQbFZ6VkpRRmRiQVpHdkxrVzdJUVNLZ01lNXZDUXZmcHRna2k2bjgyR2JLZU1DeDBGYStqd1M5VXFTZ0hCclQ3N1RHdzJVOFVpYkd4RS9GRWF0Y3NqcU5HbVpMam5tTXJGYWIvazJnQUUzczN6QmYwdlpaNitnbi8wRWJWSWwvRHUxK2NNVHc4N3g3V21GUXlXemY5NVlHYjhneng0ZTh6dVJjMFpYUlIrV2lpRk9qT0VVeTlvdEp4NlVzSFBWRVdlVUM4R1NOaThCM0ZydnpaTTdHTHhXWElPSG5XdXdDVHhKOUJzS1J3MHFPc0h6ZWJzK2NONzMraG1Wd1VseHFRbThBVzZROFprQ1ZMbjFpcHlGN3cyT3B6bGw4aTVtUUx6bk9rWkdlczhZdEh3Q3RWSTBzdVJGTS8wTDVibldIa0w3TzFXR0dYb0cxWXUyNE5Sem83YjQzYWZoR3hSaHJTSi9yUjNSb2wwWitGWXlLVTdaNkwxcW1yOGZGK1FLL0UrczVVNnZaMVU2UGdLY3FwNW4xaGU3emNnRXB2eVArMXpSVGwzMTlYdU1LQTF6NHVndTVNTHdvdW8vV0VyVk8zemJKdk11OEpvRG5QNTdzbjZSZldnWkxva1B5Vkc5M0VQd1RmWU9obE43M3hUb3hLdXFRWitVTG51TzQ2UExWWDFELzJUL0h1ZjArbFpjUDU3djUvWjNLZDlsaDVkNW42TXU0dk9wMUcyQ3ovZUNwY3M0TU03MXNDRzFPVSs0ejhXdEFGdE03Y3M0MGJJYThJa1hPWCtQTmN6VWFpTldjUUNrdUpGVyt1Z1hIa2QrMjZqSlV5c3FGUWpwVWlmSGd6M2VRb2RFK0toSCsyR0l1NjNqTndtMHVDMHd3cGErSlZlKzM5RUR4OGU4dGVuL3ptSWdvYkdQczRpZlRPQUo5R0s3c1BiWTU2L016d2Mvbm5pTU45ODJxS3hQUjg0MHhBOGFWYk9ZbTJhcHc5bmJqN0k5bGZEL1BEaHhSVi93L3JMdzZHMk4zNDZDSVYzWG1RcDJCbXJ4c1ZEZktFc3NUWU5ZUm5PMU1VcityaGZSeUdUNVZDMVVxcWZjb042VnNScHdvRWJ1d2Z5TVZpVmZuMk1HKzIyMnZLWWV2V1BBL2VqWWJvKzl6SVByd3BVbVI5M2VWUWJIZlM5aGJNYkpXRFNEOVcvdjF3YnYvUWhXTFljVVNVRDR2citzNEJwRkU1eVhSWjBJektOei9NcGo4NlJQMDI1NEFNeUVMNTBVTWthSWhaWEFEc0dOQVNuVkZjeUYxV1JSNS80S1RpR0JCKzkvWmRaQ2VCeTBEQy9aOVFmWG1waG9ydUNQRlRWdGY2V0c5T2I4UGlmNEh6S3lnZXhaYmZOWTJsRlVlQ0VuRzBtNGJ3Vmp1MldCN1VkTVpQc0xkQW1nTlVGNGhQSzRvS0pTMW83bXp0NlU5OTdkaEovMUNSWnllQjZXMzhralM0SExObHpjZnpFdm9DV29ESlNwanYrMFFBMWNQY0d2Y0tEZXpoeDE3bzNSb2E3T0g1Z0VMN3dkQVpTb0NERXl4UVFQT0Q3TnJ2cFhPV3NwNlJiQWNLSCtMK1VrdFk5ZUh2b050Nmh4T0N2Ty91N1c0SnVHNE9PT0dXc3lWdlBldkt4ekIvM2xJNUxRUVlFdTFJWTRvNWtTWlBUem1WajR1di9PdGtoSzFhZ0lreGlxSzNYMHJKTVRhcE5CQUVVc3hacXNNSlRHZnluOFB1S2Z6MmFtME1GTG13bzl3RlkyTG9PU2kycm1OYXRjdnM3VmJzWWJIWlZSL0ZmK09PTXYyZmFSZnZXMHl6dXJKamRDSWxSK1NaMU1DM2xXdFY3MkZXZWowTmJSejRVRiswZjlPaHZ4U2xkYWcvOG5hbmlmUmpqUE9hc3BBWFlockRJRXVYZTdiRktqODE1dXdTQ2FyTUdFZDQ4OU80MzVrYVdOVU9IQlFhdkRTNFdBNlUyOXIxUU1NYUhsYlJRdW00VnNEWko2KzAraTNydHVNNk8yTU0vVjE4NFQ1WXEvSzhSNm9GNGVETHphbHd5d29KWWFkV254VTJUYTNYWGFOdXQwS1ptcTFiaXRiNmI2cnRhVzdNNE9hUFRuZU5zNFI0d3dUY2ZZeVNkWFd1YUw3dHpjVEJ0c2RUNjdKdWhkQ3lsV0FtKzZmNzlmdHViMkg5OHNtR0ZlbndFUUNVR3R5MjBjRE1DdmxiZjJuK3FiRmZZN2R3dWRQTHN5UkJLMTRjWkFrZmZLbDZxNzl0RzlqWFpFbWZyOEoyZHJSRzhXUnJ6cmxXejRjU0pMTEVteGRCc3FVNTU3bmUza0prMHlYWStQTnR2VTBaTXdZRm0wZGxXMnRBTkx6amh6VSt2cTNQVy9SSE84a0pQSk9LRFFjL3BDL0Jwek1FZEpqOS84MDBoS0RISWs2dUI2LzBVSG1Udndaa1FFWGt1L1MzZzZQdW5wczN3aWlvYmRlbkhTWDQ4dlM5NVpGUmh2N1p0amZJV1BRK1E1VkwyMFZxSzZGQUlrcytHVmM1U0ROM1oxZWVvSmhTcHNPWE44VTFkSXoyMU1UTTNOWTV5UG5mUWZFZWhmR25JR3pseGhCRFlaTHI5aXRLazZEOUdnbEc4dkpReFU2TnlWakZrOUp0eGJWYUYya3g3b2tSZ2o1SXdYUExkaTBiaWRXcHdmWE9tK081ODJoc0ZKQkg2dWNkdGFacXd4aTNMN3F6eGpVODZzeDlLOUpYUzFWRjdteGptSHVGYmpMYm1QR3F2VVlra3BjZEhQSmxjRkF0QXV2STVObWpwWkRuZHFpbXdXVGEyZE5qWjlVZHA3VHpmb3JSTFdoRDFVbzRuU0Nlbi9xZVNHSG90bnlpRnZTRnI4bnh0dWQvSG1na0VhcWVEMWZqZ1NWeDhxK2VIa0xITkVXcjJyZUpqVlFNSVJycnJJZmYwUGlQdlRqQVZXellNOHpwMDhMMisvK01zdFBMUThGMkw3ay84NnJDT1J6bnRiV05LQnNwYjE3NnpaVGVGOXArcXA2a3RDSEcvK2JvcmxlL0I5UVN3RUNGQU1VQUFBQUNBQ3BYWDlhT2JWOGlLSUJBQUNoQXdBQURBQUpBQUFBQUFBQUFBQUF0b0VBQUFBQVpHOWpkVzFsYm5RdWVHMXNWVlFGQUFmZUhlcG5VRXNCQWhRREZBQUFBQWdBcVYxL1dyZCtZb0JvckFJQTc0c2xBQThBQ1FBQUFBQUFBQUFBQUxhQnpBRUFBSEJoWjJWekwzQmhaMlV4TG5odGJGVlVCUUFIM2gzcVoxQkxBUUlVQXhRQUFBQUlBS2xkZjFvazhOdjRPZ0FBQURvQUFBQU9BQWtBQUFBQUFBQUFBQUMyZ1dHdUFnQnlaV3h6TDE5eVpXeHpMbmh0YkZWVUJRQUgzaDNxWjFCTEFRSVVBeFFBQUFBSUFLbGRmMW9rOE52NE9nQUFBRG9BQUFBVEFBa0FBQUFBQUFBQUFBQzJnY2V1QWdCeVpXeHpMM0JoWjJVeFgzSmxiSE11ZUcxc1ZWUUZBQWZlSGVwblVFc0JBaFFERkFBQUFBZ0FxVjEvV3JuVExUTFFBd0FBSFNBQUFBa0FDUUFBQUFBQUFBQUFBTGFCTXE4Q0FIUm9aVzFsTG5odGJGVlVCUUFIM2gzcVoxQkxBUUlVQXhRQUFBQUlBS2xkZjFwTXNHUDZvaTBBQU5zdUFBQU9BQWtBQUFBQUFBQUFBQUMyZ1NtekFnQjBhSFZ0WW01aGFXd3VhbkJsWjFWVUJRQUgzaDNxWjFCTEJRWUFBQUFBQmdBR0FKMEJBQUQzNEFJQUFBQT0iLAoJIkZpbGVOYW1lIiA6ICLlt6XkvZzmtYHnqIvlm74uZWRkeCIKfQo="/>
    </extobj>
  </extobjs>
</s:customData>
</file>

<file path=customXml/itemProps294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3054</Words>
  <Application>WPS 演示</Application>
  <PresentationFormat>宽屏</PresentationFormat>
  <Paragraphs>382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3" baseType="lpstr">
      <vt:lpstr>Arial</vt:lpstr>
      <vt:lpstr>宋体</vt:lpstr>
      <vt:lpstr>Wingdings</vt:lpstr>
      <vt:lpstr>汉仪粗简黑简</vt:lpstr>
      <vt:lpstr>微软雅黑</vt:lpstr>
      <vt:lpstr>Wingdings</vt:lpstr>
      <vt:lpstr>汉仪旗黑-55简</vt:lpstr>
      <vt:lpstr>汉仪雅酷黑 75W</vt:lpstr>
      <vt:lpstr>黑体</vt:lpstr>
      <vt:lpstr>Roboto</vt:lpstr>
      <vt:lpstr>思源黑体 CN Bold</vt:lpstr>
      <vt:lpstr>思源黑体 CN Normal</vt:lpstr>
      <vt:lpstr>Roboto Regular</vt:lpstr>
      <vt:lpstr>Arial Unicode MS</vt:lpstr>
      <vt:lpstr>Times New Roman</vt:lpstr>
      <vt:lpstr>AMGDT</vt:lpstr>
      <vt:lpstr>Office 主题​​</vt:lpstr>
      <vt:lpstr>PowerPoint 演示文稿</vt:lpstr>
      <vt:lpstr>顺势而为，大势所趋</vt:lpstr>
      <vt:lpstr>柬埔寨区域优势</vt:lpstr>
      <vt:lpstr>柬埔寨投资优势</vt:lpstr>
      <vt:lpstr>柬埔寨投资优势</vt:lpstr>
      <vt:lpstr>长三角（柬埔寨）经济特区—简介</vt:lpstr>
      <vt:lpstr>长三角（柬埔寨）经济特区—位置</vt:lpstr>
      <vt:lpstr>长三角（柬埔寨）经济特区—产业规划</vt:lpstr>
      <vt:lpstr>长三角（柬埔寨）经济特区—效果图</vt:lpstr>
      <vt:lpstr>长三角（柬埔寨）经济特区—基础配套</vt:lpstr>
      <vt:lpstr>长三角（柬埔寨）经济特区—高质量配套</vt:lpstr>
      <vt:lpstr>长三角（柬埔寨）经济特区—免税政策</vt:lpstr>
      <vt:lpstr>长三角（柬埔寨）经济特区—四大方式</vt:lpstr>
      <vt:lpstr>长三角（柬埔寨）经济特区—七大服务</vt:lpstr>
      <vt:lpstr>投资流程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8237476691</cp:lastModifiedBy>
  <cp:revision>243</cp:revision>
  <dcterms:created xsi:type="dcterms:W3CDTF">2019-06-19T02:08:00Z</dcterms:created>
  <dcterms:modified xsi:type="dcterms:W3CDTF">2025-04-05T09:37:02Z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D1A9AC6FE7A0401F8DF483D59A477557_13</vt:lpwstr>
  </property>
  <property fmtid="{D5CDD505-2E9C-101B-9397-08002B2CF9AE}" pid="4" name="KSOTemplateUUID">
    <vt:lpwstr>v1.0_mb_Q+3sFUYiviokgGXx8wGl6Q==</vt:lpwstr>
  </property>
</Properties>
</file>